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4.xml" ContentType="application/vnd.openxmlformats-officedocument.drawingml.diagramStyle+xml"/>
  <Override PartName="/ppt/diagrams/data2.xml" ContentType="application/vnd.openxmlformats-officedocument.drawingml.diagramData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_rels/slide26.xml.rels" ContentType="application/vnd.openxmlformats-package.relationships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3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media/image1.png" ContentType="image/png"/>
  <Override PartName="/ppt/media/image7.jpeg" ContentType="image/jpeg"/>
  <Override PartName="/ppt/media/image9.png" ContentType="image/png"/>
  <Override PartName="/ppt/media/image2.jpeg" ContentType="image/jpeg"/>
  <Override PartName="/ppt/media/image8.png" ContentType="image/png"/>
  <Override PartName="/ppt/media/image3.png" ContentType="image/png"/>
  <Override PartName="/ppt/media/image4.png" ContentType="image/png"/>
  <Override PartName="/ppt/media/image6.jpeg" ContentType="image/jpeg"/>
  <Override PartName="/ppt/media/image5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11414-7175-4522-B001-3686FFC72D4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E6418D5C-5D40-45E0-9EDC-15F0F43C3E6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b="1" dirty="0"/>
            <a:t>Učitelovo pozorování</a:t>
          </a:r>
        </a:p>
      </dgm:t>
    </dgm:pt>
    <dgm:pt modelId="{930F5A71-3EB0-4755-B71F-D36BBA4C4B65}" type="parTrans" cxnId="{AC4365FD-F68C-4E24-8FAD-D9DB0F9F4D5A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55E89ECF-592F-45AF-AB1C-CC34CDC42D0F}" type="sibTrans" cxnId="{AC4365FD-F68C-4E24-8FAD-D9DB0F9F4D5A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E3776801-32DA-4A4B-AA17-4384C1C0480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b="1" dirty="0"/>
            <a:t>Učitelova teorie osobnosti a stereotypy (př. dívky nemají nadání pro matematiku)</a:t>
          </a:r>
        </a:p>
      </dgm:t>
    </dgm:pt>
    <dgm:pt modelId="{272ACF2F-F8D5-4448-ACEB-5FA02F2F4753}" type="parTrans" cxnId="{C445C04C-B6D7-49B9-8BE5-03ABD96FED39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95E9A4E9-8D7C-4C4A-95C7-6CA147CCEB51}" type="sibTrans" cxnId="{C445C04C-B6D7-49B9-8BE5-03ABD96FED39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1757A050-CF52-481E-899E-076EE245876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b="1" dirty="0"/>
            <a:t>Učitelovo chování ke studentovi</a:t>
          </a:r>
        </a:p>
      </dgm:t>
    </dgm:pt>
    <dgm:pt modelId="{B6A267A5-62CB-4A76-B691-32447B93F1E1}" type="parTrans" cxnId="{799DAAD3-40A1-481D-9290-A807613BE2F9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E0AD93B2-7FB7-4F37-A8C5-133493B29BA9}" type="sibTrans" cxnId="{799DAAD3-40A1-481D-9290-A807613BE2F9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AA118928-2BA3-4960-817A-408627FED58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b="1" dirty="0"/>
            <a:t>Učitelova charakterizace studenta</a:t>
          </a:r>
        </a:p>
      </dgm:t>
    </dgm:pt>
    <dgm:pt modelId="{020C7219-303C-4BBA-820F-F8E391C75EA9}" type="parTrans" cxnId="{F71E788F-EC64-4A4A-951E-CAA608B9A302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53402005-A38B-462F-937B-F54BD97062C6}" type="sibTrans" cxnId="{F71E788F-EC64-4A4A-951E-CAA608B9A302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6F4E9326-7477-4EEA-9654-C0F4B50619BB}" type="pres">
      <dgm:prSet presAssocID="{69C11414-7175-4522-B001-3686FFC72D40}" presName="Name0" presStyleCnt="0">
        <dgm:presLayoutVars>
          <dgm:dir/>
          <dgm:resizeHandles val="exact"/>
        </dgm:presLayoutVars>
      </dgm:prSet>
      <dgm:spPr/>
    </dgm:pt>
    <dgm:pt modelId="{3ACCEF1B-4E9B-4470-A773-3B23B147DF50}" type="pres">
      <dgm:prSet presAssocID="{E6418D5C-5D40-45E0-9EDC-15F0F43C3E66}" presName="node" presStyleLbl="node1" presStyleIdx="0" presStyleCnt="4" custScaleX="648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94860B-5457-4B56-8972-C60BCDD79719}" type="pres">
      <dgm:prSet presAssocID="{55E89ECF-592F-45AF-AB1C-CC34CDC42D0F}" presName="sibTrans" presStyleLbl="sibTrans2D1" presStyleIdx="0" presStyleCnt="3"/>
      <dgm:spPr/>
      <dgm:t>
        <a:bodyPr/>
        <a:lstStyle/>
        <a:p>
          <a:endParaRPr lang="cs-CZ"/>
        </a:p>
      </dgm:t>
    </dgm:pt>
    <dgm:pt modelId="{C3235917-47D1-4577-B830-483FC785936A}" type="pres">
      <dgm:prSet presAssocID="{55E89ECF-592F-45AF-AB1C-CC34CDC42D0F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0956ED02-F7EF-42B1-94BA-02F85DD6C914}" type="pres">
      <dgm:prSet presAssocID="{E3776801-32DA-4A4B-AA17-4384C1C048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601EF2-99CD-41B1-8B99-81733C20794A}" type="pres">
      <dgm:prSet presAssocID="{95E9A4E9-8D7C-4C4A-95C7-6CA147CCEB51}" presName="sibTrans" presStyleLbl="sibTrans2D1" presStyleIdx="1" presStyleCnt="3"/>
      <dgm:spPr/>
      <dgm:t>
        <a:bodyPr/>
        <a:lstStyle/>
        <a:p>
          <a:endParaRPr lang="cs-CZ"/>
        </a:p>
      </dgm:t>
    </dgm:pt>
    <dgm:pt modelId="{5EFBAE0A-4FC9-47F1-BAAB-F671F53BFD02}" type="pres">
      <dgm:prSet presAssocID="{95E9A4E9-8D7C-4C4A-95C7-6CA147CCEB51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4484C9F2-8453-4BE8-AB10-57B13F28F96F}" type="pres">
      <dgm:prSet presAssocID="{AA118928-2BA3-4960-817A-408627FED58B}" presName="node" presStyleLbl="node1" presStyleIdx="2" presStyleCnt="4" custScaleX="842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63735A-5F13-40AF-AC4B-CA684E005670}" type="pres">
      <dgm:prSet presAssocID="{53402005-A38B-462F-937B-F54BD97062C6}" presName="sibTrans" presStyleLbl="sibTrans2D1" presStyleIdx="2" presStyleCnt="3"/>
      <dgm:spPr/>
      <dgm:t>
        <a:bodyPr/>
        <a:lstStyle/>
        <a:p>
          <a:endParaRPr lang="cs-CZ"/>
        </a:p>
      </dgm:t>
    </dgm:pt>
    <dgm:pt modelId="{85F21B6D-0A5D-45A2-B42D-2102B9EC8264}" type="pres">
      <dgm:prSet presAssocID="{53402005-A38B-462F-937B-F54BD97062C6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BF44851B-BC3F-47FD-9714-329DB9A5C026}" type="pres">
      <dgm:prSet presAssocID="{1757A050-CF52-481E-899E-076EE2458767}" presName="node" presStyleLbl="node1" presStyleIdx="3" presStyleCnt="4" custScaleX="649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B69C60D-6FC0-47C6-BC98-C0BCFDA35F28}" type="presOf" srcId="{55E89ECF-592F-45AF-AB1C-CC34CDC42D0F}" destId="{C3235917-47D1-4577-B830-483FC785936A}" srcOrd="1" destOrd="0" presId="urn:microsoft.com/office/officeart/2005/8/layout/process1"/>
    <dgm:cxn modelId="{485986BC-C7BE-475E-A138-C4FA0C3B80C9}" type="presOf" srcId="{69C11414-7175-4522-B001-3686FFC72D40}" destId="{6F4E9326-7477-4EEA-9654-C0F4B50619BB}" srcOrd="0" destOrd="0" presId="urn:microsoft.com/office/officeart/2005/8/layout/process1"/>
    <dgm:cxn modelId="{1C1E0576-4578-4EB9-8222-FE10D9820183}" type="presOf" srcId="{53402005-A38B-462F-937B-F54BD97062C6}" destId="{85F21B6D-0A5D-45A2-B42D-2102B9EC8264}" srcOrd="1" destOrd="0" presId="urn:microsoft.com/office/officeart/2005/8/layout/process1"/>
    <dgm:cxn modelId="{799DAAD3-40A1-481D-9290-A807613BE2F9}" srcId="{69C11414-7175-4522-B001-3686FFC72D40}" destId="{1757A050-CF52-481E-899E-076EE2458767}" srcOrd="3" destOrd="0" parTransId="{B6A267A5-62CB-4A76-B691-32447B93F1E1}" sibTransId="{E0AD93B2-7FB7-4F37-A8C5-133493B29BA9}"/>
    <dgm:cxn modelId="{0A0A62C9-7C69-4457-8E11-7D01DF6507B0}" type="presOf" srcId="{AA118928-2BA3-4960-817A-408627FED58B}" destId="{4484C9F2-8453-4BE8-AB10-57B13F28F96F}" srcOrd="0" destOrd="0" presId="urn:microsoft.com/office/officeart/2005/8/layout/process1"/>
    <dgm:cxn modelId="{AC4365FD-F68C-4E24-8FAD-D9DB0F9F4D5A}" srcId="{69C11414-7175-4522-B001-3686FFC72D40}" destId="{E6418D5C-5D40-45E0-9EDC-15F0F43C3E66}" srcOrd="0" destOrd="0" parTransId="{930F5A71-3EB0-4755-B71F-D36BBA4C4B65}" sibTransId="{55E89ECF-592F-45AF-AB1C-CC34CDC42D0F}"/>
    <dgm:cxn modelId="{6422C282-11C2-42A0-B68E-6434ABD5D382}" type="presOf" srcId="{53402005-A38B-462F-937B-F54BD97062C6}" destId="{0E63735A-5F13-40AF-AC4B-CA684E005670}" srcOrd="0" destOrd="0" presId="urn:microsoft.com/office/officeart/2005/8/layout/process1"/>
    <dgm:cxn modelId="{F71E788F-EC64-4A4A-951E-CAA608B9A302}" srcId="{69C11414-7175-4522-B001-3686FFC72D40}" destId="{AA118928-2BA3-4960-817A-408627FED58B}" srcOrd="2" destOrd="0" parTransId="{020C7219-303C-4BBA-820F-F8E391C75EA9}" sibTransId="{53402005-A38B-462F-937B-F54BD97062C6}"/>
    <dgm:cxn modelId="{8504E61C-A562-46B5-AA25-0B827F0E90F2}" type="presOf" srcId="{95E9A4E9-8D7C-4C4A-95C7-6CA147CCEB51}" destId="{58601EF2-99CD-41B1-8B99-81733C20794A}" srcOrd="0" destOrd="0" presId="urn:microsoft.com/office/officeart/2005/8/layout/process1"/>
    <dgm:cxn modelId="{989D6E19-18C0-4729-8207-D40DE79087A8}" type="presOf" srcId="{95E9A4E9-8D7C-4C4A-95C7-6CA147CCEB51}" destId="{5EFBAE0A-4FC9-47F1-BAAB-F671F53BFD02}" srcOrd="1" destOrd="0" presId="urn:microsoft.com/office/officeart/2005/8/layout/process1"/>
    <dgm:cxn modelId="{C445C04C-B6D7-49B9-8BE5-03ABD96FED39}" srcId="{69C11414-7175-4522-B001-3686FFC72D40}" destId="{E3776801-32DA-4A4B-AA17-4384C1C04803}" srcOrd="1" destOrd="0" parTransId="{272ACF2F-F8D5-4448-ACEB-5FA02F2F4753}" sibTransId="{95E9A4E9-8D7C-4C4A-95C7-6CA147CCEB51}"/>
    <dgm:cxn modelId="{76756066-226F-4011-8E2D-5CE6E2E60F33}" type="presOf" srcId="{E3776801-32DA-4A4B-AA17-4384C1C04803}" destId="{0956ED02-F7EF-42B1-94BA-02F85DD6C914}" srcOrd="0" destOrd="0" presId="urn:microsoft.com/office/officeart/2005/8/layout/process1"/>
    <dgm:cxn modelId="{676F2B73-B63E-4CF1-86C8-E1673775CE3F}" type="presOf" srcId="{1757A050-CF52-481E-899E-076EE2458767}" destId="{BF44851B-BC3F-47FD-9714-329DB9A5C026}" srcOrd="0" destOrd="0" presId="urn:microsoft.com/office/officeart/2005/8/layout/process1"/>
    <dgm:cxn modelId="{19C97231-728E-4904-955F-B5789F343A9A}" type="presOf" srcId="{E6418D5C-5D40-45E0-9EDC-15F0F43C3E66}" destId="{3ACCEF1B-4E9B-4470-A773-3B23B147DF50}" srcOrd="0" destOrd="0" presId="urn:microsoft.com/office/officeart/2005/8/layout/process1"/>
    <dgm:cxn modelId="{BE7C8DE5-A973-4976-A380-FD8CF8913A0D}" type="presOf" srcId="{55E89ECF-592F-45AF-AB1C-CC34CDC42D0F}" destId="{7E94860B-5457-4B56-8972-C60BCDD79719}" srcOrd="0" destOrd="0" presId="urn:microsoft.com/office/officeart/2005/8/layout/process1"/>
    <dgm:cxn modelId="{EAC84487-DDAB-4FE9-B583-73E6E9493B10}" type="presParOf" srcId="{6F4E9326-7477-4EEA-9654-C0F4B50619BB}" destId="{3ACCEF1B-4E9B-4470-A773-3B23B147DF50}" srcOrd="0" destOrd="0" presId="urn:microsoft.com/office/officeart/2005/8/layout/process1"/>
    <dgm:cxn modelId="{DCDD6386-836B-4FCF-AF7F-D7D43E279F30}" type="presParOf" srcId="{6F4E9326-7477-4EEA-9654-C0F4B50619BB}" destId="{7E94860B-5457-4B56-8972-C60BCDD79719}" srcOrd="1" destOrd="0" presId="urn:microsoft.com/office/officeart/2005/8/layout/process1"/>
    <dgm:cxn modelId="{32BC65BF-2435-4CCD-900B-BE8C4606ED33}" type="presParOf" srcId="{7E94860B-5457-4B56-8972-C60BCDD79719}" destId="{C3235917-47D1-4577-B830-483FC785936A}" srcOrd="0" destOrd="0" presId="urn:microsoft.com/office/officeart/2005/8/layout/process1"/>
    <dgm:cxn modelId="{D3D51F5E-CFF2-4738-B7AF-24BD8E72055C}" type="presParOf" srcId="{6F4E9326-7477-4EEA-9654-C0F4B50619BB}" destId="{0956ED02-F7EF-42B1-94BA-02F85DD6C914}" srcOrd="2" destOrd="0" presId="urn:microsoft.com/office/officeart/2005/8/layout/process1"/>
    <dgm:cxn modelId="{016B2AEC-53C1-404D-A8BA-D96A8B18905E}" type="presParOf" srcId="{6F4E9326-7477-4EEA-9654-C0F4B50619BB}" destId="{58601EF2-99CD-41B1-8B99-81733C20794A}" srcOrd="3" destOrd="0" presId="urn:microsoft.com/office/officeart/2005/8/layout/process1"/>
    <dgm:cxn modelId="{1B695CE2-66A7-45DC-A774-6F49BAB2A745}" type="presParOf" srcId="{58601EF2-99CD-41B1-8B99-81733C20794A}" destId="{5EFBAE0A-4FC9-47F1-BAAB-F671F53BFD02}" srcOrd="0" destOrd="0" presId="urn:microsoft.com/office/officeart/2005/8/layout/process1"/>
    <dgm:cxn modelId="{BF84545A-6CA4-4FC2-8C5B-907B07BFAEE3}" type="presParOf" srcId="{6F4E9326-7477-4EEA-9654-C0F4B50619BB}" destId="{4484C9F2-8453-4BE8-AB10-57B13F28F96F}" srcOrd="4" destOrd="0" presId="urn:microsoft.com/office/officeart/2005/8/layout/process1"/>
    <dgm:cxn modelId="{3AD49700-0CAF-4AF1-B04C-AEE47812DF4B}" type="presParOf" srcId="{6F4E9326-7477-4EEA-9654-C0F4B50619BB}" destId="{0E63735A-5F13-40AF-AC4B-CA684E005670}" srcOrd="5" destOrd="0" presId="urn:microsoft.com/office/officeart/2005/8/layout/process1"/>
    <dgm:cxn modelId="{750DEC37-59D5-40F1-9C3C-FD62842E3E09}" type="presParOf" srcId="{0E63735A-5F13-40AF-AC4B-CA684E005670}" destId="{85F21B6D-0A5D-45A2-B42D-2102B9EC8264}" srcOrd="0" destOrd="0" presId="urn:microsoft.com/office/officeart/2005/8/layout/process1"/>
    <dgm:cxn modelId="{A68B653F-7563-4432-8B33-0BFE943FA6D2}" type="presParOf" srcId="{6F4E9326-7477-4EEA-9654-C0F4B50619BB}" destId="{BF44851B-BC3F-47FD-9714-329DB9A5C02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11414-7175-4522-B001-3686FFC72D4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757A050-CF52-481E-899E-076EE245876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r"/>
          <a:r>
            <a:rPr lang="cs-CZ" b="1" dirty="0"/>
            <a:t>Studentovo vnímání toho, co si o něm učitel myslí</a:t>
          </a:r>
        </a:p>
      </dgm:t>
    </dgm:pt>
    <dgm:pt modelId="{B6A267A5-62CB-4A76-B691-32447B93F1E1}" type="parTrans" cxnId="{799DAAD3-40A1-481D-9290-A807613BE2F9}">
      <dgm:prSet/>
      <dgm:spPr/>
      <dgm:t>
        <a:bodyPr/>
        <a:lstStyle/>
        <a:p>
          <a:pPr algn="r"/>
          <a:endParaRPr lang="cs-CZ">
            <a:solidFill>
              <a:sysClr val="windowText" lastClr="000000"/>
            </a:solidFill>
          </a:endParaRPr>
        </a:p>
      </dgm:t>
    </dgm:pt>
    <dgm:pt modelId="{E0AD93B2-7FB7-4F37-A8C5-133493B29BA9}" type="sibTrans" cxnId="{799DAAD3-40A1-481D-9290-A807613BE2F9}">
      <dgm:prSet/>
      <dgm:spPr/>
      <dgm:t>
        <a:bodyPr/>
        <a:lstStyle/>
        <a:p>
          <a:pPr algn="r"/>
          <a:endParaRPr lang="cs-CZ">
            <a:solidFill>
              <a:sysClr val="windowText" lastClr="000000"/>
            </a:solidFill>
          </a:endParaRPr>
        </a:p>
      </dgm:t>
    </dgm:pt>
    <dgm:pt modelId="{AA118928-2BA3-4960-817A-408627FED58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r"/>
          <a:r>
            <a:rPr lang="cs-CZ" b="1" dirty="0"/>
            <a:t>Studentovo chování k učiteli, pracovní tempo atd.</a:t>
          </a:r>
        </a:p>
      </dgm:t>
    </dgm:pt>
    <dgm:pt modelId="{020C7219-303C-4BBA-820F-F8E391C75EA9}" type="parTrans" cxnId="{F71E788F-EC64-4A4A-951E-CAA608B9A302}">
      <dgm:prSet/>
      <dgm:spPr/>
      <dgm:t>
        <a:bodyPr/>
        <a:lstStyle/>
        <a:p>
          <a:pPr algn="r"/>
          <a:endParaRPr lang="cs-CZ">
            <a:solidFill>
              <a:sysClr val="windowText" lastClr="000000"/>
            </a:solidFill>
          </a:endParaRPr>
        </a:p>
      </dgm:t>
    </dgm:pt>
    <dgm:pt modelId="{53402005-A38B-462F-937B-F54BD97062C6}" type="sibTrans" cxnId="{F71E788F-EC64-4A4A-951E-CAA608B9A302}">
      <dgm:prSet/>
      <dgm:spPr/>
      <dgm:t>
        <a:bodyPr/>
        <a:lstStyle/>
        <a:p>
          <a:pPr algn="r"/>
          <a:endParaRPr lang="cs-CZ">
            <a:solidFill>
              <a:sysClr val="windowText" lastClr="000000"/>
            </a:solidFill>
          </a:endParaRPr>
        </a:p>
      </dgm:t>
    </dgm:pt>
    <dgm:pt modelId="{6F4E9326-7477-4EEA-9654-C0F4B50619BB}" type="pres">
      <dgm:prSet presAssocID="{69C11414-7175-4522-B001-3686FFC72D40}" presName="Name0" presStyleCnt="0">
        <dgm:presLayoutVars>
          <dgm:dir/>
          <dgm:resizeHandles val="exact"/>
        </dgm:presLayoutVars>
      </dgm:prSet>
      <dgm:spPr/>
    </dgm:pt>
    <dgm:pt modelId="{4484C9F2-8453-4BE8-AB10-57B13F28F96F}" type="pres">
      <dgm:prSet presAssocID="{AA118928-2BA3-4960-817A-408627FED58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63735A-5F13-40AF-AC4B-CA684E005670}" type="pres">
      <dgm:prSet presAssocID="{53402005-A38B-462F-937B-F54BD97062C6}" presName="sibTrans" presStyleLbl="sibTrans2D1" presStyleIdx="0" presStyleCnt="1"/>
      <dgm:spPr>
        <a:prstGeom prst="leftArrow">
          <a:avLst/>
        </a:prstGeom>
      </dgm:spPr>
      <dgm:t>
        <a:bodyPr/>
        <a:lstStyle/>
        <a:p>
          <a:endParaRPr lang="cs-CZ"/>
        </a:p>
      </dgm:t>
    </dgm:pt>
    <dgm:pt modelId="{85F21B6D-0A5D-45A2-B42D-2102B9EC8264}" type="pres">
      <dgm:prSet presAssocID="{53402005-A38B-462F-937B-F54BD97062C6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BF44851B-BC3F-47FD-9714-329DB9A5C026}" type="pres">
      <dgm:prSet presAssocID="{1757A050-CF52-481E-899E-076EE245876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909D9A2-59AC-4FD9-82CB-4ED34081EAD0}" type="presOf" srcId="{AA118928-2BA3-4960-817A-408627FED58B}" destId="{4484C9F2-8453-4BE8-AB10-57B13F28F96F}" srcOrd="0" destOrd="0" presId="urn:microsoft.com/office/officeart/2005/8/layout/process1"/>
    <dgm:cxn modelId="{1E399581-9C5D-4786-8FFB-F4BCDF12B6AB}" type="presOf" srcId="{53402005-A38B-462F-937B-F54BD97062C6}" destId="{85F21B6D-0A5D-45A2-B42D-2102B9EC8264}" srcOrd="1" destOrd="0" presId="urn:microsoft.com/office/officeart/2005/8/layout/process1"/>
    <dgm:cxn modelId="{FBFC577D-9F7F-415E-8212-D74A4C22D31C}" type="presOf" srcId="{53402005-A38B-462F-937B-F54BD97062C6}" destId="{0E63735A-5F13-40AF-AC4B-CA684E005670}" srcOrd="0" destOrd="0" presId="urn:microsoft.com/office/officeart/2005/8/layout/process1"/>
    <dgm:cxn modelId="{799DAAD3-40A1-481D-9290-A807613BE2F9}" srcId="{69C11414-7175-4522-B001-3686FFC72D40}" destId="{1757A050-CF52-481E-899E-076EE2458767}" srcOrd="1" destOrd="0" parTransId="{B6A267A5-62CB-4A76-B691-32447B93F1E1}" sibTransId="{E0AD93B2-7FB7-4F37-A8C5-133493B29BA9}"/>
    <dgm:cxn modelId="{C58C3F8F-7D18-4B8C-B673-822A51C54993}" type="presOf" srcId="{69C11414-7175-4522-B001-3686FFC72D40}" destId="{6F4E9326-7477-4EEA-9654-C0F4B50619BB}" srcOrd="0" destOrd="0" presId="urn:microsoft.com/office/officeart/2005/8/layout/process1"/>
    <dgm:cxn modelId="{513F93EE-2A40-4318-9783-3D2B9123943F}" type="presOf" srcId="{1757A050-CF52-481E-899E-076EE2458767}" destId="{BF44851B-BC3F-47FD-9714-329DB9A5C026}" srcOrd="0" destOrd="0" presId="urn:microsoft.com/office/officeart/2005/8/layout/process1"/>
    <dgm:cxn modelId="{F71E788F-EC64-4A4A-951E-CAA608B9A302}" srcId="{69C11414-7175-4522-B001-3686FFC72D40}" destId="{AA118928-2BA3-4960-817A-408627FED58B}" srcOrd="0" destOrd="0" parTransId="{020C7219-303C-4BBA-820F-F8E391C75EA9}" sibTransId="{53402005-A38B-462F-937B-F54BD97062C6}"/>
    <dgm:cxn modelId="{73B6747E-91AD-419B-912D-78CEC9D5DB6A}" type="presParOf" srcId="{6F4E9326-7477-4EEA-9654-C0F4B50619BB}" destId="{4484C9F2-8453-4BE8-AB10-57B13F28F96F}" srcOrd="0" destOrd="0" presId="urn:microsoft.com/office/officeart/2005/8/layout/process1"/>
    <dgm:cxn modelId="{5FE42A59-7255-4E9E-9F87-0AEC41B6D1FC}" type="presParOf" srcId="{6F4E9326-7477-4EEA-9654-C0F4B50619BB}" destId="{0E63735A-5F13-40AF-AC4B-CA684E005670}" srcOrd="1" destOrd="0" presId="urn:microsoft.com/office/officeart/2005/8/layout/process1"/>
    <dgm:cxn modelId="{308E6A45-6915-49E5-B14C-A2099ABD0617}" type="presParOf" srcId="{0E63735A-5F13-40AF-AC4B-CA684E005670}" destId="{85F21B6D-0A5D-45A2-B42D-2102B9EC8264}" srcOrd="0" destOrd="0" presId="urn:microsoft.com/office/officeart/2005/8/layout/process1"/>
    <dgm:cxn modelId="{4A1FAD0D-9A24-4C7E-A824-7C57F2CC7511}" type="presParOf" srcId="{6F4E9326-7477-4EEA-9654-C0F4B50619BB}" destId="{BF44851B-BC3F-47FD-9714-329DB9A5C02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508C91-3FCC-46D6-89D8-A0721DFCDC20}" type="doc">
      <dgm:prSet loTypeId="urn:microsoft.com/office/officeart/2005/8/layout/hList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5B63A30-88A8-4668-B07B-F192ED38C76E}">
      <dgm:prSet phldrT="[Text]"/>
      <dgm:spPr/>
      <dgm:t>
        <a:bodyPr/>
        <a:lstStyle/>
        <a:p>
          <a:r>
            <a:rPr lang="cs-CZ" dirty="0"/>
            <a:t>3R</a:t>
          </a:r>
        </a:p>
      </dgm:t>
    </dgm:pt>
    <dgm:pt modelId="{023F1BF8-F84E-4308-9357-645A5E779E10}" type="parTrans" cxnId="{651FD4C6-6482-4B90-AF89-120AC6A7BF1C}">
      <dgm:prSet/>
      <dgm:spPr/>
      <dgm:t>
        <a:bodyPr/>
        <a:lstStyle/>
        <a:p>
          <a:endParaRPr lang="cs-CZ"/>
        </a:p>
      </dgm:t>
    </dgm:pt>
    <dgm:pt modelId="{2F29A03E-8F5D-41F6-811A-595BE84F6E7A}" type="sibTrans" cxnId="{651FD4C6-6482-4B90-AF89-120AC6A7BF1C}">
      <dgm:prSet/>
      <dgm:spPr/>
      <dgm:t>
        <a:bodyPr/>
        <a:lstStyle/>
        <a:p>
          <a:endParaRPr lang="cs-CZ"/>
        </a:p>
      </dgm:t>
    </dgm:pt>
    <dgm:pt modelId="{5E858333-A86A-4417-96AC-606DD44CB04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b="1" dirty="0"/>
            <a:t>Restrikce</a:t>
          </a:r>
        </a:p>
      </dgm:t>
    </dgm:pt>
    <dgm:pt modelId="{6E892A1A-94F3-46D7-B35C-255644D012F2}" type="parTrans" cxnId="{1BE27D46-8D71-423A-9594-453C383CA0CC}">
      <dgm:prSet/>
      <dgm:spPr/>
      <dgm:t>
        <a:bodyPr/>
        <a:lstStyle/>
        <a:p>
          <a:endParaRPr lang="cs-CZ"/>
        </a:p>
      </dgm:t>
    </dgm:pt>
    <dgm:pt modelId="{5357F508-C9C8-4CDC-AD2A-76186AC07C91}" type="sibTrans" cxnId="{1BE27D46-8D71-423A-9594-453C383CA0CC}">
      <dgm:prSet/>
      <dgm:spPr/>
      <dgm:t>
        <a:bodyPr/>
        <a:lstStyle/>
        <a:p>
          <a:endParaRPr lang="cs-CZ"/>
        </a:p>
      </dgm:t>
    </dgm:pt>
    <dgm:pt modelId="{ACBCC0ED-436D-4830-98CB-7D569130E747}">
      <dgm:prSet phldrT="[Text]" custT="1"/>
      <dgm:spPr/>
      <dgm:t>
        <a:bodyPr/>
        <a:lstStyle/>
        <a:p>
          <a:r>
            <a:rPr lang="cs-CZ" sz="2400" b="1" dirty="0"/>
            <a:t>Represe</a:t>
          </a:r>
        </a:p>
      </dgm:t>
    </dgm:pt>
    <dgm:pt modelId="{E6A34540-7E5A-4EC3-BC7A-A9EF8E59662C}" type="parTrans" cxnId="{10E4BE46-A287-4A3A-A8CF-A23A2357C816}">
      <dgm:prSet/>
      <dgm:spPr/>
      <dgm:t>
        <a:bodyPr/>
        <a:lstStyle/>
        <a:p>
          <a:endParaRPr lang="cs-CZ"/>
        </a:p>
      </dgm:t>
    </dgm:pt>
    <dgm:pt modelId="{BCE4D279-BF9B-4AA4-A680-B21FD66A4661}" type="sibTrans" cxnId="{10E4BE46-A287-4A3A-A8CF-A23A2357C816}">
      <dgm:prSet/>
      <dgm:spPr/>
      <dgm:t>
        <a:bodyPr/>
        <a:lstStyle/>
        <a:p>
          <a:endParaRPr lang="cs-CZ"/>
        </a:p>
      </dgm:t>
    </dgm:pt>
    <dgm:pt modelId="{1D5BB39C-3414-4702-9A7C-9AE6857852BA}">
      <dgm:prSet phldrT="[Text]" custT="1"/>
      <dgm:spPr/>
      <dgm:t>
        <a:bodyPr/>
        <a:lstStyle/>
        <a:p>
          <a:r>
            <a:rPr lang="cs-CZ" sz="2400" b="1" dirty="0"/>
            <a:t>Resocializace</a:t>
          </a:r>
        </a:p>
      </dgm:t>
    </dgm:pt>
    <dgm:pt modelId="{4FFAF332-7854-4FC8-8685-C39CC1535C87}" type="parTrans" cxnId="{72064F0D-BB4E-4EC4-83BD-5CAA6D5ADF3A}">
      <dgm:prSet/>
      <dgm:spPr/>
      <dgm:t>
        <a:bodyPr/>
        <a:lstStyle/>
        <a:p>
          <a:endParaRPr lang="cs-CZ"/>
        </a:p>
      </dgm:t>
    </dgm:pt>
    <dgm:pt modelId="{5EF48195-5B9B-4003-A9EE-F8EC1BE7CC61}" type="sibTrans" cxnId="{72064F0D-BB4E-4EC4-83BD-5CAA6D5ADF3A}">
      <dgm:prSet/>
      <dgm:spPr/>
      <dgm:t>
        <a:bodyPr/>
        <a:lstStyle/>
        <a:p>
          <a:endParaRPr lang="cs-CZ"/>
        </a:p>
      </dgm:t>
    </dgm:pt>
    <dgm:pt modelId="{4EF4906C-4FAE-4FCE-B845-F4899E9E89AF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cs-CZ" sz="1800" dirty="0"/>
            <a:t>Omezení daná rozhodnutím autority</a:t>
          </a:r>
        </a:p>
      </dgm:t>
    </dgm:pt>
    <dgm:pt modelId="{D2C3DF01-B3B6-4A8E-B45E-5A4A6EDC212C}" type="parTrans" cxnId="{699B32F3-9BBE-4BCB-9F32-91D52C2A3034}">
      <dgm:prSet/>
      <dgm:spPr/>
      <dgm:t>
        <a:bodyPr/>
        <a:lstStyle/>
        <a:p>
          <a:endParaRPr lang="cs-CZ"/>
        </a:p>
      </dgm:t>
    </dgm:pt>
    <dgm:pt modelId="{D7AF06D6-8BF8-4891-A71D-CAFE15AAD83F}" type="sibTrans" cxnId="{699B32F3-9BBE-4BCB-9F32-91D52C2A3034}">
      <dgm:prSet/>
      <dgm:spPr/>
      <dgm:t>
        <a:bodyPr/>
        <a:lstStyle/>
        <a:p>
          <a:endParaRPr lang="cs-CZ"/>
        </a:p>
      </dgm:t>
    </dgm:pt>
    <dgm:pt modelId="{BEE7D6AA-4D17-4B56-A116-F25A3D964677}">
      <dgm:prSet phldrT="[Text]" custT="1"/>
      <dgm:spPr/>
      <dgm:t>
        <a:bodyPr/>
        <a:lstStyle/>
        <a:p>
          <a:r>
            <a:rPr lang="cs-CZ" sz="1800" dirty="0"/>
            <a:t>Společenská sankce, trest</a:t>
          </a:r>
        </a:p>
      </dgm:t>
    </dgm:pt>
    <dgm:pt modelId="{B810D50E-4D52-4DE1-953B-FA9278B7AFDC}" type="parTrans" cxnId="{C2342A97-AB54-4457-9254-C6B403C5C3E1}">
      <dgm:prSet/>
      <dgm:spPr/>
      <dgm:t>
        <a:bodyPr/>
        <a:lstStyle/>
        <a:p>
          <a:endParaRPr lang="cs-CZ"/>
        </a:p>
      </dgm:t>
    </dgm:pt>
    <dgm:pt modelId="{D2012001-3612-4337-B9B4-5185C2AF8DAC}" type="sibTrans" cxnId="{C2342A97-AB54-4457-9254-C6B403C5C3E1}">
      <dgm:prSet/>
      <dgm:spPr/>
      <dgm:t>
        <a:bodyPr/>
        <a:lstStyle/>
        <a:p>
          <a:endParaRPr lang="cs-CZ"/>
        </a:p>
      </dgm:t>
    </dgm:pt>
    <dgm:pt modelId="{15417410-0950-4C3D-B34B-257E0EB0AB20}">
      <dgm:prSet phldrT="[Text]" custT="1"/>
      <dgm:spPr/>
      <dgm:t>
        <a:bodyPr/>
        <a:lstStyle/>
        <a:p>
          <a:r>
            <a:rPr lang="cs-CZ" sz="1800" dirty="0"/>
            <a:t>Přijetí nových norem chování</a:t>
          </a:r>
        </a:p>
      </dgm:t>
    </dgm:pt>
    <dgm:pt modelId="{64E12EDE-8777-4633-9240-A246ED8E6FDE}" type="parTrans" cxnId="{FACD2CBF-A25E-417F-AFAC-910428FD6243}">
      <dgm:prSet/>
      <dgm:spPr/>
      <dgm:t>
        <a:bodyPr/>
        <a:lstStyle/>
        <a:p>
          <a:endParaRPr lang="cs-CZ"/>
        </a:p>
      </dgm:t>
    </dgm:pt>
    <dgm:pt modelId="{508778DB-11C4-4C5E-B960-3A4FED0035E8}" type="sibTrans" cxnId="{FACD2CBF-A25E-417F-AFAC-910428FD6243}">
      <dgm:prSet/>
      <dgm:spPr/>
      <dgm:t>
        <a:bodyPr/>
        <a:lstStyle/>
        <a:p>
          <a:endParaRPr lang="cs-CZ"/>
        </a:p>
      </dgm:t>
    </dgm:pt>
    <dgm:pt modelId="{CA3AC451-EA3A-4F68-83E0-19E1FBB575DC}" type="pres">
      <dgm:prSet presAssocID="{45508C91-3FCC-46D6-89D8-A0721DFCDC2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36F36144-0D1F-4ECB-AA5E-CA965D51F997}" type="pres">
      <dgm:prSet presAssocID="{D5B63A30-88A8-4668-B07B-F192ED38C76E}" presName="posSpace" presStyleCnt="0"/>
      <dgm:spPr/>
    </dgm:pt>
    <dgm:pt modelId="{4AF7E4B5-55AD-4C63-ACFD-27479E320A54}" type="pres">
      <dgm:prSet presAssocID="{D5B63A30-88A8-4668-B07B-F192ED38C76E}" presName="vertFlow" presStyleCnt="0"/>
      <dgm:spPr/>
    </dgm:pt>
    <dgm:pt modelId="{FF4E4933-91CE-4A7D-BAB3-8037DEA68E66}" type="pres">
      <dgm:prSet presAssocID="{D5B63A30-88A8-4668-B07B-F192ED38C76E}" presName="topSpace" presStyleCnt="0"/>
      <dgm:spPr/>
    </dgm:pt>
    <dgm:pt modelId="{BDC7D860-54D7-46F9-91B4-B51078AE8D24}" type="pres">
      <dgm:prSet presAssocID="{D5B63A30-88A8-4668-B07B-F192ED38C76E}" presName="firstComp" presStyleCnt="0"/>
      <dgm:spPr/>
    </dgm:pt>
    <dgm:pt modelId="{741FC266-0FDF-4385-9826-8C6B1F85E47A}" type="pres">
      <dgm:prSet presAssocID="{D5B63A30-88A8-4668-B07B-F192ED38C76E}" presName="firstChild" presStyleLbl="bgAccFollowNode1" presStyleIdx="0" presStyleCnt="3" custScaleX="133947"/>
      <dgm:spPr/>
      <dgm:t>
        <a:bodyPr/>
        <a:lstStyle/>
        <a:p>
          <a:endParaRPr lang="cs-CZ"/>
        </a:p>
      </dgm:t>
    </dgm:pt>
    <dgm:pt modelId="{8A54181E-4154-4820-87C8-0D43BFB99696}" type="pres">
      <dgm:prSet presAssocID="{D5B63A30-88A8-4668-B07B-F192ED38C76E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D01237-3242-4B4E-BFD9-709D54B36BC4}" type="pres">
      <dgm:prSet presAssocID="{ACBCC0ED-436D-4830-98CB-7D569130E747}" presName="comp" presStyleCnt="0"/>
      <dgm:spPr/>
    </dgm:pt>
    <dgm:pt modelId="{F6A4E9D5-A5CB-49FB-9968-3303C83C2CC6}" type="pres">
      <dgm:prSet presAssocID="{ACBCC0ED-436D-4830-98CB-7D569130E747}" presName="child" presStyleLbl="bgAccFollowNode1" presStyleIdx="1" presStyleCnt="3" custScaleX="133947"/>
      <dgm:spPr/>
      <dgm:t>
        <a:bodyPr/>
        <a:lstStyle/>
        <a:p>
          <a:endParaRPr lang="cs-CZ"/>
        </a:p>
      </dgm:t>
    </dgm:pt>
    <dgm:pt modelId="{2C9CCDF8-B429-4B77-8E32-D24D6EDAD63E}" type="pres">
      <dgm:prSet presAssocID="{ACBCC0ED-436D-4830-98CB-7D569130E747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B87EE9-912E-4F45-89A5-F82F1E6D2D9A}" type="pres">
      <dgm:prSet presAssocID="{1D5BB39C-3414-4702-9A7C-9AE6857852BA}" presName="comp" presStyleCnt="0"/>
      <dgm:spPr/>
    </dgm:pt>
    <dgm:pt modelId="{0248B5F8-B87D-405E-97FA-98258295DE6F}" type="pres">
      <dgm:prSet presAssocID="{1D5BB39C-3414-4702-9A7C-9AE6857852BA}" presName="child" presStyleLbl="bgAccFollowNode1" presStyleIdx="2" presStyleCnt="3" custScaleX="137092"/>
      <dgm:spPr/>
      <dgm:t>
        <a:bodyPr/>
        <a:lstStyle/>
        <a:p>
          <a:endParaRPr lang="cs-CZ"/>
        </a:p>
      </dgm:t>
    </dgm:pt>
    <dgm:pt modelId="{33D6DAC3-881C-484E-92FF-F72B06B32DD5}" type="pres">
      <dgm:prSet presAssocID="{1D5BB39C-3414-4702-9A7C-9AE6857852BA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FCC8B8-D79E-4877-B399-21EE84206250}" type="pres">
      <dgm:prSet presAssocID="{D5B63A30-88A8-4668-B07B-F192ED38C76E}" presName="negSpace" presStyleCnt="0"/>
      <dgm:spPr/>
    </dgm:pt>
    <dgm:pt modelId="{5D5E36C3-1626-430B-87B4-7F3F577737A9}" type="pres">
      <dgm:prSet presAssocID="{D5B63A30-88A8-4668-B07B-F192ED38C76E}" presName="circle" presStyleLbl="node1" presStyleIdx="0" presStyleCnt="1" custLinFactNeighborX="-45387" custLinFactNeighborY="2271"/>
      <dgm:spPr/>
      <dgm:t>
        <a:bodyPr/>
        <a:lstStyle/>
        <a:p>
          <a:endParaRPr lang="cs-CZ"/>
        </a:p>
      </dgm:t>
    </dgm:pt>
  </dgm:ptLst>
  <dgm:cxnLst>
    <dgm:cxn modelId="{E5217602-E60C-4F62-B980-9E0C280209BC}" type="presOf" srcId="{15417410-0950-4C3D-B34B-257E0EB0AB20}" destId="{33D6DAC3-881C-484E-92FF-F72B06B32DD5}" srcOrd="1" destOrd="1" presId="urn:microsoft.com/office/officeart/2005/8/layout/hList9"/>
    <dgm:cxn modelId="{10E4BE46-A287-4A3A-A8CF-A23A2357C816}" srcId="{D5B63A30-88A8-4668-B07B-F192ED38C76E}" destId="{ACBCC0ED-436D-4830-98CB-7D569130E747}" srcOrd="1" destOrd="0" parTransId="{E6A34540-7E5A-4EC3-BC7A-A9EF8E59662C}" sibTransId="{BCE4D279-BF9B-4AA4-A680-B21FD66A4661}"/>
    <dgm:cxn modelId="{D53B3244-F125-43C7-870A-BA2250BEFD29}" type="presOf" srcId="{BEE7D6AA-4D17-4B56-A116-F25A3D964677}" destId="{F6A4E9D5-A5CB-49FB-9968-3303C83C2CC6}" srcOrd="0" destOrd="1" presId="urn:microsoft.com/office/officeart/2005/8/layout/hList9"/>
    <dgm:cxn modelId="{699B32F3-9BBE-4BCB-9F32-91D52C2A3034}" srcId="{5E858333-A86A-4417-96AC-606DD44CB042}" destId="{4EF4906C-4FAE-4FCE-B845-F4899E9E89AF}" srcOrd="0" destOrd="0" parTransId="{D2C3DF01-B3B6-4A8E-B45E-5A4A6EDC212C}" sibTransId="{D7AF06D6-8BF8-4891-A71D-CAFE15AAD83F}"/>
    <dgm:cxn modelId="{C2342A97-AB54-4457-9254-C6B403C5C3E1}" srcId="{ACBCC0ED-436D-4830-98CB-7D569130E747}" destId="{BEE7D6AA-4D17-4B56-A116-F25A3D964677}" srcOrd="0" destOrd="0" parTransId="{B810D50E-4D52-4DE1-953B-FA9278B7AFDC}" sibTransId="{D2012001-3612-4337-B9B4-5185C2AF8DAC}"/>
    <dgm:cxn modelId="{520CAB69-F2CF-44E6-AD84-C8AE2CCCAD1B}" type="presOf" srcId="{4EF4906C-4FAE-4FCE-B845-F4899E9E89AF}" destId="{8A54181E-4154-4820-87C8-0D43BFB99696}" srcOrd="1" destOrd="1" presId="urn:microsoft.com/office/officeart/2005/8/layout/hList9"/>
    <dgm:cxn modelId="{4C6B6B97-2903-4F90-B180-5376546B0EBC}" type="presOf" srcId="{5E858333-A86A-4417-96AC-606DD44CB042}" destId="{741FC266-0FDF-4385-9826-8C6B1F85E47A}" srcOrd="0" destOrd="0" presId="urn:microsoft.com/office/officeart/2005/8/layout/hList9"/>
    <dgm:cxn modelId="{1AA51A06-223D-4E4B-AA80-02762F6396F9}" type="presOf" srcId="{4EF4906C-4FAE-4FCE-B845-F4899E9E89AF}" destId="{741FC266-0FDF-4385-9826-8C6B1F85E47A}" srcOrd="0" destOrd="1" presId="urn:microsoft.com/office/officeart/2005/8/layout/hList9"/>
    <dgm:cxn modelId="{EBC87AE5-0E93-45CB-8C1A-60E4D55B28AC}" type="presOf" srcId="{15417410-0950-4C3D-B34B-257E0EB0AB20}" destId="{0248B5F8-B87D-405E-97FA-98258295DE6F}" srcOrd="0" destOrd="1" presId="urn:microsoft.com/office/officeart/2005/8/layout/hList9"/>
    <dgm:cxn modelId="{B273FB77-5F62-4504-BDF7-55A1A5527F71}" type="presOf" srcId="{BEE7D6AA-4D17-4B56-A116-F25A3D964677}" destId="{2C9CCDF8-B429-4B77-8E32-D24D6EDAD63E}" srcOrd="1" destOrd="1" presId="urn:microsoft.com/office/officeart/2005/8/layout/hList9"/>
    <dgm:cxn modelId="{00CC9AD4-064D-481E-BD09-32DFE8A91629}" type="presOf" srcId="{1D5BB39C-3414-4702-9A7C-9AE6857852BA}" destId="{33D6DAC3-881C-484E-92FF-F72B06B32DD5}" srcOrd="1" destOrd="0" presId="urn:microsoft.com/office/officeart/2005/8/layout/hList9"/>
    <dgm:cxn modelId="{9BAFEFBF-D3B6-41F2-9DEC-C0C702CFD3BA}" type="presOf" srcId="{5E858333-A86A-4417-96AC-606DD44CB042}" destId="{8A54181E-4154-4820-87C8-0D43BFB99696}" srcOrd="1" destOrd="0" presId="urn:microsoft.com/office/officeart/2005/8/layout/hList9"/>
    <dgm:cxn modelId="{1BE27D46-8D71-423A-9594-453C383CA0CC}" srcId="{D5B63A30-88A8-4668-B07B-F192ED38C76E}" destId="{5E858333-A86A-4417-96AC-606DD44CB042}" srcOrd="0" destOrd="0" parTransId="{6E892A1A-94F3-46D7-B35C-255644D012F2}" sibTransId="{5357F508-C9C8-4CDC-AD2A-76186AC07C91}"/>
    <dgm:cxn modelId="{651FD4C6-6482-4B90-AF89-120AC6A7BF1C}" srcId="{45508C91-3FCC-46D6-89D8-A0721DFCDC20}" destId="{D5B63A30-88A8-4668-B07B-F192ED38C76E}" srcOrd="0" destOrd="0" parTransId="{023F1BF8-F84E-4308-9357-645A5E779E10}" sibTransId="{2F29A03E-8F5D-41F6-811A-595BE84F6E7A}"/>
    <dgm:cxn modelId="{CF5AD9B2-03E3-4CA4-A196-6BA6B108C22F}" type="presOf" srcId="{D5B63A30-88A8-4668-B07B-F192ED38C76E}" destId="{5D5E36C3-1626-430B-87B4-7F3F577737A9}" srcOrd="0" destOrd="0" presId="urn:microsoft.com/office/officeart/2005/8/layout/hList9"/>
    <dgm:cxn modelId="{E123B47C-74F4-4304-B72C-891EE9F3F6EA}" type="presOf" srcId="{1D5BB39C-3414-4702-9A7C-9AE6857852BA}" destId="{0248B5F8-B87D-405E-97FA-98258295DE6F}" srcOrd="0" destOrd="0" presId="urn:microsoft.com/office/officeart/2005/8/layout/hList9"/>
    <dgm:cxn modelId="{D861A29D-55E8-4C44-906D-2E48BABD5380}" type="presOf" srcId="{ACBCC0ED-436D-4830-98CB-7D569130E747}" destId="{2C9CCDF8-B429-4B77-8E32-D24D6EDAD63E}" srcOrd="1" destOrd="0" presId="urn:microsoft.com/office/officeart/2005/8/layout/hList9"/>
    <dgm:cxn modelId="{D68F7629-4197-4BA5-968B-8A1DCCC29828}" type="presOf" srcId="{45508C91-3FCC-46D6-89D8-A0721DFCDC20}" destId="{CA3AC451-EA3A-4F68-83E0-19E1FBB575DC}" srcOrd="0" destOrd="0" presId="urn:microsoft.com/office/officeart/2005/8/layout/hList9"/>
    <dgm:cxn modelId="{FACD2CBF-A25E-417F-AFAC-910428FD6243}" srcId="{1D5BB39C-3414-4702-9A7C-9AE6857852BA}" destId="{15417410-0950-4C3D-B34B-257E0EB0AB20}" srcOrd="0" destOrd="0" parTransId="{64E12EDE-8777-4633-9240-A246ED8E6FDE}" sibTransId="{508778DB-11C4-4C5E-B960-3A4FED0035E8}"/>
    <dgm:cxn modelId="{72064F0D-BB4E-4EC4-83BD-5CAA6D5ADF3A}" srcId="{D5B63A30-88A8-4668-B07B-F192ED38C76E}" destId="{1D5BB39C-3414-4702-9A7C-9AE6857852BA}" srcOrd="2" destOrd="0" parTransId="{4FFAF332-7854-4FC8-8685-C39CC1535C87}" sibTransId="{5EF48195-5B9B-4003-A9EE-F8EC1BE7CC61}"/>
    <dgm:cxn modelId="{6A32318F-D51A-49EF-A06A-108DF3AB233B}" type="presOf" srcId="{ACBCC0ED-436D-4830-98CB-7D569130E747}" destId="{F6A4E9D5-A5CB-49FB-9968-3303C83C2CC6}" srcOrd="0" destOrd="0" presId="urn:microsoft.com/office/officeart/2005/8/layout/hList9"/>
    <dgm:cxn modelId="{AED7E593-55F1-43A5-BB43-D09DBC1422D1}" type="presParOf" srcId="{CA3AC451-EA3A-4F68-83E0-19E1FBB575DC}" destId="{36F36144-0D1F-4ECB-AA5E-CA965D51F997}" srcOrd="0" destOrd="0" presId="urn:microsoft.com/office/officeart/2005/8/layout/hList9"/>
    <dgm:cxn modelId="{8AC8D132-7BC7-4644-885D-9D2ABF4C62FE}" type="presParOf" srcId="{CA3AC451-EA3A-4F68-83E0-19E1FBB575DC}" destId="{4AF7E4B5-55AD-4C63-ACFD-27479E320A54}" srcOrd="1" destOrd="0" presId="urn:microsoft.com/office/officeart/2005/8/layout/hList9"/>
    <dgm:cxn modelId="{E99E37C9-9A48-42C1-AB0F-246A77AAA6A1}" type="presParOf" srcId="{4AF7E4B5-55AD-4C63-ACFD-27479E320A54}" destId="{FF4E4933-91CE-4A7D-BAB3-8037DEA68E66}" srcOrd="0" destOrd="0" presId="urn:microsoft.com/office/officeart/2005/8/layout/hList9"/>
    <dgm:cxn modelId="{D942EB34-237C-4BB1-92D7-B10869A3316B}" type="presParOf" srcId="{4AF7E4B5-55AD-4C63-ACFD-27479E320A54}" destId="{BDC7D860-54D7-46F9-91B4-B51078AE8D24}" srcOrd="1" destOrd="0" presId="urn:microsoft.com/office/officeart/2005/8/layout/hList9"/>
    <dgm:cxn modelId="{964C9C7F-61FB-4BC5-AC44-74BD11C3205E}" type="presParOf" srcId="{BDC7D860-54D7-46F9-91B4-B51078AE8D24}" destId="{741FC266-0FDF-4385-9826-8C6B1F85E47A}" srcOrd="0" destOrd="0" presId="urn:microsoft.com/office/officeart/2005/8/layout/hList9"/>
    <dgm:cxn modelId="{BD5F6212-BDB6-45B0-84E2-7B59DCBDEB9A}" type="presParOf" srcId="{BDC7D860-54D7-46F9-91B4-B51078AE8D24}" destId="{8A54181E-4154-4820-87C8-0D43BFB99696}" srcOrd="1" destOrd="0" presId="urn:microsoft.com/office/officeart/2005/8/layout/hList9"/>
    <dgm:cxn modelId="{EFB3CBF8-7737-478E-8159-58D0C9054E01}" type="presParOf" srcId="{4AF7E4B5-55AD-4C63-ACFD-27479E320A54}" destId="{F6D01237-3242-4B4E-BFD9-709D54B36BC4}" srcOrd="2" destOrd="0" presId="urn:microsoft.com/office/officeart/2005/8/layout/hList9"/>
    <dgm:cxn modelId="{3F11BF70-1428-419B-BC7F-C673A05E6BFB}" type="presParOf" srcId="{F6D01237-3242-4B4E-BFD9-709D54B36BC4}" destId="{F6A4E9D5-A5CB-49FB-9968-3303C83C2CC6}" srcOrd="0" destOrd="0" presId="urn:microsoft.com/office/officeart/2005/8/layout/hList9"/>
    <dgm:cxn modelId="{490CC35E-A1DE-47A6-B1A8-F4E05B2CE60F}" type="presParOf" srcId="{F6D01237-3242-4B4E-BFD9-709D54B36BC4}" destId="{2C9CCDF8-B429-4B77-8E32-D24D6EDAD63E}" srcOrd="1" destOrd="0" presId="urn:microsoft.com/office/officeart/2005/8/layout/hList9"/>
    <dgm:cxn modelId="{9B0CE5E8-862C-44A9-B9E8-5B8FFFB3EFA1}" type="presParOf" srcId="{4AF7E4B5-55AD-4C63-ACFD-27479E320A54}" destId="{2AB87EE9-912E-4F45-89A5-F82F1E6D2D9A}" srcOrd="3" destOrd="0" presId="urn:microsoft.com/office/officeart/2005/8/layout/hList9"/>
    <dgm:cxn modelId="{825CCB91-9DEF-460D-B6E8-A62649E438A2}" type="presParOf" srcId="{2AB87EE9-912E-4F45-89A5-F82F1E6D2D9A}" destId="{0248B5F8-B87D-405E-97FA-98258295DE6F}" srcOrd="0" destOrd="0" presId="urn:microsoft.com/office/officeart/2005/8/layout/hList9"/>
    <dgm:cxn modelId="{18589BBD-48A6-46CA-80ED-8EFCF2EC01E4}" type="presParOf" srcId="{2AB87EE9-912E-4F45-89A5-F82F1E6D2D9A}" destId="{33D6DAC3-881C-484E-92FF-F72B06B32DD5}" srcOrd="1" destOrd="0" presId="urn:microsoft.com/office/officeart/2005/8/layout/hList9"/>
    <dgm:cxn modelId="{62485A02-905C-4B04-AC2B-A851D652D8BE}" type="presParOf" srcId="{CA3AC451-EA3A-4F68-83E0-19E1FBB575DC}" destId="{23FCC8B8-D79E-4877-B399-21EE84206250}" srcOrd="2" destOrd="0" presId="urn:microsoft.com/office/officeart/2005/8/layout/hList9"/>
    <dgm:cxn modelId="{B102BA12-3E34-45E2-B4B7-61BC22582B0C}" type="presParOf" srcId="{CA3AC451-EA3A-4F68-83E0-19E1FBB575DC}" destId="{5D5E36C3-1626-430B-87B4-7F3F577737A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058489-283F-48C4-B662-F8426BA4DAE1}" type="doc">
      <dgm:prSet loTypeId="urn:microsoft.com/office/officeart/2005/8/layout/hList9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7366254E-2202-4782-A430-974082DBB94C}">
      <dgm:prSet phldrT="[Text]"/>
      <dgm:spPr/>
      <dgm:t>
        <a:bodyPr/>
        <a:lstStyle/>
        <a:p>
          <a:r>
            <a:rPr lang="cs-CZ" dirty="0"/>
            <a:t>3P</a:t>
          </a:r>
        </a:p>
      </dgm:t>
    </dgm:pt>
    <dgm:pt modelId="{724D09A8-D394-4387-B381-71B6825C9BBB}" type="parTrans" cxnId="{4533497F-6055-4AC5-AF28-37E1CAEED87C}">
      <dgm:prSet/>
      <dgm:spPr/>
      <dgm:t>
        <a:bodyPr/>
        <a:lstStyle/>
        <a:p>
          <a:endParaRPr lang="cs-CZ"/>
        </a:p>
      </dgm:t>
    </dgm:pt>
    <dgm:pt modelId="{BAB6D514-4C7B-4228-8B06-AD1A5983B982}" type="sibTrans" cxnId="{4533497F-6055-4AC5-AF28-37E1CAEED87C}">
      <dgm:prSet/>
      <dgm:spPr/>
      <dgm:t>
        <a:bodyPr/>
        <a:lstStyle/>
        <a:p>
          <a:endParaRPr lang="cs-CZ"/>
        </a:p>
      </dgm:t>
    </dgm:pt>
    <dgm:pt modelId="{B9CA2DD3-7F06-46F7-85E7-98E8E7F8ED5C}">
      <dgm:prSet phldrT="[Text]" custT="1"/>
      <dgm:spPr/>
      <dgm:t>
        <a:bodyPr/>
        <a:lstStyle/>
        <a:p>
          <a:r>
            <a:rPr lang="cs-CZ" sz="2400" b="1" dirty="0"/>
            <a:t>Posilování</a:t>
          </a:r>
        </a:p>
      </dgm:t>
    </dgm:pt>
    <dgm:pt modelId="{0C726AF0-0CC2-4462-A957-A20A5ACC61AD}" type="parTrans" cxnId="{C4E955F0-2359-4645-A8C8-55E0FE6CE719}">
      <dgm:prSet/>
      <dgm:spPr/>
      <dgm:t>
        <a:bodyPr/>
        <a:lstStyle/>
        <a:p>
          <a:endParaRPr lang="cs-CZ"/>
        </a:p>
      </dgm:t>
    </dgm:pt>
    <dgm:pt modelId="{3F3C58CE-CE13-4BC6-B0B1-FF913B22444F}" type="sibTrans" cxnId="{C4E955F0-2359-4645-A8C8-55E0FE6CE719}">
      <dgm:prSet/>
      <dgm:spPr/>
      <dgm:t>
        <a:bodyPr/>
        <a:lstStyle/>
        <a:p>
          <a:endParaRPr lang="cs-CZ"/>
        </a:p>
      </dgm:t>
    </dgm:pt>
    <dgm:pt modelId="{0C3DF9A6-944F-49E2-86CB-11F3F5E6EDCB}">
      <dgm:prSet phldrT="[Text]" custT="1"/>
      <dgm:spPr/>
      <dgm:t>
        <a:bodyPr/>
        <a:lstStyle/>
        <a:p>
          <a:r>
            <a:rPr lang="cs-CZ" sz="2400" b="1" dirty="0"/>
            <a:t>Podpora</a:t>
          </a:r>
        </a:p>
      </dgm:t>
    </dgm:pt>
    <dgm:pt modelId="{36979A3E-67C9-4BC6-866A-FF6C7A8648CD}" type="parTrans" cxnId="{C7F16081-032A-48A8-9295-4C1F68950EDF}">
      <dgm:prSet/>
      <dgm:spPr/>
      <dgm:t>
        <a:bodyPr/>
        <a:lstStyle/>
        <a:p>
          <a:endParaRPr lang="cs-CZ"/>
        </a:p>
      </dgm:t>
    </dgm:pt>
    <dgm:pt modelId="{E87D81E8-F002-467A-8A47-09A77FC37B6A}" type="sibTrans" cxnId="{C7F16081-032A-48A8-9295-4C1F68950EDF}">
      <dgm:prSet/>
      <dgm:spPr/>
      <dgm:t>
        <a:bodyPr/>
        <a:lstStyle/>
        <a:p>
          <a:endParaRPr lang="cs-CZ"/>
        </a:p>
      </dgm:t>
    </dgm:pt>
    <dgm:pt modelId="{43D92373-3FFD-4441-8EBA-9D10AA51001D}">
      <dgm:prSet phldrT="[Text]" custT="1"/>
      <dgm:spPr/>
      <dgm:t>
        <a:bodyPr/>
        <a:lstStyle/>
        <a:p>
          <a:r>
            <a:rPr lang="cs-CZ" sz="2400" b="1" dirty="0"/>
            <a:t>Provázení </a:t>
          </a:r>
        </a:p>
      </dgm:t>
    </dgm:pt>
    <dgm:pt modelId="{D5BE6320-445F-439D-9692-3EDA903E10B4}" type="parTrans" cxnId="{1EF56C3D-0E17-4DA1-A3B9-2DBD812B1FE7}">
      <dgm:prSet/>
      <dgm:spPr/>
      <dgm:t>
        <a:bodyPr/>
        <a:lstStyle/>
        <a:p>
          <a:endParaRPr lang="cs-CZ"/>
        </a:p>
      </dgm:t>
    </dgm:pt>
    <dgm:pt modelId="{75666C08-23B5-433B-BA52-2CDD2FDC7DD2}" type="sibTrans" cxnId="{1EF56C3D-0E17-4DA1-A3B9-2DBD812B1FE7}">
      <dgm:prSet/>
      <dgm:spPr/>
      <dgm:t>
        <a:bodyPr/>
        <a:lstStyle/>
        <a:p>
          <a:endParaRPr lang="cs-CZ"/>
        </a:p>
      </dgm:t>
    </dgm:pt>
    <dgm:pt modelId="{5DF0EB3E-C117-483D-85A1-3053E28EB4D0}">
      <dgm:prSet phldrT="[Text]" custT="1"/>
      <dgm:spPr/>
      <dgm:t>
        <a:bodyPr/>
        <a:lstStyle/>
        <a:p>
          <a:r>
            <a:rPr lang="cs-CZ" sz="1800" dirty="0"/>
            <a:t>Aktualizace potencialit osobnosti</a:t>
          </a:r>
        </a:p>
      </dgm:t>
    </dgm:pt>
    <dgm:pt modelId="{C22B5944-51BE-4014-B4E5-37CD64083D0D}" type="parTrans" cxnId="{F060E5D9-C692-47F0-9110-224F6810888D}">
      <dgm:prSet/>
      <dgm:spPr/>
      <dgm:t>
        <a:bodyPr/>
        <a:lstStyle/>
        <a:p>
          <a:endParaRPr lang="cs-CZ"/>
        </a:p>
      </dgm:t>
    </dgm:pt>
    <dgm:pt modelId="{DDCE3D2F-A33F-4150-AC01-2D3C432E08AF}" type="sibTrans" cxnId="{F060E5D9-C692-47F0-9110-224F6810888D}">
      <dgm:prSet/>
      <dgm:spPr/>
      <dgm:t>
        <a:bodyPr/>
        <a:lstStyle/>
        <a:p>
          <a:endParaRPr lang="cs-CZ"/>
        </a:p>
      </dgm:t>
    </dgm:pt>
    <dgm:pt modelId="{2EDD0998-2926-4C0B-9167-0F4E237392E0}">
      <dgm:prSet phldrT="[Text]" custT="1"/>
      <dgm:spPr/>
      <dgm:t>
        <a:bodyPr/>
        <a:lstStyle/>
        <a:p>
          <a:r>
            <a:rPr lang="cs-CZ" sz="1600" dirty="0"/>
            <a:t>V plánování, rozhodování, nabídka možno</a:t>
          </a:r>
          <a:r>
            <a:rPr lang="cs-CZ" sz="1800" dirty="0"/>
            <a:t>stí, </a:t>
          </a:r>
        </a:p>
      </dgm:t>
    </dgm:pt>
    <dgm:pt modelId="{038359C7-3F13-4E51-B4E6-6177F264D3BE}" type="parTrans" cxnId="{E839F3FE-A1A9-4EE5-8C3F-AE6EFC9C9C84}">
      <dgm:prSet/>
      <dgm:spPr/>
      <dgm:t>
        <a:bodyPr/>
        <a:lstStyle/>
        <a:p>
          <a:endParaRPr lang="cs-CZ"/>
        </a:p>
      </dgm:t>
    </dgm:pt>
    <dgm:pt modelId="{83449D9E-F64A-462B-8B0F-2B82608C3750}" type="sibTrans" cxnId="{E839F3FE-A1A9-4EE5-8C3F-AE6EFC9C9C84}">
      <dgm:prSet/>
      <dgm:spPr/>
      <dgm:t>
        <a:bodyPr/>
        <a:lstStyle/>
        <a:p>
          <a:endParaRPr lang="cs-CZ"/>
        </a:p>
      </dgm:t>
    </dgm:pt>
    <dgm:pt modelId="{8B7FCEE2-EEC2-4726-A656-960ED3A328B0}">
      <dgm:prSet phldrT="[Text]"/>
      <dgm:spPr/>
      <dgm:t>
        <a:bodyPr/>
        <a:lstStyle/>
        <a:p>
          <a:endParaRPr lang="cs-CZ" sz="2000" dirty="0"/>
        </a:p>
      </dgm:t>
    </dgm:pt>
    <dgm:pt modelId="{F0B9141F-BCF7-4E58-982C-32E9F99E592B}" type="parTrans" cxnId="{FFD7B0ED-5A0C-43D3-AB5A-78289D4D838E}">
      <dgm:prSet/>
      <dgm:spPr/>
      <dgm:t>
        <a:bodyPr/>
        <a:lstStyle/>
        <a:p>
          <a:endParaRPr lang="cs-CZ"/>
        </a:p>
      </dgm:t>
    </dgm:pt>
    <dgm:pt modelId="{C662506B-E822-4EFE-9474-0CFA1B213F5B}" type="sibTrans" cxnId="{FFD7B0ED-5A0C-43D3-AB5A-78289D4D838E}">
      <dgm:prSet/>
      <dgm:spPr/>
      <dgm:t>
        <a:bodyPr/>
        <a:lstStyle/>
        <a:p>
          <a:endParaRPr lang="cs-CZ"/>
        </a:p>
      </dgm:t>
    </dgm:pt>
    <dgm:pt modelId="{C4ACCAC1-D695-41DA-BF89-1A65537095A6}" type="pres">
      <dgm:prSet presAssocID="{C5058489-283F-48C4-B662-F8426BA4DAE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53E2316F-4AD6-4524-B984-87B909C8EE85}" type="pres">
      <dgm:prSet presAssocID="{7366254E-2202-4782-A430-974082DBB94C}" presName="posSpace" presStyleCnt="0"/>
      <dgm:spPr/>
    </dgm:pt>
    <dgm:pt modelId="{0093A82D-B6C2-46D3-AF90-329D14475B91}" type="pres">
      <dgm:prSet presAssocID="{7366254E-2202-4782-A430-974082DBB94C}" presName="vertFlow" presStyleCnt="0"/>
      <dgm:spPr/>
    </dgm:pt>
    <dgm:pt modelId="{1561C91A-92F4-4EF7-9676-06A924123C84}" type="pres">
      <dgm:prSet presAssocID="{7366254E-2202-4782-A430-974082DBB94C}" presName="topSpace" presStyleCnt="0"/>
      <dgm:spPr/>
    </dgm:pt>
    <dgm:pt modelId="{461538F7-5FBE-4045-BCCB-7049BDE03BD6}" type="pres">
      <dgm:prSet presAssocID="{7366254E-2202-4782-A430-974082DBB94C}" presName="firstComp" presStyleCnt="0"/>
      <dgm:spPr/>
    </dgm:pt>
    <dgm:pt modelId="{9BB32BCE-24E3-461D-90EF-F0B81AEB03A6}" type="pres">
      <dgm:prSet presAssocID="{7366254E-2202-4782-A430-974082DBB94C}" presName="firstChild" presStyleLbl="bgAccFollowNode1" presStyleIdx="0" presStyleCnt="3" custScaleX="128449"/>
      <dgm:spPr/>
      <dgm:t>
        <a:bodyPr/>
        <a:lstStyle/>
        <a:p>
          <a:endParaRPr lang="cs-CZ"/>
        </a:p>
      </dgm:t>
    </dgm:pt>
    <dgm:pt modelId="{16873A9C-EE8C-4705-AED3-79476C7BB05A}" type="pres">
      <dgm:prSet presAssocID="{7366254E-2202-4782-A430-974082DBB94C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A4C49F-7279-4FBC-9F23-FA200896A95B}" type="pres">
      <dgm:prSet presAssocID="{0C3DF9A6-944F-49E2-86CB-11F3F5E6EDCB}" presName="comp" presStyleCnt="0"/>
      <dgm:spPr/>
    </dgm:pt>
    <dgm:pt modelId="{319F4DBF-2A56-41A4-8D14-A0E5F532C3FF}" type="pres">
      <dgm:prSet presAssocID="{0C3DF9A6-944F-49E2-86CB-11F3F5E6EDCB}" presName="child" presStyleLbl="bgAccFollowNode1" presStyleIdx="1" presStyleCnt="3" custScaleX="132206"/>
      <dgm:spPr/>
      <dgm:t>
        <a:bodyPr/>
        <a:lstStyle/>
        <a:p>
          <a:endParaRPr lang="cs-CZ"/>
        </a:p>
      </dgm:t>
    </dgm:pt>
    <dgm:pt modelId="{BDD58097-BCD4-4C86-832A-F49BA0FFA61E}" type="pres">
      <dgm:prSet presAssocID="{0C3DF9A6-944F-49E2-86CB-11F3F5E6EDCB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752AD7-3E89-4B64-A926-AD055C154F23}" type="pres">
      <dgm:prSet presAssocID="{43D92373-3FFD-4441-8EBA-9D10AA51001D}" presName="comp" presStyleCnt="0"/>
      <dgm:spPr/>
    </dgm:pt>
    <dgm:pt modelId="{6F1E1271-CBF4-43C6-818D-E085520F54A5}" type="pres">
      <dgm:prSet presAssocID="{43D92373-3FFD-4441-8EBA-9D10AA51001D}" presName="child" presStyleLbl="bgAccFollowNode1" presStyleIdx="2" presStyleCnt="3" custScaleX="132206"/>
      <dgm:spPr/>
      <dgm:t>
        <a:bodyPr/>
        <a:lstStyle/>
        <a:p>
          <a:endParaRPr lang="cs-CZ"/>
        </a:p>
      </dgm:t>
    </dgm:pt>
    <dgm:pt modelId="{35261F92-EE7E-433C-9AEF-A0ABFE1C5DC8}" type="pres">
      <dgm:prSet presAssocID="{43D92373-3FFD-4441-8EBA-9D10AA51001D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A8389A-00C8-4F90-A7CE-66100FB3C408}" type="pres">
      <dgm:prSet presAssocID="{7366254E-2202-4782-A430-974082DBB94C}" presName="negSpace" presStyleCnt="0"/>
      <dgm:spPr/>
    </dgm:pt>
    <dgm:pt modelId="{A5917A98-D973-421D-90C7-6C01CF297968}" type="pres">
      <dgm:prSet presAssocID="{7366254E-2202-4782-A430-974082DBB94C}" presName="circle" presStyleLbl="node1" presStyleIdx="0" presStyleCnt="1" custLinFactNeighborX="-44250" custLinFactNeighborY="2409"/>
      <dgm:spPr/>
      <dgm:t>
        <a:bodyPr/>
        <a:lstStyle/>
        <a:p>
          <a:endParaRPr lang="cs-CZ"/>
        </a:p>
      </dgm:t>
    </dgm:pt>
  </dgm:ptLst>
  <dgm:cxnLst>
    <dgm:cxn modelId="{A87C30AE-B829-4020-B9F2-DAE420C3C4DF}" type="presOf" srcId="{0C3DF9A6-944F-49E2-86CB-11F3F5E6EDCB}" destId="{BDD58097-BCD4-4C86-832A-F49BA0FFA61E}" srcOrd="1" destOrd="0" presId="urn:microsoft.com/office/officeart/2005/8/layout/hList9"/>
    <dgm:cxn modelId="{5A0057FD-8E22-45F3-AF17-D5C7F10AE089}" type="presOf" srcId="{8B7FCEE2-EEC2-4726-A656-960ED3A328B0}" destId="{35261F92-EE7E-433C-9AEF-A0ABFE1C5DC8}" srcOrd="1" destOrd="1" presId="urn:microsoft.com/office/officeart/2005/8/layout/hList9"/>
    <dgm:cxn modelId="{DD879978-D8C9-40C8-87E8-69A3FDE59267}" type="presOf" srcId="{5DF0EB3E-C117-483D-85A1-3053E28EB4D0}" destId="{9BB32BCE-24E3-461D-90EF-F0B81AEB03A6}" srcOrd="0" destOrd="1" presId="urn:microsoft.com/office/officeart/2005/8/layout/hList9"/>
    <dgm:cxn modelId="{E8352D6A-F1C4-44B2-9880-C7404F6BB350}" type="presOf" srcId="{5DF0EB3E-C117-483D-85A1-3053E28EB4D0}" destId="{16873A9C-EE8C-4705-AED3-79476C7BB05A}" srcOrd="1" destOrd="1" presId="urn:microsoft.com/office/officeart/2005/8/layout/hList9"/>
    <dgm:cxn modelId="{174D15B9-1B98-4062-9E9A-D56A24D74222}" type="presOf" srcId="{0C3DF9A6-944F-49E2-86CB-11F3F5E6EDCB}" destId="{319F4DBF-2A56-41A4-8D14-A0E5F532C3FF}" srcOrd="0" destOrd="0" presId="urn:microsoft.com/office/officeart/2005/8/layout/hList9"/>
    <dgm:cxn modelId="{D1375327-0675-46E0-B771-108D493298D1}" type="presOf" srcId="{C5058489-283F-48C4-B662-F8426BA4DAE1}" destId="{C4ACCAC1-D695-41DA-BF89-1A65537095A6}" srcOrd="0" destOrd="0" presId="urn:microsoft.com/office/officeart/2005/8/layout/hList9"/>
    <dgm:cxn modelId="{2D3B1C18-8B9B-4BB4-A5EB-46E90F656D40}" type="presOf" srcId="{2EDD0998-2926-4C0B-9167-0F4E237392E0}" destId="{BDD58097-BCD4-4C86-832A-F49BA0FFA61E}" srcOrd="1" destOrd="1" presId="urn:microsoft.com/office/officeart/2005/8/layout/hList9"/>
    <dgm:cxn modelId="{4533497F-6055-4AC5-AF28-37E1CAEED87C}" srcId="{C5058489-283F-48C4-B662-F8426BA4DAE1}" destId="{7366254E-2202-4782-A430-974082DBB94C}" srcOrd="0" destOrd="0" parTransId="{724D09A8-D394-4387-B381-71B6825C9BBB}" sibTransId="{BAB6D514-4C7B-4228-8B06-AD1A5983B982}"/>
    <dgm:cxn modelId="{1EF56C3D-0E17-4DA1-A3B9-2DBD812B1FE7}" srcId="{7366254E-2202-4782-A430-974082DBB94C}" destId="{43D92373-3FFD-4441-8EBA-9D10AA51001D}" srcOrd="2" destOrd="0" parTransId="{D5BE6320-445F-439D-9692-3EDA903E10B4}" sibTransId="{75666C08-23B5-433B-BA52-2CDD2FDC7DD2}"/>
    <dgm:cxn modelId="{8F6884A0-74EC-4466-A91E-5F7978A535D3}" type="presOf" srcId="{8B7FCEE2-EEC2-4726-A656-960ED3A328B0}" destId="{6F1E1271-CBF4-43C6-818D-E085520F54A5}" srcOrd="0" destOrd="1" presId="urn:microsoft.com/office/officeart/2005/8/layout/hList9"/>
    <dgm:cxn modelId="{264CF3AA-480E-410B-875F-9186A4F98828}" type="presOf" srcId="{2EDD0998-2926-4C0B-9167-0F4E237392E0}" destId="{319F4DBF-2A56-41A4-8D14-A0E5F532C3FF}" srcOrd="0" destOrd="1" presId="urn:microsoft.com/office/officeart/2005/8/layout/hList9"/>
    <dgm:cxn modelId="{F060E5D9-C692-47F0-9110-224F6810888D}" srcId="{B9CA2DD3-7F06-46F7-85E7-98E8E7F8ED5C}" destId="{5DF0EB3E-C117-483D-85A1-3053E28EB4D0}" srcOrd="0" destOrd="0" parTransId="{C22B5944-51BE-4014-B4E5-37CD64083D0D}" sibTransId="{DDCE3D2F-A33F-4150-AC01-2D3C432E08AF}"/>
    <dgm:cxn modelId="{CEA12271-2531-4388-9AB2-98577E71A7B9}" type="presOf" srcId="{43D92373-3FFD-4441-8EBA-9D10AA51001D}" destId="{6F1E1271-CBF4-43C6-818D-E085520F54A5}" srcOrd="0" destOrd="0" presId="urn:microsoft.com/office/officeart/2005/8/layout/hList9"/>
    <dgm:cxn modelId="{E839F3FE-A1A9-4EE5-8C3F-AE6EFC9C9C84}" srcId="{0C3DF9A6-944F-49E2-86CB-11F3F5E6EDCB}" destId="{2EDD0998-2926-4C0B-9167-0F4E237392E0}" srcOrd="0" destOrd="0" parTransId="{038359C7-3F13-4E51-B4E6-6177F264D3BE}" sibTransId="{83449D9E-F64A-462B-8B0F-2B82608C3750}"/>
    <dgm:cxn modelId="{82182DFA-2EA1-4105-B813-3D392F54A267}" type="presOf" srcId="{B9CA2DD3-7F06-46F7-85E7-98E8E7F8ED5C}" destId="{16873A9C-EE8C-4705-AED3-79476C7BB05A}" srcOrd="1" destOrd="0" presId="urn:microsoft.com/office/officeart/2005/8/layout/hList9"/>
    <dgm:cxn modelId="{E2966B24-D592-41A0-851E-E4B32A542873}" type="presOf" srcId="{43D92373-3FFD-4441-8EBA-9D10AA51001D}" destId="{35261F92-EE7E-433C-9AEF-A0ABFE1C5DC8}" srcOrd="1" destOrd="0" presId="urn:microsoft.com/office/officeart/2005/8/layout/hList9"/>
    <dgm:cxn modelId="{C4E955F0-2359-4645-A8C8-55E0FE6CE719}" srcId="{7366254E-2202-4782-A430-974082DBB94C}" destId="{B9CA2DD3-7F06-46F7-85E7-98E8E7F8ED5C}" srcOrd="0" destOrd="0" parTransId="{0C726AF0-0CC2-4462-A957-A20A5ACC61AD}" sibTransId="{3F3C58CE-CE13-4BC6-B0B1-FF913B22444F}"/>
    <dgm:cxn modelId="{FFD7B0ED-5A0C-43D3-AB5A-78289D4D838E}" srcId="{43D92373-3FFD-4441-8EBA-9D10AA51001D}" destId="{8B7FCEE2-EEC2-4726-A656-960ED3A328B0}" srcOrd="0" destOrd="0" parTransId="{F0B9141F-BCF7-4E58-982C-32E9F99E592B}" sibTransId="{C662506B-E822-4EFE-9474-0CFA1B213F5B}"/>
    <dgm:cxn modelId="{BB2F046B-8856-4D94-977B-2E74481428B7}" type="presOf" srcId="{B9CA2DD3-7F06-46F7-85E7-98E8E7F8ED5C}" destId="{9BB32BCE-24E3-461D-90EF-F0B81AEB03A6}" srcOrd="0" destOrd="0" presId="urn:microsoft.com/office/officeart/2005/8/layout/hList9"/>
    <dgm:cxn modelId="{C7F16081-032A-48A8-9295-4C1F68950EDF}" srcId="{7366254E-2202-4782-A430-974082DBB94C}" destId="{0C3DF9A6-944F-49E2-86CB-11F3F5E6EDCB}" srcOrd="1" destOrd="0" parTransId="{36979A3E-67C9-4BC6-866A-FF6C7A8648CD}" sibTransId="{E87D81E8-F002-467A-8A47-09A77FC37B6A}"/>
    <dgm:cxn modelId="{7D7A8DE9-DF65-4FDC-A5EB-263A22D0F120}" type="presOf" srcId="{7366254E-2202-4782-A430-974082DBB94C}" destId="{A5917A98-D973-421D-90C7-6C01CF297968}" srcOrd="0" destOrd="0" presId="urn:microsoft.com/office/officeart/2005/8/layout/hList9"/>
    <dgm:cxn modelId="{8CA51741-9798-4DE3-8163-8ECB34594D22}" type="presParOf" srcId="{C4ACCAC1-D695-41DA-BF89-1A65537095A6}" destId="{53E2316F-4AD6-4524-B984-87B909C8EE85}" srcOrd="0" destOrd="0" presId="urn:microsoft.com/office/officeart/2005/8/layout/hList9"/>
    <dgm:cxn modelId="{5625581E-DD7F-4D6B-9B23-96105A100A63}" type="presParOf" srcId="{C4ACCAC1-D695-41DA-BF89-1A65537095A6}" destId="{0093A82D-B6C2-46D3-AF90-329D14475B91}" srcOrd="1" destOrd="0" presId="urn:microsoft.com/office/officeart/2005/8/layout/hList9"/>
    <dgm:cxn modelId="{A8D79FD0-A083-4E8D-AC6E-70906734F0AD}" type="presParOf" srcId="{0093A82D-B6C2-46D3-AF90-329D14475B91}" destId="{1561C91A-92F4-4EF7-9676-06A924123C84}" srcOrd="0" destOrd="0" presId="urn:microsoft.com/office/officeart/2005/8/layout/hList9"/>
    <dgm:cxn modelId="{808F5659-A8E4-40A2-8D44-D822AFE01A36}" type="presParOf" srcId="{0093A82D-B6C2-46D3-AF90-329D14475B91}" destId="{461538F7-5FBE-4045-BCCB-7049BDE03BD6}" srcOrd="1" destOrd="0" presId="urn:microsoft.com/office/officeart/2005/8/layout/hList9"/>
    <dgm:cxn modelId="{62F31376-3895-4D4B-9215-5B20FC52D5FE}" type="presParOf" srcId="{461538F7-5FBE-4045-BCCB-7049BDE03BD6}" destId="{9BB32BCE-24E3-461D-90EF-F0B81AEB03A6}" srcOrd="0" destOrd="0" presId="urn:microsoft.com/office/officeart/2005/8/layout/hList9"/>
    <dgm:cxn modelId="{C15700A5-4CB7-4172-BAD5-93556BCA71FC}" type="presParOf" srcId="{461538F7-5FBE-4045-BCCB-7049BDE03BD6}" destId="{16873A9C-EE8C-4705-AED3-79476C7BB05A}" srcOrd="1" destOrd="0" presId="urn:microsoft.com/office/officeart/2005/8/layout/hList9"/>
    <dgm:cxn modelId="{6F6B8EA0-3BF6-4A07-BC84-65D9D8A6735A}" type="presParOf" srcId="{0093A82D-B6C2-46D3-AF90-329D14475B91}" destId="{D0A4C49F-7279-4FBC-9F23-FA200896A95B}" srcOrd="2" destOrd="0" presId="urn:microsoft.com/office/officeart/2005/8/layout/hList9"/>
    <dgm:cxn modelId="{9BD3DDA6-0864-4A64-B5CD-D3BF80565AFD}" type="presParOf" srcId="{D0A4C49F-7279-4FBC-9F23-FA200896A95B}" destId="{319F4DBF-2A56-41A4-8D14-A0E5F532C3FF}" srcOrd="0" destOrd="0" presId="urn:microsoft.com/office/officeart/2005/8/layout/hList9"/>
    <dgm:cxn modelId="{C78BDBA3-37B4-41D0-AD75-05AEA94E5FF1}" type="presParOf" srcId="{D0A4C49F-7279-4FBC-9F23-FA200896A95B}" destId="{BDD58097-BCD4-4C86-832A-F49BA0FFA61E}" srcOrd="1" destOrd="0" presId="urn:microsoft.com/office/officeart/2005/8/layout/hList9"/>
    <dgm:cxn modelId="{AABF9E45-1526-438D-9582-8C1D9E4BA1F8}" type="presParOf" srcId="{0093A82D-B6C2-46D3-AF90-329D14475B91}" destId="{82752AD7-3E89-4B64-A926-AD055C154F23}" srcOrd="3" destOrd="0" presId="urn:microsoft.com/office/officeart/2005/8/layout/hList9"/>
    <dgm:cxn modelId="{8133C1E1-589D-47C6-8616-B6A3953B4173}" type="presParOf" srcId="{82752AD7-3E89-4B64-A926-AD055C154F23}" destId="{6F1E1271-CBF4-43C6-818D-E085520F54A5}" srcOrd="0" destOrd="0" presId="urn:microsoft.com/office/officeart/2005/8/layout/hList9"/>
    <dgm:cxn modelId="{D95FB5C2-481C-4929-83CD-5799A1ED9DD9}" type="presParOf" srcId="{82752AD7-3E89-4B64-A926-AD055C154F23}" destId="{35261F92-EE7E-433C-9AEF-A0ABFE1C5DC8}" srcOrd="1" destOrd="0" presId="urn:microsoft.com/office/officeart/2005/8/layout/hList9"/>
    <dgm:cxn modelId="{F0C1C312-5A4F-46F1-B0AF-A6B604C27BB8}" type="presParOf" srcId="{C4ACCAC1-D695-41DA-BF89-1A65537095A6}" destId="{39A8389A-00C8-4F90-A7CE-66100FB3C408}" srcOrd="2" destOrd="0" presId="urn:microsoft.com/office/officeart/2005/8/layout/hList9"/>
    <dgm:cxn modelId="{8E91964C-8E73-4A95-AFDD-C0CE7DEFC421}" type="presParOf" srcId="{C4ACCAC1-D695-41DA-BF89-1A65537095A6}" destId="{A5917A98-D973-421D-90C7-6C01CF29796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CEF1B-4E9B-4470-A773-3B23B147DF50}">
      <dsp:nvSpPr>
        <dsp:cNvPr id="0" name=""/>
        <dsp:cNvSpPr/>
      </dsp:nvSpPr>
      <dsp:spPr>
        <a:xfrm>
          <a:off x="2741" y="173279"/>
          <a:ext cx="1229234" cy="16696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/>
            <a:t>Učitelovo pozorování</a:t>
          </a:r>
        </a:p>
      </dsp:txBody>
      <dsp:txXfrm>
        <a:off x="38744" y="209282"/>
        <a:ext cx="1157228" cy="1597659"/>
      </dsp:txXfrm>
    </dsp:sp>
    <dsp:sp modelId="{7E94860B-5457-4B56-8972-C60BCDD79719}">
      <dsp:nvSpPr>
        <dsp:cNvPr id="0" name=""/>
        <dsp:cNvSpPr/>
      </dsp:nvSpPr>
      <dsp:spPr>
        <a:xfrm>
          <a:off x="1421441" y="773174"/>
          <a:ext cx="401667" cy="46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>
            <a:solidFill>
              <a:sysClr val="windowText" lastClr="000000"/>
            </a:solidFill>
          </a:endParaRPr>
        </a:p>
      </dsp:txBody>
      <dsp:txXfrm>
        <a:off x="1421441" y="867149"/>
        <a:ext cx="281167" cy="281924"/>
      </dsp:txXfrm>
    </dsp:sp>
    <dsp:sp modelId="{0956ED02-F7EF-42B1-94BA-02F85DD6C914}">
      <dsp:nvSpPr>
        <dsp:cNvPr id="0" name=""/>
        <dsp:cNvSpPr/>
      </dsp:nvSpPr>
      <dsp:spPr>
        <a:xfrm>
          <a:off x="1989838" y="173279"/>
          <a:ext cx="1894656" cy="16696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/>
            <a:t>Učitelova teorie osobnosti a stereotypy (př. dívky nemají nadání pro matematiku)</a:t>
          </a:r>
        </a:p>
      </dsp:txBody>
      <dsp:txXfrm>
        <a:off x="2038741" y="222182"/>
        <a:ext cx="1796850" cy="1571859"/>
      </dsp:txXfrm>
    </dsp:sp>
    <dsp:sp modelId="{58601EF2-99CD-41B1-8B99-81733C20794A}">
      <dsp:nvSpPr>
        <dsp:cNvPr id="0" name=""/>
        <dsp:cNvSpPr/>
      </dsp:nvSpPr>
      <dsp:spPr>
        <a:xfrm>
          <a:off x="4073960" y="773174"/>
          <a:ext cx="401667" cy="46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>
            <a:solidFill>
              <a:sysClr val="windowText" lastClr="000000"/>
            </a:solidFill>
          </a:endParaRPr>
        </a:p>
      </dsp:txBody>
      <dsp:txXfrm>
        <a:off x="4073960" y="867149"/>
        <a:ext cx="281167" cy="281924"/>
      </dsp:txXfrm>
    </dsp:sp>
    <dsp:sp modelId="{4484C9F2-8453-4BE8-AB10-57B13F28F96F}">
      <dsp:nvSpPr>
        <dsp:cNvPr id="0" name=""/>
        <dsp:cNvSpPr/>
      </dsp:nvSpPr>
      <dsp:spPr>
        <a:xfrm>
          <a:off x="4642357" y="173279"/>
          <a:ext cx="1595565" cy="16696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/>
            <a:t>Učitelova charakterizace studenta</a:t>
          </a:r>
        </a:p>
      </dsp:txBody>
      <dsp:txXfrm>
        <a:off x="4689090" y="220012"/>
        <a:ext cx="1502099" cy="1576199"/>
      </dsp:txXfrm>
    </dsp:sp>
    <dsp:sp modelId="{0E63735A-5F13-40AF-AC4B-CA684E005670}">
      <dsp:nvSpPr>
        <dsp:cNvPr id="0" name=""/>
        <dsp:cNvSpPr/>
      </dsp:nvSpPr>
      <dsp:spPr>
        <a:xfrm>
          <a:off x="6427389" y="773174"/>
          <a:ext cx="401667" cy="46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>
            <a:solidFill>
              <a:sysClr val="windowText" lastClr="000000"/>
            </a:solidFill>
          </a:endParaRPr>
        </a:p>
      </dsp:txBody>
      <dsp:txXfrm>
        <a:off x="6427389" y="867149"/>
        <a:ext cx="281167" cy="281924"/>
      </dsp:txXfrm>
    </dsp:sp>
    <dsp:sp modelId="{BF44851B-BC3F-47FD-9714-329DB9A5C026}">
      <dsp:nvSpPr>
        <dsp:cNvPr id="0" name=""/>
        <dsp:cNvSpPr/>
      </dsp:nvSpPr>
      <dsp:spPr>
        <a:xfrm>
          <a:off x="6995786" y="173279"/>
          <a:ext cx="1231071" cy="16696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/>
            <a:t>Učitelovo chování ke studentovi</a:t>
          </a:r>
        </a:p>
      </dsp:txBody>
      <dsp:txXfrm>
        <a:off x="7031843" y="209336"/>
        <a:ext cx="1158957" cy="1597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4C9F2-8453-4BE8-AB10-57B13F28F96F}">
      <dsp:nvSpPr>
        <dsp:cNvPr id="0" name=""/>
        <dsp:cNvSpPr/>
      </dsp:nvSpPr>
      <dsp:spPr>
        <a:xfrm>
          <a:off x="705" y="44062"/>
          <a:ext cx="1505459" cy="1496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Studentovo chování k učiteli, pracovní tempo atd.</a:t>
          </a:r>
        </a:p>
      </dsp:txBody>
      <dsp:txXfrm>
        <a:off x="44523" y="87880"/>
        <a:ext cx="1417823" cy="1408414"/>
      </dsp:txXfrm>
    </dsp:sp>
    <dsp:sp modelId="{0E63735A-5F13-40AF-AC4B-CA684E005670}">
      <dsp:nvSpPr>
        <dsp:cNvPr id="0" name=""/>
        <dsp:cNvSpPr/>
      </dsp:nvSpPr>
      <dsp:spPr>
        <a:xfrm>
          <a:off x="1656711" y="605410"/>
          <a:ext cx="319157" cy="373353"/>
        </a:xfrm>
        <a:prstGeom prst="lef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>
            <a:solidFill>
              <a:sysClr val="windowText" lastClr="000000"/>
            </a:solidFill>
          </a:endParaRPr>
        </a:p>
      </dsp:txBody>
      <dsp:txXfrm>
        <a:off x="1656711" y="680081"/>
        <a:ext cx="223410" cy="224011"/>
      </dsp:txXfrm>
    </dsp:sp>
    <dsp:sp modelId="{BF44851B-BC3F-47FD-9714-329DB9A5C026}">
      <dsp:nvSpPr>
        <dsp:cNvPr id="0" name=""/>
        <dsp:cNvSpPr/>
      </dsp:nvSpPr>
      <dsp:spPr>
        <a:xfrm>
          <a:off x="2108348" y="44062"/>
          <a:ext cx="1505459" cy="1496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Studentovo vnímání toho, co si o něm učitel myslí</a:t>
          </a:r>
        </a:p>
      </dsp:txBody>
      <dsp:txXfrm>
        <a:off x="2152166" y="87880"/>
        <a:ext cx="1417823" cy="1408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FC266-0FDF-4385-9826-8C6B1F85E47A}">
      <dsp:nvSpPr>
        <dsp:cNvPr id="0" name=""/>
        <dsp:cNvSpPr/>
      </dsp:nvSpPr>
      <dsp:spPr>
        <a:xfrm>
          <a:off x="1115612" y="467446"/>
          <a:ext cx="3193748" cy="1160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Restrikce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/>
            <a:t>Omezení daná rozhodnutím autority</a:t>
          </a:r>
        </a:p>
      </dsp:txBody>
      <dsp:txXfrm>
        <a:off x="1626612" y="467446"/>
        <a:ext cx="2682748" cy="1160062"/>
      </dsp:txXfrm>
    </dsp:sp>
    <dsp:sp modelId="{F6A4E9D5-A5CB-49FB-9968-3303C83C2CC6}">
      <dsp:nvSpPr>
        <dsp:cNvPr id="0" name=""/>
        <dsp:cNvSpPr/>
      </dsp:nvSpPr>
      <dsp:spPr>
        <a:xfrm>
          <a:off x="1115612" y="1627509"/>
          <a:ext cx="3193748" cy="1160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Represe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/>
            <a:t>Společenská sankce, trest</a:t>
          </a:r>
        </a:p>
      </dsp:txBody>
      <dsp:txXfrm>
        <a:off x="1626612" y="1627509"/>
        <a:ext cx="2682748" cy="1160062"/>
      </dsp:txXfrm>
    </dsp:sp>
    <dsp:sp modelId="{0248B5F8-B87D-405E-97FA-98258295DE6F}">
      <dsp:nvSpPr>
        <dsp:cNvPr id="0" name=""/>
        <dsp:cNvSpPr/>
      </dsp:nvSpPr>
      <dsp:spPr>
        <a:xfrm>
          <a:off x="1078119" y="2787571"/>
          <a:ext cx="3268735" cy="1160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Resocializace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/>
            <a:t>Přijetí nových norem chování</a:t>
          </a:r>
        </a:p>
      </dsp:txBody>
      <dsp:txXfrm>
        <a:off x="1601116" y="2787571"/>
        <a:ext cx="2745738" cy="1160062"/>
      </dsp:txXfrm>
    </dsp:sp>
    <dsp:sp modelId="{5D5E36C3-1626-430B-87B4-7F3F577737A9}">
      <dsp:nvSpPr>
        <dsp:cNvPr id="0" name=""/>
        <dsp:cNvSpPr/>
      </dsp:nvSpPr>
      <dsp:spPr>
        <a:xfrm>
          <a:off x="469659" y="29985"/>
          <a:ext cx="1159482" cy="11594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800" kern="1200" dirty="0"/>
            <a:t>3R</a:t>
          </a:r>
        </a:p>
      </dsp:txBody>
      <dsp:txXfrm>
        <a:off x="639461" y="199787"/>
        <a:ext cx="819878" cy="819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32BCE-24E3-461D-90EF-F0B81AEB03A6}">
      <dsp:nvSpPr>
        <dsp:cNvPr id="0" name=""/>
        <dsp:cNvSpPr/>
      </dsp:nvSpPr>
      <dsp:spPr>
        <a:xfrm>
          <a:off x="977789" y="479586"/>
          <a:ext cx="3041380" cy="119457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Posilování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/>
            <a:t>Aktualizace potencialit osobnosti</a:t>
          </a:r>
        </a:p>
      </dsp:txBody>
      <dsp:txXfrm>
        <a:off x="1464410" y="479586"/>
        <a:ext cx="2554759" cy="1194578"/>
      </dsp:txXfrm>
    </dsp:sp>
    <dsp:sp modelId="{319F4DBF-2A56-41A4-8D14-A0E5F532C3FF}">
      <dsp:nvSpPr>
        <dsp:cNvPr id="0" name=""/>
        <dsp:cNvSpPr/>
      </dsp:nvSpPr>
      <dsp:spPr>
        <a:xfrm>
          <a:off x="933311" y="1674164"/>
          <a:ext cx="3130337" cy="1194578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Podpora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V plánování, rozhodování, nabídka možno</a:t>
          </a:r>
          <a:r>
            <a:rPr lang="cs-CZ" sz="1800" kern="1200" dirty="0"/>
            <a:t>stí, </a:t>
          </a:r>
        </a:p>
      </dsp:txBody>
      <dsp:txXfrm>
        <a:off x="1434165" y="1674164"/>
        <a:ext cx="2629483" cy="1194578"/>
      </dsp:txXfrm>
    </dsp:sp>
    <dsp:sp modelId="{6F1E1271-CBF4-43C6-818D-E085520F54A5}">
      <dsp:nvSpPr>
        <dsp:cNvPr id="0" name=""/>
        <dsp:cNvSpPr/>
      </dsp:nvSpPr>
      <dsp:spPr>
        <a:xfrm>
          <a:off x="933311" y="2868742"/>
          <a:ext cx="3130337" cy="1194578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Provázení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000" kern="1200" dirty="0"/>
        </a:p>
      </dsp:txBody>
      <dsp:txXfrm>
        <a:off x="1434165" y="2868742"/>
        <a:ext cx="2629483" cy="1194578"/>
      </dsp:txXfrm>
    </dsp:sp>
    <dsp:sp modelId="{A5917A98-D973-421D-90C7-6C01CF297968}">
      <dsp:nvSpPr>
        <dsp:cNvPr id="0" name=""/>
        <dsp:cNvSpPr/>
      </dsp:nvSpPr>
      <dsp:spPr>
        <a:xfrm>
          <a:off x="102317" y="30756"/>
          <a:ext cx="1193981" cy="11939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0" kern="1200" dirty="0"/>
            <a:t>3P</a:t>
          </a:r>
        </a:p>
      </dsp:txBody>
      <dsp:txXfrm>
        <a:off x="277171" y="205610"/>
        <a:ext cx="844273" cy="844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hyperlink" Target="http://www.ceskatelevize.cz/porady/10121244562-jadro/207562235800028-pohlad-me/" TargetMode="External"/><Relationship Id="rId4" Type="http://schemas.openxmlformats.org/officeDocument/2006/relationships/hyperlink" Target="http://www.ceskatelevize.cz/porady/10121244562-jadro/207562235800028-pohlad-me/" TargetMode="External"/><Relationship Id="rId5" Type="http://schemas.openxmlformats.org/officeDocument/2006/relationships/hyperlink" Target="http://www.ceskatelevize.cz/porady/10121244562-jadro/207562235800028-pohlad-me/" TargetMode="External"/><Relationship Id="rId6" Type="http://schemas.openxmlformats.org/officeDocument/2006/relationships/hyperlink" Target="http://www.ceskatelevize.cz/porady/10121244562-jadro/207562235800028-pohlad-me/" TargetMode="External"/><Relationship Id="rId7" Type="http://schemas.openxmlformats.org/officeDocument/2006/relationships/hyperlink" Target="http://www.ceskatelevize.cz/porady/10121244562-jadro/207562235800028-pohlad-me/" TargetMode="External"/><Relationship Id="rId8" Type="http://schemas.openxmlformats.org/officeDocument/2006/relationships/hyperlink" Target="http://www.ceskatelevize.cz/porady/10121244562-jadro/207562235800028-pohlad-me/" TargetMode="External"/><Relationship Id="rId9" Type="http://schemas.openxmlformats.org/officeDocument/2006/relationships/hyperlink" Target="http://www.ceskatelevize.cz/porady/10121244562-jadro/207562235800028-pohlad-me/" TargetMode="External"/><Relationship Id="rId10" Type="http://schemas.openxmlformats.org/officeDocument/2006/relationships/hyperlink" Target="http://www.ceskatelevize.cz/porady/10121244562-jadro/207562235800028-pohlad-me/" TargetMode="External"/><Relationship Id="rId11" Type="http://schemas.openxmlformats.org/officeDocument/2006/relationships/hyperlink" Target="http://www.ceskatelevize.cz/porady/10121244562-jadro/207562235800028-pohlad-me/" TargetMode="External"/><Relationship Id="rId1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1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s://www.uzis.cz/cz/mkn/F90-F98.html" TargetMode="External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://www.mpsv.cz/files/clanky/9867/klasifikace_funkcnich_schopnosti_disability_zdravi.pdf" TargetMode="External"/><Relationship Id="rId2" Type="http://schemas.openxmlformats.org/officeDocument/2006/relationships/hyperlink" Target="http://www.mpsv.cz/files/clanky/9867/klasifikace_funkcnich_schopnosti_disability_zdravi.pdf" TargetMode="External"/><Relationship Id="rId3" Type="http://schemas.openxmlformats.org/officeDocument/2006/relationships/hyperlink" Target="http://www.mpsv.cz/files/clanky/9867/klasifikace_funkcnich_schopnosti_disability_zdravi.pdf" TargetMode="External"/><Relationship Id="rId4" Type="http://schemas.openxmlformats.org/officeDocument/2006/relationships/hyperlink" Target="http://www.mpsv.cz/files/clanky/9867/klasifikace_funkcnich_schopnosti_disability_zdravi.pdf" TargetMode="External"/><Relationship Id="rId5" Type="http://schemas.openxmlformats.org/officeDocument/2006/relationships/hyperlink" Target="http://www.mpsv.cz/files/clanky/9867/klasifikace_funkcnich_schopnosti_disability_zdravi.pdf" TargetMode="External"/><Relationship Id="rId6" Type="http://schemas.openxmlformats.org/officeDocument/2006/relationships/hyperlink" Target="http://www.mpsv.cz/files/clanky/9867/klasifikace_funkcnich_schopnosti_disability_zdravi.pdf" TargetMode="External"/><Relationship Id="rId7" Type="http://schemas.openxmlformats.org/officeDocument/2006/relationships/hyperlink" Target="http://www.mpsv.cz/files/clanky/9867/klasifikace_funkcnich_schopnosti_disability_zdravi.pdf" TargetMode="External"/><Relationship Id="rId8" Type="http://schemas.openxmlformats.org/officeDocument/2006/relationships/hyperlink" Target="http://www.mpsv.cz/files/clanky/9867/klasifikace_funkcnich_schopnosti_disability_zdravi.pdf" TargetMode="External"/><Relationship Id="rId9" Type="http://schemas.openxmlformats.org/officeDocument/2006/relationships/hyperlink" Target="http://www.mpsv.cz/files/clanky/9867/klasifikace_funkcnich_schopnosti_disability_zdravi.pdf" TargetMode="External"/><Relationship Id="rId10" Type="http://schemas.openxmlformats.org/officeDocument/2006/relationships/hyperlink" Target="http://www.mpsv.cz/files/clanky/9867/klasifikace_funkcnich_schopnosti_disability_zdravi.pdf" TargetMode="External"/><Relationship Id="rId11" Type="http://schemas.openxmlformats.org/officeDocument/2006/relationships/hyperlink" Target="http://www.mpsv.cz/files/clanky/9867/klasifikace_funkcnich_schopnosti_disability_zdravi.pdf" TargetMode="External"/><Relationship Id="rId12" Type="http://schemas.openxmlformats.org/officeDocument/2006/relationships/hyperlink" Target="http://www.mpsv.cz/files/clanky/9867/klasifikace_funkcnich_schopnosti_disability_zdravi.pdf" TargetMode="External"/><Relationship Id="rId13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diagramData" Target="../diagrams/data4.xml"/><Relationship Id="rId7" Type="http://schemas.openxmlformats.org/officeDocument/2006/relationships/diagramLayout" Target="../diagrams/layout4.xml"/><Relationship Id="rId8" Type="http://schemas.openxmlformats.org/officeDocument/2006/relationships/diagramQuickStyle" Target="../diagrams/quickStyle4.xml"/><Relationship Id="rId9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57200" y="122400"/>
            <a:ext cx="7543080" cy="92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215968"/>
                </a:solidFill>
                <a:latin typeface="Calibri"/>
              </a:rPr>
              <a:t>Rizikové skupiny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457200" y="1052640"/>
            <a:ext cx="8228880" cy="580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0560">
              <a:lnSpc>
                <a:spcPct val="17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jedinci se </a:t>
            </a:r>
            <a:r>
              <a:rPr b="1" lang="cs-CZ" sz="2400" spc="-1" strike="noStrike">
                <a:solidFill>
                  <a:srgbClr val="c00000"/>
                </a:solidFill>
                <a:latin typeface="Calibri"/>
              </a:rPr>
              <a:t>znevýhodněného sociokulturního prostředí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(zanedbanost dítěte nemusí být spojena s psychickou deprivací, závažná je sekundární psychická deprivace odejmutých dětí) </a:t>
            </a:r>
            <a:endParaRPr b="0" lang="cs-CZ" sz="2400" spc="-1" strike="noStrike">
              <a:latin typeface="Arial"/>
            </a:endParaRPr>
          </a:p>
          <a:p>
            <a:pPr marL="343080" indent="-340560">
              <a:lnSpc>
                <a:spcPct val="170000"/>
              </a:lnSpc>
              <a:spcBef>
                <a:spcPts val="499"/>
              </a:spcBef>
              <a:buClr>
                <a:srgbClr val="c0000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c00000"/>
                </a:solidFill>
                <a:latin typeface="Calibri"/>
              </a:rPr>
              <a:t>etnické skupiny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(komunita romská, ukrajinská vietnamská, ruská)- vykořeněnost, nižší sociální postavení 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468360" y="476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31859c"/>
                </a:solidFill>
                <a:latin typeface="Calibri"/>
              </a:rPr>
              <a:t>Rizika spojená se společností</a:t>
            </a:r>
            <a:br/>
            <a:endParaRPr b="0" lang="cs-CZ" sz="4400" spc="-1" strike="noStrike"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457200" y="1219320"/>
            <a:ext cx="8228880" cy="544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6000"/>
          </a:bodyPr>
          <a:p>
            <a:pPr marL="274320" indent="-273600">
              <a:lnSpc>
                <a:spcPct val="15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c00000"/>
                </a:solidFill>
                <a:latin typeface="Calibri"/>
              </a:rPr>
              <a:t>Životním podmínky </a:t>
            </a: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– socioekonomické znevýhodnění, hustota zalidnění a materiální životní podmínky, místo bydliště</a:t>
            </a:r>
            <a:endParaRPr b="0" lang="cs-CZ" sz="3200" spc="-1" strike="noStrike">
              <a:latin typeface="Arial"/>
            </a:endParaRPr>
          </a:p>
          <a:p>
            <a:pPr marL="274320" indent="-273600">
              <a:lnSpc>
                <a:spcPct val="15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c00000"/>
                </a:solidFill>
                <a:latin typeface="Calibri"/>
              </a:rPr>
              <a:t>Patologické formy chování v okolí </a:t>
            </a: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– násilí, kriminální činnost…</a:t>
            </a:r>
            <a:endParaRPr b="0" lang="cs-CZ" sz="3200" spc="-1" strike="noStrike">
              <a:latin typeface="Arial"/>
            </a:endParaRPr>
          </a:p>
          <a:p>
            <a:pPr marL="274320" indent="-273600">
              <a:lnSpc>
                <a:spcPct val="15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c00000"/>
                </a:solidFill>
                <a:latin typeface="Calibri"/>
              </a:rPr>
              <a:t>Kulturní a morální hodnoty </a:t>
            </a: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– sociální nebo kulturní diskriminace, násilí v médiích</a:t>
            </a:r>
            <a:endParaRPr b="0" lang="cs-CZ" sz="3200" spc="-1" strike="noStrike">
              <a:latin typeface="Arial"/>
            </a:endParaRPr>
          </a:p>
          <a:p>
            <a:pPr marL="274320" indent="-273600">
              <a:lnSpc>
                <a:spcPct val="15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c00000"/>
                </a:solidFill>
                <a:latin typeface="Calibri"/>
              </a:rPr>
              <a:t>Konflikt aktuálních a historických socializačních požadavků</a:t>
            </a: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 (odlišnost požadavků rodiny, školy…)</a:t>
            </a:r>
            <a:endParaRPr b="0" lang="cs-CZ" sz="3200" spc="-1" strike="noStrike">
              <a:latin typeface="Arial"/>
            </a:endParaRPr>
          </a:p>
          <a:p>
            <a:pPr marL="274320" indent="-273600">
              <a:lnSpc>
                <a:spcPct val="90000"/>
              </a:lnSpc>
              <a:spcBef>
                <a:spcPts val="561"/>
              </a:spcBef>
            </a:pP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31859c"/>
                </a:solidFill>
                <a:latin typeface="Calibri"/>
              </a:rPr>
              <a:t>Multifaktoriální teorie kauzalit</a:t>
            </a:r>
            <a:br/>
            <a:r>
              <a:rPr b="1" lang="cs-CZ" sz="3600" spc="-1" strike="noStrike">
                <a:solidFill>
                  <a:srgbClr val="31859c"/>
                </a:solidFill>
                <a:latin typeface="Calibri"/>
              </a:rPr>
              <a:t>Teorie resilience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457200" y="1412640"/>
            <a:ext cx="8228880" cy="525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4000"/>
          </a:bodyPr>
          <a:p>
            <a:pPr marL="343080" indent="-342360">
              <a:lnSpc>
                <a:spcPct val="16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Na vznik a vývoj poruchy chování mají vliv faktory:</a:t>
            </a:r>
            <a:endParaRPr b="0" lang="cs-CZ" sz="2800" spc="-1" strike="noStrike">
              <a:latin typeface="Arial"/>
            </a:endParaRPr>
          </a:p>
          <a:p>
            <a:pPr lvl="2" marL="1143000" indent="-227880">
              <a:lnSpc>
                <a:spcPct val="16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c00000"/>
                </a:solidFill>
                <a:latin typeface="Calibri"/>
              </a:rPr>
              <a:t>RIZIKOVÉ</a:t>
            </a:r>
            <a:endParaRPr b="0" lang="cs-CZ" sz="2400" spc="-1" strike="noStrike">
              <a:latin typeface="Arial"/>
            </a:endParaRPr>
          </a:p>
          <a:p>
            <a:pPr lvl="3" marL="1600200" indent="-227880">
              <a:lnSpc>
                <a:spcPct val="160000"/>
              </a:lnSpc>
              <a:spcBef>
                <a:spcPts val="400"/>
              </a:spcBef>
              <a:buClr>
                <a:srgbClr val="10243e"/>
              </a:buClr>
              <a:buFont typeface="Arial"/>
              <a:buChar char="–"/>
            </a:pPr>
            <a:r>
              <a:rPr b="1" lang="cs-CZ" sz="2000" spc="-1" strike="noStrike">
                <a:solidFill>
                  <a:srgbClr val="10243e"/>
                </a:solidFill>
                <a:latin typeface="Calibri"/>
              </a:rPr>
              <a:t>Zvyšují</a:t>
            </a: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 </a:t>
            </a:r>
            <a:r>
              <a:rPr b="1" lang="cs-CZ" sz="2000" spc="-1" strike="noStrike">
                <a:solidFill>
                  <a:srgbClr val="10243e"/>
                </a:solidFill>
                <a:latin typeface="Calibri"/>
              </a:rPr>
              <a:t>pravděpodobnost</a:t>
            </a: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 </a:t>
            </a:r>
            <a:r>
              <a:rPr b="1" lang="cs-CZ" sz="2000" spc="-1" strike="noStrike">
                <a:solidFill>
                  <a:srgbClr val="10243e"/>
                </a:solidFill>
                <a:latin typeface="Calibri"/>
              </a:rPr>
              <a:t>vzniku PCH</a:t>
            </a:r>
            <a:endParaRPr b="0" lang="cs-CZ" sz="2000" spc="-1" strike="noStrike">
              <a:latin typeface="Arial"/>
            </a:endParaRPr>
          </a:p>
          <a:p>
            <a:pPr lvl="3" marL="1600200" indent="-227880">
              <a:lnSpc>
                <a:spcPct val="160000"/>
              </a:lnSpc>
              <a:spcBef>
                <a:spcPts val="400"/>
              </a:spcBef>
              <a:buClr>
                <a:srgbClr val="10243e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Ochranný skleník?</a:t>
            </a:r>
            <a:endParaRPr b="0" lang="cs-CZ" sz="2000" spc="-1" strike="noStrike">
              <a:latin typeface="Arial"/>
            </a:endParaRPr>
          </a:p>
          <a:p>
            <a:pPr lvl="2" marL="1143000" indent="-227880">
              <a:lnSpc>
                <a:spcPct val="16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c00000"/>
                </a:solidFill>
                <a:latin typeface="Calibri"/>
              </a:rPr>
              <a:t>PROTEKTIVNÍ</a:t>
            </a:r>
            <a:endParaRPr b="0" lang="cs-CZ" sz="2400" spc="-1" strike="noStrike">
              <a:latin typeface="Arial"/>
            </a:endParaRPr>
          </a:p>
          <a:p>
            <a:pPr lvl="3" marL="1600200" indent="-227880">
              <a:lnSpc>
                <a:spcPct val="160000"/>
              </a:lnSpc>
              <a:spcBef>
                <a:spcPts val="400"/>
              </a:spcBef>
              <a:buClr>
                <a:srgbClr val="10243e"/>
              </a:buClr>
              <a:buFont typeface="Arial"/>
              <a:buChar char="–"/>
            </a:pPr>
            <a:r>
              <a:rPr b="1" lang="cs-CZ" sz="2000" spc="-1" strike="noStrike">
                <a:solidFill>
                  <a:srgbClr val="10243e"/>
                </a:solidFill>
                <a:latin typeface="Calibri"/>
              </a:rPr>
              <a:t>Tlumí dopad</a:t>
            </a: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 či mohou omezit a vyloučit vliv </a:t>
            </a:r>
            <a:r>
              <a:rPr b="1" lang="cs-CZ" sz="2000" spc="-1" strike="noStrike">
                <a:solidFill>
                  <a:srgbClr val="10243e"/>
                </a:solidFill>
                <a:latin typeface="Calibri"/>
              </a:rPr>
              <a:t>faktorů rizikových</a:t>
            </a:r>
            <a:endParaRPr b="0" lang="cs-CZ" sz="2000" spc="-1" strike="noStrike">
              <a:latin typeface="Arial"/>
            </a:endParaRPr>
          </a:p>
          <a:p>
            <a:pPr lvl="3" marL="1600200" indent="-227880">
              <a:lnSpc>
                <a:spcPct val="160000"/>
              </a:lnSpc>
              <a:spcBef>
                <a:spcPts val="400"/>
              </a:spcBef>
              <a:buClr>
                <a:srgbClr val="10243e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Tlumiče, nárazníky proti nepřízním</a:t>
            </a:r>
            <a:endParaRPr b="0" lang="cs-CZ" sz="2000" spc="-1" strike="noStrike">
              <a:latin typeface="Arial"/>
            </a:endParaRPr>
          </a:p>
          <a:p>
            <a:pPr lvl="3" marL="1600200" indent="-227880">
              <a:lnSpc>
                <a:spcPct val="160000"/>
              </a:lnSpc>
              <a:spcBef>
                <a:spcPts val="400"/>
              </a:spcBef>
              <a:buClr>
                <a:srgbClr val="10243e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Potřeba je posilovat</a:t>
            </a:r>
            <a:endParaRPr b="0" lang="cs-CZ" sz="2000" spc="-1" strike="noStrike">
              <a:latin typeface="Arial"/>
            </a:endParaRPr>
          </a:p>
          <a:p>
            <a:pPr marL="343080" indent="-342360">
              <a:lnSpc>
                <a:spcPct val="16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10243e"/>
                </a:solidFill>
                <a:latin typeface="Calibri"/>
              </a:rPr>
              <a:t>Žádný z faktorů sám o sobě, izolovaně nelze pokládat za příčinu poruchy chování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6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10243e"/>
                </a:solidFill>
                <a:latin typeface="Calibri"/>
              </a:rPr>
              <a:t>Faktory interagují a kumulují se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" descr=""/>
          <p:cNvPicPr/>
          <p:nvPr/>
        </p:nvPicPr>
        <p:blipFill>
          <a:blip r:embed="rId1"/>
          <a:stretch/>
        </p:blipFill>
        <p:spPr>
          <a:xfrm>
            <a:off x="4500000" y="1428840"/>
            <a:ext cx="4429080" cy="5142960"/>
          </a:xfrm>
          <a:prstGeom prst="rect">
            <a:avLst/>
          </a:prstGeom>
          <a:ln w="9360">
            <a:noFill/>
          </a:ln>
        </p:spPr>
      </p:pic>
      <p:sp>
        <p:nvSpPr>
          <p:cNvPr id="263" name="CustomShape 1"/>
          <p:cNvSpPr/>
          <p:nvPr/>
        </p:nvSpPr>
        <p:spPr>
          <a:xfrm>
            <a:off x="39564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66000"/>
          </a:bodyPr>
          <a:p>
            <a:pPr>
              <a:lnSpc>
                <a:spcPct val="100000"/>
              </a:lnSpc>
            </a:pPr>
            <a:br/>
            <a:r>
              <a:rPr b="1" lang="cs-CZ" sz="4400" spc="-1" strike="noStrike">
                <a:solidFill>
                  <a:srgbClr val="31859c"/>
                </a:solidFill>
                <a:latin typeface="Calibri"/>
              </a:rPr>
              <a:t>Resilience  („odolnost“) - definice</a:t>
            </a:r>
            <a:br/>
            <a:endParaRPr b="0" lang="cs-CZ" sz="4400" spc="-1" strike="noStrike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539640" y="980640"/>
            <a:ext cx="7488000" cy="587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5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Schopnost jedinců, </a:t>
            </a:r>
            <a:r>
              <a:rPr b="1" lang="cs-CZ" sz="2400" spc="-1" strike="noStrike">
                <a:solidFill>
                  <a:srgbClr val="c00000"/>
                </a:solidFill>
                <a:latin typeface="Calibri"/>
              </a:rPr>
              <a:t>navzdory vystavení nepříznivým</a:t>
            </a:r>
            <a:endParaRPr b="0" lang="cs-CZ" sz="24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c00000"/>
                </a:solidFill>
                <a:latin typeface="Calibri"/>
              </a:rPr>
              <a:t>individuálním či sociálním okolnostem, směřovat</a:t>
            </a:r>
            <a:endParaRPr b="0" lang="cs-CZ" sz="24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c00000"/>
                </a:solidFill>
                <a:latin typeface="Calibri"/>
              </a:rPr>
              <a:t>k využívání zdrojů zdraví, včetně využívání </a:t>
            </a:r>
            <a:endParaRPr b="0" lang="cs-CZ" sz="24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c00000"/>
                </a:solidFill>
                <a:latin typeface="Calibri"/>
              </a:rPr>
              <a:t>příležitostí zažívat zkušenost životní spokojenosti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, </a:t>
            </a:r>
            <a:endParaRPr b="0" lang="cs-CZ" sz="24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79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jednak schopnost rodiny, </a:t>
            </a:r>
            <a:endParaRPr b="0" lang="cs-CZ" sz="24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79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komunity a kultury tyto zdroje </a:t>
            </a:r>
            <a:endParaRPr b="0" lang="cs-CZ" sz="24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79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zdraví a příležitosti k prožívání </a:t>
            </a:r>
            <a:endParaRPr b="0" lang="cs-CZ" sz="24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79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životní spokojenosti </a:t>
            </a:r>
            <a:endParaRPr b="0" lang="cs-CZ" sz="24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79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jedinci poskytnout </a:t>
            </a:r>
            <a:endParaRPr b="0" lang="cs-CZ" sz="24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79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způsobem </a:t>
            </a:r>
            <a:endParaRPr b="0" lang="cs-CZ" sz="24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79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pro danou kulturu přiléhajícím.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67640" y="188640"/>
            <a:ext cx="408312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INDIVIDUÁLNÍ</a:t>
            </a:r>
            <a:endParaRPr b="0" lang="cs-CZ" sz="4000" spc="-1" strike="noStrike">
              <a:latin typeface="Arial"/>
            </a:endParaRPr>
          </a:p>
        </p:txBody>
      </p:sp>
      <p:graphicFrame>
        <p:nvGraphicFramePr>
          <p:cNvPr id="266" name="Table 2"/>
          <p:cNvGraphicFramePr/>
          <p:nvPr/>
        </p:nvGraphicFramePr>
        <p:xfrm>
          <a:off x="446760" y="908640"/>
          <a:ext cx="7883640" cy="469440"/>
        </p:xfrm>
        <a:graphic>
          <a:graphicData uri="http://schemas.openxmlformats.org/drawingml/2006/table">
            <a:tbl>
              <a:tblPr/>
              <a:tblGrid>
                <a:gridCol w="4032360"/>
                <a:gridCol w="3851640"/>
              </a:tblGrid>
              <a:tr h="469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Rizikové faktory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Protektivní faktory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" name="Table 3"/>
          <p:cNvGraphicFramePr/>
          <p:nvPr/>
        </p:nvGraphicFramePr>
        <p:xfrm>
          <a:off x="457200" y="1484640"/>
          <a:ext cx="7883640" cy="4938120"/>
        </p:xfrm>
        <a:graphic>
          <a:graphicData uri="http://schemas.openxmlformats.org/drawingml/2006/table">
            <a:tbl>
              <a:tblPr/>
              <a:tblGrid>
                <a:gridCol w="4032360"/>
                <a:gridCol w="3851640"/>
              </a:tblGrid>
              <a:tr h="19206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Komplikované těhotenství a porod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Neurologické problémy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Raný deprivační syndrom 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Psychické trauma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Pozitivní temperament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Odolný neurobiologický systém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17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Raná poškození CNS, ADHD, neklid, impulzivita, poruchy koncentrace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Zvýšená pohotovost k agresi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Nedostatečná sebekontrola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Zvýšená potřeba extrémních zážitků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Emoční labilita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Prosociální orientace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Pozitivní sebepojetí, sebekontrola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Smysl pro humor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Pozitivní orientace do budoucnosti 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Emoční stabilita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Frustrační tolerance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467640" y="188640"/>
            <a:ext cx="408312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INDIVIDUÁLNÍ</a:t>
            </a:r>
            <a:endParaRPr b="0" lang="cs-CZ" sz="4000" spc="-1" strike="noStrike">
              <a:latin typeface="Arial"/>
            </a:endParaRPr>
          </a:p>
        </p:txBody>
      </p:sp>
      <p:graphicFrame>
        <p:nvGraphicFramePr>
          <p:cNvPr id="269" name="Table 2"/>
          <p:cNvGraphicFramePr/>
          <p:nvPr/>
        </p:nvGraphicFramePr>
        <p:xfrm>
          <a:off x="446760" y="908640"/>
          <a:ext cx="7883640" cy="469440"/>
        </p:xfrm>
        <a:graphic>
          <a:graphicData uri="http://schemas.openxmlformats.org/drawingml/2006/table">
            <a:tbl>
              <a:tblPr/>
              <a:tblGrid>
                <a:gridCol w="4032360"/>
                <a:gridCol w="3851640"/>
              </a:tblGrid>
              <a:tr h="469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Rizikové faktory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Protektivní faktory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0" name="Table 3"/>
          <p:cNvGraphicFramePr/>
          <p:nvPr/>
        </p:nvGraphicFramePr>
        <p:xfrm>
          <a:off x="457200" y="1600200"/>
          <a:ext cx="7883640" cy="3566880"/>
        </p:xfrm>
        <a:graphic>
          <a:graphicData uri="http://schemas.openxmlformats.org/drawingml/2006/table">
            <a:tbl>
              <a:tblPr/>
              <a:tblGrid>
                <a:gridCol w="4032360"/>
                <a:gridCol w="3851640"/>
              </a:tblGrid>
              <a:tr h="1554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Rizikové chování 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Expozice mediálnímu násilí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Intolerantní postoj k delikvenci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Hodnotový systém, úroveň morálky 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554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Nízká úroveň kognitivních dispozic a potencialit k učení, jazyková bariéra, sociální nezralost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Kognitivní potenciál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Komunikační dovednosti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575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Nízká schopnost empatie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Empatie a citlivost k druhým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467640" y="188640"/>
            <a:ext cx="408312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RODINNÝ SYSTÉM</a:t>
            </a:r>
            <a:endParaRPr b="0" lang="cs-CZ" sz="4000" spc="-1" strike="noStrike">
              <a:latin typeface="Arial"/>
            </a:endParaRPr>
          </a:p>
        </p:txBody>
      </p:sp>
      <p:graphicFrame>
        <p:nvGraphicFramePr>
          <p:cNvPr id="272" name="Table 2"/>
          <p:cNvGraphicFramePr/>
          <p:nvPr/>
        </p:nvGraphicFramePr>
        <p:xfrm>
          <a:off x="446760" y="908640"/>
          <a:ext cx="7883640" cy="469440"/>
        </p:xfrm>
        <a:graphic>
          <a:graphicData uri="http://schemas.openxmlformats.org/drawingml/2006/table">
            <a:tbl>
              <a:tblPr/>
              <a:tblGrid>
                <a:gridCol w="4032360"/>
                <a:gridCol w="3851640"/>
              </a:tblGrid>
              <a:tr h="469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Rizikové faktory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Protektivní faktory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3" name="Table 3"/>
          <p:cNvGraphicFramePr/>
          <p:nvPr/>
        </p:nvGraphicFramePr>
        <p:xfrm>
          <a:off x="457200" y="1600200"/>
          <a:ext cx="8171640" cy="3122280"/>
        </p:xfrm>
        <a:graphic>
          <a:graphicData uri="http://schemas.openxmlformats.org/drawingml/2006/table">
            <a:tbl>
              <a:tblPr/>
              <a:tblGrid>
                <a:gridCol w="4032360"/>
                <a:gridCol w="4139640"/>
              </a:tblGrid>
              <a:tr h="15613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Slabá nebo chybějící vazba (attachment)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Negativní emoční vztah rodič – dítě (odmítání)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Jistá vazba (attachment)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Pozitivní akceptující vztah rodič – dítě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Pečující klíčová osoba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5613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Trestající, laxní nebo nekonzistentní disciplína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Nízká supervize a participace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Život v sociálně vyloučené lokalitě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Přiměřená rodičovská supervize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Důsledná disciplína s jasnými pravidly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467640" y="188640"/>
            <a:ext cx="408312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RODINNÝ SYSTÉM</a:t>
            </a:r>
            <a:endParaRPr b="0" lang="cs-CZ" sz="4000" spc="-1" strike="noStrike">
              <a:latin typeface="Arial"/>
            </a:endParaRPr>
          </a:p>
        </p:txBody>
      </p:sp>
      <p:graphicFrame>
        <p:nvGraphicFramePr>
          <p:cNvPr id="275" name="Table 2"/>
          <p:cNvGraphicFramePr/>
          <p:nvPr/>
        </p:nvGraphicFramePr>
        <p:xfrm>
          <a:off x="446760" y="908640"/>
          <a:ext cx="7883640" cy="469440"/>
        </p:xfrm>
        <a:graphic>
          <a:graphicData uri="http://schemas.openxmlformats.org/drawingml/2006/table">
            <a:tbl>
              <a:tblPr/>
              <a:tblGrid>
                <a:gridCol w="4032360"/>
                <a:gridCol w="3851640"/>
              </a:tblGrid>
              <a:tr h="469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Rizikové faktory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Protektivní faktory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6" name="Table 3"/>
          <p:cNvGraphicFramePr/>
          <p:nvPr/>
        </p:nvGraphicFramePr>
        <p:xfrm>
          <a:off x="457200" y="1600200"/>
          <a:ext cx="8171640" cy="4298400"/>
        </p:xfrm>
        <a:graphic>
          <a:graphicData uri="http://schemas.openxmlformats.org/drawingml/2006/table">
            <a:tbl>
              <a:tblPr/>
              <a:tblGrid>
                <a:gridCol w="4032360"/>
                <a:gridCol w="4139640"/>
              </a:tblGrid>
              <a:tr h="8233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Dlouhodobý rodinný konflikt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Manželská opora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Funkční komunikační systém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9206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Nestabilita rodinného prostředí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Separace od rodičů, úmrtí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Nedostatečně diferencované role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Rodičovská participace a pozitivní hodnocení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Jasné vymezení rolí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554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Nízký SES, chudoba, nezaměstnanost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Kriminální chování, závislosti, zanedbávání, týrání v rodině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Vřelá emoční a podporující výchova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Zástupný symbol pro obsah 7" descr="5061690.gif.jpg"/>
          <p:cNvPicPr/>
          <p:nvPr/>
        </p:nvPicPr>
        <p:blipFill>
          <a:blip r:embed="rId1">
            <a:lum bright="30000"/>
          </a:blip>
          <a:stretch/>
        </p:blipFill>
        <p:spPr>
          <a:xfrm>
            <a:off x="6300360" y="4437000"/>
            <a:ext cx="2638800" cy="201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8" name="Zástupný symbol pro obsah 6" descr="kojeni-16.jpg"/>
          <p:cNvPicPr/>
          <p:nvPr/>
        </p:nvPicPr>
        <p:blipFill>
          <a:blip r:embed="rId2">
            <a:grayscl/>
            <a:lum bright="30000"/>
          </a:blip>
          <a:stretch/>
        </p:blipFill>
        <p:spPr>
          <a:xfrm>
            <a:off x="1763640" y="4389120"/>
            <a:ext cx="2887200" cy="192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9" name="CustomShape 1"/>
          <p:cNvSpPr/>
          <p:nvPr/>
        </p:nvSpPr>
        <p:spPr>
          <a:xfrm>
            <a:off x="46764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31859c"/>
                </a:solidFill>
                <a:latin typeface="Calibri"/>
              </a:rPr>
              <a:t>Charakteristika jisté vazby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467640" y="1052640"/>
            <a:ext cx="40395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c00000"/>
                </a:solidFill>
                <a:latin typeface="Calibri"/>
              </a:rPr>
              <a:t>JAKO DÍTĚ 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467640" y="1772640"/>
            <a:ext cx="4039560" cy="39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57200" indent="-45648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Calibri"/>
              <a:buAutoNum type="arabicPeriod"/>
            </a:pP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Schopnost separace od rodiče</a:t>
            </a:r>
            <a:endParaRPr b="0" lang="cs-CZ" sz="2400" spc="-1" strike="noStrike">
              <a:latin typeface="Arial"/>
            </a:endParaRPr>
          </a:p>
          <a:p>
            <a:pPr marL="457200" indent="-45648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Calibri"/>
              <a:buAutoNum type="arabicPeriod"/>
            </a:pP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Hledání podpory rodiče, v případě nejistoty, strachu.</a:t>
            </a:r>
            <a:endParaRPr b="0" lang="cs-CZ" sz="2400" spc="-1" strike="noStrike">
              <a:latin typeface="Arial"/>
            </a:endParaRPr>
          </a:p>
          <a:p>
            <a:pPr marL="457200" indent="-45648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Calibri"/>
              <a:buAutoNum type="arabicPeriod"/>
            </a:pP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Návrat rodiče je provázen pozitivními emocemi.</a:t>
            </a:r>
            <a:endParaRPr b="0" lang="cs-CZ" sz="2400" spc="-1" strike="noStrike">
              <a:latin typeface="Arial"/>
            </a:endParaRPr>
          </a:p>
          <a:p>
            <a:pPr marL="457200" indent="-45648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Calibri"/>
              <a:buAutoNum type="arabicPeriod"/>
            </a:pP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Preference rodiče před cizími osobami</a:t>
            </a: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.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82" name="CustomShape 4"/>
          <p:cNvSpPr/>
          <p:nvPr/>
        </p:nvSpPr>
        <p:spPr>
          <a:xfrm>
            <a:off x="4644000" y="1052640"/>
            <a:ext cx="4041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c00000"/>
                </a:solidFill>
                <a:latin typeface="Calibri"/>
              </a:rPr>
              <a:t>JAKO DOSPĚLÝ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83" name="CustomShape 5"/>
          <p:cNvSpPr/>
          <p:nvPr/>
        </p:nvSpPr>
        <p:spPr>
          <a:xfrm>
            <a:off x="4644000" y="1772640"/>
            <a:ext cx="4041000" cy="39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1000"/>
          </a:bodyPr>
          <a:p>
            <a:pPr marL="457200" indent="-45648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Calibri"/>
              <a:buAutoNum type="arabicPeriod"/>
            </a:pP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Dlouhodobé důvěrné vztahy. </a:t>
            </a:r>
            <a:endParaRPr b="0" lang="cs-CZ" sz="2400" spc="-1" strike="noStrike">
              <a:latin typeface="Arial"/>
            </a:endParaRPr>
          </a:p>
          <a:p>
            <a:pPr marL="457200" indent="-45648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Calibri"/>
              <a:buAutoNum type="arabicPeriod"/>
            </a:pP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Sklon ke zdravému sebevědomí.</a:t>
            </a:r>
            <a:endParaRPr b="0" lang="cs-CZ" sz="2400" spc="-1" strike="noStrike">
              <a:latin typeface="Arial"/>
            </a:endParaRPr>
          </a:p>
          <a:p>
            <a:pPr marL="457200" indent="-45648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Calibri"/>
              <a:buAutoNum type="arabicPeriod"/>
            </a:pP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Sdílení pocitů s přáteli a partnerem přináší příjemné pocity.</a:t>
            </a:r>
            <a:endParaRPr b="0" lang="cs-CZ" sz="2400" spc="-1" strike="noStrike">
              <a:latin typeface="Arial"/>
            </a:endParaRPr>
          </a:p>
          <a:p>
            <a:pPr marL="457200" indent="-456480">
              <a:lnSpc>
                <a:spcPct val="150000"/>
              </a:lnSpc>
              <a:spcBef>
                <a:spcPts val="561"/>
              </a:spcBef>
              <a:buClr>
                <a:srgbClr val="10243e"/>
              </a:buClr>
              <a:buFont typeface="Calibri"/>
              <a:buAutoNum type="arabicPeriod"/>
            </a:pP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Vyhledávání sociální podpory</a:t>
            </a: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.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b="0" lang="cs-CZ" sz="2800" spc="-1" strike="noStrike">
              <a:latin typeface="Arial"/>
            </a:endParaRPr>
          </a:p>
        </p:txBody>
      </p:sp>
      <p:sp>
        <p:nvSpPr>
          <p:cNvPr id="284" name="CustomShape 6"/>
          <p:cNvSpPr/>
          <p:nvPr/>
        </p:nvSpPr>
        <p:spPr>
          <a:xfrm>
            <a:off x="467640" y="6309360"/>
            <a:ext cx="8208360" cy="5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http://www.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ceskatelevize.cz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/porady/10121244562-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6"/>
              </a:rPr>
              <a:t>jadro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7"/>
              </a:rPr>
              <a:t>/207562235800028-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8"/>
              </a:rPr>
              <a:t>pohlad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9"/>
              </a:rPr>
              <a:t>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0"/>
              </a:rPr>
              <a:t>me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1"/>
              </a:rPr>
              <a:t>/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467640" y="188640"/>
            <a:ext cx="408312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ŠKOLA</a:t>
            </a:r>
            <a:endParaRPr b="0" lang="cs-CZ" sz="4000" spc="-1" strike="noStrike">
              <a:latin typeface="Arial"/>
            </a:endParaRPr>
          </a:p>
        </p:txBody>
      </p:sp>
      <p:graphicFrame>
        <p:nvGraphicFramePr>
          <p:cNvPr id="286" name="Table 2"/>
          <p:cNvGraphicFramePr/>
          <p:nvPr/>
        </p:nvGraphicFramePr>
        <p:xfrm>
          <a:off x="446760" y="908640"/>
          <a:ext cx="7883640" cy="469440"/>
        </p:xfrm>
        <a:graphic>
          <a:graphicData uri="http://schemas.openxmlformats.org/drawingml/2006/table">
            <a:tbl>
              <a:tblPr/>
              <a:tblGrid>
                <a:gridCol w="4032360"/>
                <a:gridCol w="3851640"/>
              </a:tblGrid>
              <a:tr h="469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Rizikové faktory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Protektivní faktory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7" name="Table 3"/>
          <p:cNvGraphicFramePr/>
          <p:nvPr/>
        </p:nvGraphicFramePr>
        <p:xfrm>
          <a:off x="457200" y="1600200"/>
          <a:ext cx="7235640" cy="3475080"/>
        </p:xfrm>
        <a:graphic>
          <a:graphicData uri="http://schemas.openxmlformats.org/drawingml/2006/table">
            <a:tbl>
              <a:tblPr/>
              <a:tblGrid>
                <a:gridCol w="4188240"/>
                <a:gridCol w="3047760"/>
              </a:tblGrid>
              <a:tr h="11890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Problematický vztah ke škole, nízká motivace, slabý školní výkon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Vysoká hodnota vzdělání, závazek ke škole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2863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Opakovaný neúspěch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Syndrom naučené bezmocnosti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Nepodporující učitel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Vyčlenění z kolektivu spolužáků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Úspěch, uznání a účast v aktivitách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Prožívání školy jako akceptující a smysluplné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Podporující učitel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31859c"/>
                </a:solidFill>
                <a:latin typeface="Calibri"/>
              </a:rPr>
              <a:t>Protektivní potenciál školy</a:t>
            </a:r>
            <a:endParaRPr b="0" lang="cs-CZ" sz="4800" spc="-1" strike="noStrike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Bezpečné prostředí školy </a:t>
            </a:r>
            <a:endParaRPr b="0" lang="cs-CZ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Víra v potenciál žáků, vysoká očekávání </a:t>
            </a:r>
            <a:endParaRPr b="0" lang="cs-CZ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Dobrý vztah učitel - žák </a:t>
            </a:r>
            <a:endParaRPr b="0" lang="cs-CZ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Příležitost zažít úspěch (opakovaný neúspěch začne žák připisovat vnitřním, stabilním a globálním příčinám) </a:t>
            </a:r>
            <a:endParaRPr b="0" lang="cs-CZ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Kvalitní vazby mezi spolužáky 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611640" y="692640"/>
            <a:ext cx="7920000" cy="519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340560">
              <a:lnSpc>
                <a:spcPct val="170000"/>
              </a:lnSpc>
              <a:spcBef>
                <a:spcPts val="499"/>
              </a:spcBef>
              <a:buClr>
                <a:srgbClr val="c0000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zkušenost institucionální péče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(citová deprivace, emocionální plochost, sociální nezkušenost – absence modelů chování a vztahů v rodině, hospitalismus = adaptace na prostředí ústavu)</a:t>
            </a:r>
            <a:endParaRPr b="0" lang="cs-CZ" sz="2400" spc="-1" strike="noStrike">
              <a:latin typeface="Arial"/>
            </a:endParaRPr>
          </a:p>
          <a:p>
            <a:pPr marL="216000" indent="-340560">
              <a:lnSpc>
                <a:spcPct val="170000"/>
              </a:lnSpc>
              <a:spcBef>
                <a:spcPts val="499"/>
              </a:spcBef>
              <a:buClr>
                <a:srgbClr val="c0000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traumatizující zážitek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(posttraumatická porucha, flashbacky, somatizace, narušení vlastní identity, latentní období propuknutí PCH, PE) </a:t>
            </a:r>
            <a:endParaRPr b="0" lang="cs-CZ" sz="2400" spc="-1" strike="noStrike">
              <a:latin typeface="Arial"/>
            </a:endParaRPr>
          </a:p>
          <a:p>
            <a:pPr marL="216000" indent="-340560">
              <a:lnSpc>
                <a:spcPct val="17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jedinci s diagnózou </a:t>
            </a:r>
            <a:r>
              <a:rPr b="1" lang="cs-CZ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ADHD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467640" y="188640"/>
            <a:ext cx="408312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VRSTEVNÍCI</a:t>
            </a:r>
            <a:endParaRPr b="0" lang="cs-CZ" sz="4000" spc="-1" strike="noStrike">
              <a:latin typeface="Arial"/>
            </a:endParaRPr>
          </a:p>
        </p:txBody>
      </p:sp>
      <p:graphicFrame>
        <p:nvGraphicFramePr>
          <p:cNvPr id="291" name="Table 2"/>
          <p:cNvGraphicFramePr/>
          <p:nvPr/>
        </p:nvGraphicFramePr>
        <p:xfrm>
          <a:off x="446760" y="908640"/>
          <a:ext cx="7883640" cy="469440"/>
        </p:xfrm>
        <a:graphic>
          <a:graphicData uri="http://schemas.openxmlformats.org/drawingml/2006/table">
            <a:tbl>
              <a:tblPr/>
              <a:tblGrid>
                <a:gridCol w="4032360"/>
                <a:gridCol w="3851640"/>
              </a:tblGrid>
              <a:tr h="469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Rizikové faktory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Protektivní faktory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2" name="Table 3"/>
          <p:cNvGraphicFramePr/>
          <p:nvPr/>
        </p:nvGraphicFramePr>
        <p:xfrm>
          <a:off x="457200" y="1600200"/>
          <a:ext cx="7235640" cy="2067840"/>
        </p:xfrm>
        <a:graphic>
          <a:graphicData uri="http://schemas.openxmlformats.org/drawingml/2006/table">
            <a:tbl>
              <a:tblPr/>
              <a:tblGrid>
                <a:gridCol w="4188240"/>
                <a:gridCol w="3047760"/>
              </a:tblGrid>
              <a:tr h="2068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Role odmítaného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Oslabené sociální vazby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Nevhodné trávení volného času, nuda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Delikventní  vrstevníci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Členství v gangu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Přátelské vztahy s vrstevníky (zapojení v aktivitách)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467640" y="188640"/>
            <a:ext cx="408312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KOMUNITA</a:t>
            </a:r>
            <a:endParaRPr b="0" lang="cs-CZ" sz="4000" spc="-1" strike="noStrike">
              <a:latin typeface="Arial"/>
            </a:endParaRPr>
          </a:p>
        </p:txBody>
      </p:sp>
      <p:graphicFrame>
        <p:nvGraphicFramePr>
          <p:cNvPr id="294" name="Table 2"/>
          <p:cNvGraphicFramePr/>
          <p:nvPr/>
        </p:nvGraphicFramePr>
        <p:xfrm>
          <a:off x="446760" y="908640"/>
          <a:ext cx="7883640" cy="469440"/>
        </p:xfrm>
        <a:graphic>
          <a:graphicData uri="http://schemas.openxmlformats.org/drawingml/2006/table">
            <a:tbl>
              <a:tblPr/>
              <a:tblGrid>
                <a:gridCol w="4032360"/>
                <a:gridCol w="3851640"/>
              </a:tblGrid>
              <a:tr h="469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Rizikové faktory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Protektivní faktory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5" name="Table 3"/>
          <p:cNvGraphicFramePr/>
          <p:nvPr/>
        </p:nvGraphicFramePr>
        <p:xfrm>
          <a:off x="457200" y="1600200"/>
          <a:ext cx="7235640" cy="3475080"/>
        </p:xfrm>
        <a:graphic>
          <a:graphicData uri="http://schemas.openxmlformats.org/drawingml/2006/table">
            <a:tbl>
              <a:tblPr/>
              <a:tblGrid>
                <a:gridCol w="4188240"/>
                <a:gridCol w="3047760"/>
              </a:tblGrid>
              <a:tr h="11890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Problematický vztah ke škole, nízká motivace, slabý školní výkon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Vysoká hodnota vzdělání, závazek ke škole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2863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Opakovaný neúspěch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Syndrom naučené bezmocnosti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Nepodporující učitel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Vyčlenění z kolektivu spolužáků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Úspěch, uznání a účast v aktivitách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Prožívání školy jako akceptující a smysluplné</a:t>
                      </a:r>
                      <a:endParaRPr b="0" lang="cs-CZ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Podporující učitel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457200" y="0"/>
            <a:ext cx="8228880" cy="191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50000"/>
              </a:lnSpc>
            </a:pPr>
            <a:r>
              <a:rPr b="1" lang="cs-CZ" sz="2000" spc="-1" strike="noStrike">
                <a:solidFill>
                  <a:srgbClr val="c00000"/>
                </a:solidFill>
                <a:latin typeface="Calibri"/>
              </a:rPr>
              <a:t>Darwin se rozhodl, že u sebe bude mít vždy tužku a blok, když zjistil, že si velmi lehko pamatuje důkazy, které jeho teorii podporovaly, ale velmi lehce zapomíná na důkazy, které jeho teorii vyvracely. I my máme tendenci mít pouze selektivní paměť, pokud se jedná o naše žáky a studenty.</a:t>
            </a:r>
            <a:endParaRPr b="0" lang="cs-CZ" sz="20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377447034"/>
              </p:ext>
            </p:extLst>
          </p:nvPr>
        </p:nvGraphicFramePr>
        <p:xfrm>
          <a:off x="395640" y="1700640"/>
          <a:ext cx="8228880" cy="201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4066631293"/>
              </p:ext>
            </p:extLst>
          </p:nvPr>
        </p:nvGraphicFramePr>
        <p:xfrm>
          <a:off x="4932000" y="4725000"/>
          <a:ext cx="3613680" cy="158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97" name="CustomShape 2"/>
          <p:cNvSpPr/>
          <p:nvPr/>
        </p:nvSpPr>
        <p:spPr>
          <a:xfrm>
            <a:off x="7668360" y="3789000"/>
            <a:ext cx="385560" cy="79128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 w="38160">
            <a:solidFill>
              <a:schemeClr val="dk1">
                <a:shade val="95000"/>
                <a:satMod val="105000"/>
              </a:schemeClr>
            </a:solidFill>
          </a:ln>
          <a:effectLst>
            <a:outerShdw algn="ctr" dir="3826083" dist="27691" rotWithShape="0">
              <a:srgbClr val="4f2651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98" name="CustomShape 3"/>
          <p:cNvSpPr/>
          <p:nvPr/>
        </p:nvSpPr>
        <p:spPr>
          <a:xfrm rot="10800000">
            <a:off x="5508720" y="3789720"/>
            <a:ext cx="359280" cy="79128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38086"/>
          </a:solidFill>
          <a:ln w="38160">
            <a:solidFill>
              <a:srgbClr val="438086"/>
            </a:solidFill>
            <a:miter/>
          </a:ln>
          <a:effectLst>
            <a:outerShdw algn="ctr" dir="3826083" dist="27691" rotWithShape="0">
              <a:srgbClr val="213f42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9" name="CustomShape 4"/>
          <p:cNvSpPr/>
          <p:nvPr/>
        </p:nvSpPr>
        <p:spPr>
          <a:xfrm>
            <a:off x="1763640" y="4077000"/>
            <a:ext cx="2665440" cy="1317600"/>
          </a:xfrm>
          <a:prstGeom prst="rect">
            <a:avLst/>
          </a:prstGeom>
          <a:solidFill>
            <a:srgbClr val="ffffff"/>
          </a:solidFill>
          <a:ln w="93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Učitel vybírá pouze ty podněty, které potvrzují jeho charakterizaci studenta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00" name="CustomShape 5"/>
          <p:cNvSpPr/>
          <p:nvPr/>
        </p:nvSpPr>
        <p:spPr>
          <a:xfrm flipV="1">
            <a:off x="4428000" y="4148280"/>
            <a:ext cx="1079280" cy="43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642960" y="14288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5000"/>
          </a:bodyPr>
          <a:p>
            <a:pPr algn="ctr">
              <a:lnSpc>
                <a:spcPct val="100000"/>
              </a:lnSpc>
            </a:pPr>
            <a:r>
              <a:rPr b="1" lang="cs-CZ" sz="6000" spc="-1" strike="noStrike">
                <a:solidFill>
                  <a:srgbClr val="31859c"/>
                </a:solidFill>
                <a:latin typeface="Calibri"/>
              </a:rPr>
              <a:t>Klasifikace poruch chování</a:t>
            </a:r>
            <a:endParaRPr b="0" lang="cs-CZ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Obrázek 4" descr="skatule.png"/>
          <p:cNvPicPr/>
          <p:nvPr/>
        </p:nvPicPr>
        <p:blipFill>
          <a:blip r:embed="rId1"/>
          <a:stretch/>
        </p:blipFill>
        <p:spPr>
          <a:xfrm flipH="1">
            <a:off x="3204720" y="1196640"/>
            <a:ext cx="5629320" cy="511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31859c"/>
                </a:solidFill>
                <a:latin typeface="Calibri"/>
              </a:rPr>
              <a:t>Klasifikace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457200" y="1600200"/>
            <a:ext cx="8228880" cy="49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10243e"/>
                </a:solidFill>
                <a:latin typeface="Calibri"/>
              </a:rPr>
              <a:t>Vymezují druhy </a:t>
            </a: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PCH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Jsou </a:t>
            </a:r>
            <a:r>
              <a:rPr b="1" lang="cs-CZ" sz="2800" spc="-1" strike="noStrike">
                <a:solidFill>
                  <a:srgbClr val="10243e"/>
                </a:solidFill>
                <a:latin typeface="Calibri"/>
              </a:rPr>
              <a:t>databází terminologie</a:t>
            </a: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 pro komunikaci odborníků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10243e"/>
                </a:solidFill>
                <a:latin typeface="Calibri"/>
              </a:rPr>
              <a:t>Systematizují</a:t>
            </a: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 prostor pro sdílení poznatků o poruchách chování, jejich výskytu, projevech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Poskytují podněty pro hodnocení vývoje chování a výběr </a:t>
            </a:r>
            <a:r>
              <a:rPr b="1" lang="cs-CZ" sz="2800" spc="-1" strike="noStrike">
                <a:solidFill>
                  <a:srgbClr val="10243e"/>
                </a:solidFill>
                <a:latin typeface="Calibri"/>
              </a:rPr>
              <a:t>intervence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457200" y="44640"/>
            <a:ext cx="8228880" cy="92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31859c"/>
                </a:solidFill>
                <a:latin typeface="Calibri"/>
              </a:rPr>
              <a:t>I. MEDICÍNSKÉ klasifikace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179640" y="836640"/>
            <a:ext cx="7138440" cy="46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50000"/>
              </a:lnSpc>
              <a:spcBef>
                <a:spcPts val="400"/>
              </a:spcBef>
              <a:buClr>
                <a:srgbClr val="9bbb59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Nejvíce užívané i v pedagogice</a:t>
            </a:r>
            <a:endParaRPr b="0" lang="cs-CZ" sz="20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00"/>
              </a:spcBef>
              <a:buClr>
                <a:srgbClr val="9bbb59"/>
              </a:buClr>
              <a:buFont typeface="Arial"/>
              <a:buChar char="•"/>
            </a:pPr>
            <a:r>
              <a:rPr b="1" lang="cs-CZ" sz="2000" spc="-1" strike="noStrike">
                <a:solidFill>
                  <a:srgbClr val="10243e"/>
                </a:solidFill>
                <a:latin typeface="Calibri"/>
              </a:rPr>
              <a:t>Diagnostický a statistický manuál IV</a:t>
            </a: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 </a:t>
            </a:r>
            <a:endParaRPr b="0" lang="cs-CZ" sz="20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00"/>
              </a:spcBef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podle Americké psychiatrické asociace</a:t>
            </a:r>
            <a:endParaRPr b="0" lang="cs-CZ" sz="2000" spc="-1" strike="noStrike">
              <a:latin typeface="Arial"/>
            </a:endParaRPr>
          </a:p>
          <a:p>
            <a:pPr lvl="1" marL="743040" indent="-285120">
              <a:lnSpc>
                <a:spcPct val="150000"/>
              </a:lnSpc>
              <a:spcBef>
                <a:spcPts val="400"/>
              </a:spcBef>
              <a:buClr>
                <a:srgbClr val="9bbb59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dnes více do Evropy</a:t>
            </a:r>
            <a:endParaRPr b="0" lang="cs-CZ" sz="20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00"/>
              </a:spcBef>
              <a:buClr>
                <a:srgbClr val="9bbb59"/>
              </a:buClr>
              <a:buFont typeface="Arial"/>
              <a:buChar char="•"/>
            </a:pPr>
            <a:r>
              <a:rPr b="1" lang="cs-CZ" sz="2000" spc="-1" strike="noStrike">
                <a:solidFill>
                  <a:srgbClr val="10243e"/>
                </a:solidFill>
                <a:latin typeface="Calibri"/>
              </a:rPr>
              <a:t>MKN 10.revize </a:t>
            </a: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z roku 1993</a:t>
            </a:r>
            <a:endParaRPr b="0" lang="cs-CZ" sz="2000" spc="-1" strike="noStrike">
              <a:latin typeface="Arial"/>
            </a:endParaRPr>
          </a:p>
          <a:p>
            <a:pPr lvl="1" marL="743040" indent="-285120">
              <a:lnSpc>
                <a:spcPct val="150000"/>
              </a:lnSpc>
              <a:spcBef>
                <a:spcPts val="400"/>
              </a:spcBef>
              <a:buClr>
                <a:srgbClr val="9bbb59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v Evropě víceméně zažitá</a:t>
            </a:r>
            <a:endParaRPr b="0" lang="cs-CZ" sz="20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00"/>
              </a:spcBef>
              <a:buClr>
                <a:srgbClr val="9bbb59"/>
              </a:buClr>
              <a:buFont typeface="Arial"/>
              <a:buChar char="•"/>
            </a:pPr>
            <a:r>
              <a:rPr b="1" lang="cs-CZ" sz="2000" spc="-1" strike="noStrike">
                <a:solidFill>
                  <a:srgbClr val="10243e"/>
                </a:solidFill>
                <a:latin typeface="Calibri"/>
              </a:rPr>
              <a:t>Mezinárodní klasifikace funkčnosti, postižení a zdraví</a:t>
            </a:r>
            <a:endParaRPr b="0" lang="cs-CZ" sz="2000" spc="-1" strike="noStrike">
              <a:latin typeface="Arial"/>
            </a:endParaRPr>
          </a:p>
          <a:p>
            <a:pPr lvl="1" marL="743040" indent="-285120">
              <a:lnSpc>
                <a:spcPct val="150000"/>
              </a:lnSpc>
              <a:spcBef>
                <a:spcPts val="400"/>
              </a:spcBef>
              <a:buClr>
                <a:srgbClr val="9bbb59"/>
              </a:buClr>
              <a:buFont typeface="Arial"/>
              <a:buChar char="–"/>
            </a:pPr>
            <a:r>
              <a:rPr b="1" lang="cs-CZ" sz="2000" spc="-1" strike="noStrike">
                <a:solidFill>
                  <a:srgbClr val="10243e"/>
                </a:solidFill>
                <a:latin typeface="Calibri"/>
              </a:rPr>
              <a:t> </a:t>
            </a: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fungování člověka (fyzická, mentální kondice </a:t>
            </a:r>
            <a:endParaRPr b="0" lang="cs-CZ" sz="2000" spc="-1" strike="noStrike">
              <a:latin typeface="Arial"/>
            </a:endParaRPr>
          </a:p>
          <a:p>
            <a:pPr lvl="1" marL="743040" indent="-285120">
              <a:lnSpc>
                <a:spcPct val="150000"/>
              </a:lnSpc>
              <a:spcBef>
                <a:spcPts val="400"/>
              </a:spcBef>
              <a:buClr>
                <a:srgbClr val="9bbb59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a sociální prostředí) – kvalita života, zapojení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000" spc="-1" strike="noStrike">
              <a:latin typeface="Arial"/>
            </a:endParaRPr>
          </a:p>
        </p:txBody>
      </p:sp>
      <p:graphicFrame>
        <p:nvGraphicFramePr>
          <p:cNvPr id="307" name="Table 3"/>
          <p:cNvGraphicFramePr/>
          <p:nvPr/>
        </p:nvGraphicFramePr>
        <p:xfrm>
          <a:off x="395640" y="5649840"/>
          <a:ext cx="8228880" cy="609840"/>
        </p:xfrm>
        <a:graphic>
          <a:graphicData uri="http://schemas.openxmlformats.org/drawingml/2006/table">
            <a:tbl>
              <a:tblPr/>
              <a:tblGrid>
                <a:gridCol w="851040"/>
                <a:gridCol w="7378200"/>
              </a:tblGrid>
              <a:tr h="61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 u="sng">
                          <a:solidFill>
                            <a:srgbClr val="0000ff"/>
                          </a:solidFill>
                          <a:uFillTx/>
                          <a:latin typeface="Calibri"/>
                          <a:hlinkClick r:id="rId1"/>
                        </a:rPr>
                        <a:t>F90–F98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Poruchy chování a emocí s obvyklým nástupem v dětství a v dospívání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31859c"/>
                </a:solidFill>
                <a:latin typeface="Calibri"/>
              </a:rPr>
              <a:t>MKN 10. revize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457200" y="1412640"/>
            <a:ext cx="8228880" cy="471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544680" indent="-42948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AutoNum type="arabicParenR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hyperkinetické poruchy (F90) </a:t>
            </a:r>
            <a:endParaRPr b="0" lang="cs-CZ" sz="3200" spc="-1" strike="noStrike">
              <a:latin typeface="Arial"/>
            </a:endParaRPr>
          </a:p>
          <a:p>
            <a:pPr marL="544680" indent="-42948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AutoNum type="arabicParenR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poruchy chování (F91)</a:t>
            </a:r>
            <a:endParaRPr b="0" lang="cs-CZ" sz="3200" spc="-1" strike="noStrike">
              <a:latin typeface="Arial"/>
            </a:endParaRPr>
          </a:p>
          <a:p>
            <a:pPr marL="544680" indent="-42948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AutoNum type="arabicParenR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smíšené poruchy chování a emocí (vázány na citovou labilitu)(F92)</a:t>
            </a:r>
            <a:endParaRPr b="0" lang="cs-CZ" sz="3200" spc="-1" strike="noStrike">
              <a:latin typeface="Arial"/>
            </a:endParaRPr>
          </a:p>
          <a:p>
            <a:pPr marL="544680" indent="-42948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AutoNum type="arabicParenR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emoční poruchy (F93)</a:t>
            </a:r>
            <a:endParaRPr b="0" lang="cs-CZ" sz="3200" spc="-1" strike="noStrike">
              <a:latin typeface="Arial"/>
            </a:endParaRPr>
          </a:p>
          <a:p>
            <a:pPr marL="544680" indent="-42948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AutoNum type="arabicParenR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poruchy sociálních funkcí (F94)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31859c"/>
                </a:solidFill>
                <a:latin typeface="Calibri"/>
              </a:rPr>
              <a:t>Hyperkinetické poruchy F90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395640" y="1340640"/>
            <a:ext cx="748800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. 0 Porucha aktivity a pozornosti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Nedostatek pozornosti s hyperaktivitou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Syndrom poruchy pozornosti s hyperaktivitou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Nepatří sem: hyperkinetická porucha s poruchou chování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395640" y="2709000"/>
            <a:ext cx="640800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. 1 Hyperkinetická porucha chování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Hyperkinetická porucha sdružená s poruchou chování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31859c"/>
                </a:solidFill>
                <a:latin typeface="Calibri"/>
              </a:rPr>
              <a:t>Poruchy chování F91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457200" y="1412640"/>
            <a:ext cx="8228880" cy="471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114480">
              <a:lnSpc>
                <a:spcPct val="15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. 0 Porucha chování vázána na vztahy k rodině</a:t>
            </a:r>
            <a:endParaRPr b="0" lang="cs-CZ" sz="3200" spc="-1" strike="noStrike">
              <a:latin typeface="Arial"/>
            </a:endParaRPr>
          </a:p>
          <a:p>
            <a:pPr marL="114480">
              <a:lnSpc>
                <a:spcPct val="15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. 1 Nesocializovaná porucha chování</a:t>
            </a:r>
            <a:endParaRPr b="0" lang="cs-CZ" sz="3200" spc="-1" strike="noStrike">
              <a:latin typeface="Arial"/>
            </a:endParaRPr>
          </a:p>
          <a:p>
            <a:pPr marL="114480">
              <a:lnSpc>
                <a:spcPct val="15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. 2 Socializovaná porucha chování</a:t>
            </a:r>
            <a:endParaRPr b="0" lang="cs-CZ" sz="3200" spc="-1" strike="noStrike">
              <a:latin typeface="Arial"/>
            </a:endParaRPr>
          </a:p>
          <a:p>
            <a:pPr marL="114480">
              <a:lnSpc>
                <a:spcPct val="15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. 3 Opoziční vzdorovité chování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31859c"/>
                </a:solidFill>
                <a:latin typeface="Calibri"/>
              </a:rPr>
              <a:t>Smíšené poruchy chování a emocí F92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457200" y="1412640"/>
            <a:ext cx="8228880" cy="471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114480">
              <a:lnSpc>
                <a:spcPct val="15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. 0 Depresivní porucha chování</a:t>
            </a:r>
            <a:endParaRPr b="0" lang="cs-CZ" sz="3200" spc="-1" strike="noStrike">
              <a:latin typeface="Arial"/>
            </a:endParaRPr>
          </a:p>
          <a:p>
            <a:pPr marL="114480">
              <a:lnSpc>
                <a:spcPct val="15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. 8 Jiné smíšené poruchy chování a emocí</a:t>
            </a:r>
            <a:endParaRPr b="0" lang="cs-CZ" sz="3200" spc="-1" strike="noStrike">
              <a:latin typeface="Arial"/>
            </a:endParaRPr>
          </a:p>
          <a:p>
            <a:pPr marL="114480">
              <a:lnSpc>
                <a:spcPct val="150000"/>
              </a:lnSpc>
              <a:spcBef>
                <a:spcPts val="641"/>
              </a:spcBef>
            </a:pP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642960" y="17146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6000" spc="-1" strike="noStrike">
                <a:solidFill>
                  <a:srgbClr val="31859c"/>
                </a:solidFill>
                <a:latin typeface="Calibri"/>
              </a:rPr>
              <a:t>Kauzální faktory PCHE</a:t>
            </a:r>
            <a:endParaRPr b="0" lang="cs-CZ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467640" y="47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>
                <a:solidFill>
                  <a:srgbClr val="31859c"/>
                </a:solidFill>
                <a:latin typeface="Calibri"/>
              </a:rPr>
              <a:t>Mezinárodní klasifikace funkčních schopností, disability a zdraví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457200" y="1600200"/>
            <a:ext cx="8228880" cy="485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1000"/>
          </a:bodyPr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WHO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Popisuje člověka z pohledu jeho zdraví a fungování a  vyhodnocuje dopady deficitů plynoucích z jeho postižení na sociální prostor jeho života ve smyslu jeho aktivní role v něm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Neklasifikuje osoby, ale popisuje a klasifikuje jejich situace v řadě okolností. 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8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http://www.</a:t>
            </a:r>
            <a:r>
              <a:rPr b="0" lang="cs-CZ" sz="28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mpsv.cz</a:t>
            </a:r>
            <a:r>
              <a:rPr b="0" lang="cs-CZ" sz="28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/</a:t>
            </a:r>
            <a:r>
              <a:rPr b="0" lang="cs-CZ" sz="28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files</a:t>
            </a:r>
            <a:r>
              <a:rPr b="0" lang="cs-CZ" sz="28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/</a:t>
            </a:r>
            <a:r>
              <a:rPr b="0" lang="cs-CZ" sz="2800" spc="-1" strike="noStrike" u="sng">
                <a:solidFill>
                  <a:srgbClr val="0000ff"/>
                </a:solidFill>
                <a:uFillTx/>
                <a:latin typeface="Calibri"/>
                <a:hlinkClick r:id="rId6"/>
              </a:rPr>
              <a:t>clanky</a:t>
            </a:r>
            <a:r>
              <a:rPr b="0" lang="cs-CZ" sz="2800" spc="-1" strike="noStrike" u="sng">
                <a:solidFill>
                  <a:srgbClr val="0000ff"/>
                </a:solidFill>
                <a:uFillTx/>
                <a:latin typeface="Calibri"/>
                <a:hlinkClick r:id="rId7"/>
              </a:rPr>
              <a:t>/9867/klasifikace_</a:t>
            </a:r>
            <a:r>
              <a:rPr b="0" lang="cs-CZ" sz="2800" spc="-1" strike="noStrike" u="sng">
                <a:solidFill>
                  <a:srgbClr val="0000ff"/>
                </a:solidFill>
                <a:uFillTx/>
                <a:latin typeface="Calibri"/>
                <a:hlinkClick r:id="rId8"/>
              </a:rPr>
              <a:t>funkcnich</a:t>
            </a:r>
            <a:r>
              <a:rPr b="0" lang="cs-CZ" sz="2800" spc="-1" strike="noStrike" u="sng">
                <a:solidFill>
                  <a:srgbClr val="0000ff"/>
                </a:solidFill>
                <a:uFillTx/>
                <a:latin typeface="Calibri"/>
                <a:hlinkClick r:id="rId9"/>
              </a:rPr>
              <a:t>_schopnosti_</a:t>
            </a:r>
            <a:r>
              <a:rPr b="0" lang="cs-CZ" sz="2800" spc="-1" strike="noStrike" u="sng">
                <a:solidFill>
                  <a:srgbClr val="0000ff"/>
                </a:solidFill>
                <a:uFillTx/>
                <a:latin typeface="Calibri"/>
                <a:hlinkClick r:id="rId10"/>
              </a:rPr>
              <a:t>disability</a:t>
            </a:r>
            <a:r>
              <a:rPr b="0" lang="cs-CZ" sz="2800" spc="-1" strike="noStrike" u="sng">
                <a:solidFill>
                  <a:srgbClr val="0000ff"/>
                </a:solidFill>
                <a:uFillTx/>
                <a:latin typeface="Calibri"/>
                <a:hlinkClick r:id="rId11"/>
              </a:rPr>
              <a:t>_</a:t>
            </a:r>
            <a:r>
              <a:rPr b="0" lang="cs-CZ" sz="2800" spc="-1" strike="noStrike" u="sng">
                <a:solidFill>
                  <a:srgbClr val="0000ff"/>
                </a:solidFill>
                <a:uFillTx/>
                <a:latin typeface="Calibri"/>
                <a:hlinkClick r:id="rId12"/>
              </a:rPr>
              <a:t>zdravi.pdf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641"/>
              </a:spcBef>
            </a:pP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31859c"/>
                </a:solidFill>
                <a:latin typeface="Calibri"/>
              </a:rPr>
              <a:t>II. PEDAGOGICKÉ klasifikace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50000"/>
              </a:lnSpc>
              <a:spcBef>
                <a:spcPts val="720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600" spc="-1" strike="noStrike">
                <a:solidFill>
                  <a:srgbClr val="10243e"/>
                </a:solidFill>
                <a:latin typeface="Calibri"/>
              </a:rPr>
              <a:t>Seitzova klasifikace</a:t>
            </a:r>
            <a:endParaRPr b="0" lang="cs-CZ" sz="36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720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600" spc="-1" strike="noStrike">
                <a:solidFill>
                  <a:srgbClr val="10243e"/>
                </a:solidFill>
                <a:latin typeface="Calibri"/>
              </a:rPr>
              <a:t>Klasifikace Klugeho</a:t>
            </a:r>
            <a:endParaRPr b="0" lang="cs-CZ" sz="36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720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600" spc="-1" strike="noStrike">
                <a:solidFill>
                  <a:srgbClr val="10243e"/>
                </a:solidFill>
                <a:latin typeface="Calibri"/>
              </a:rPr>
              <a:t>Rámcový profil</a:t>
            </a:r>
            <a:endParaRPr b="0" lang="cs-CZ" sz="36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720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600" spc="-1" strike="noStrike">
                <a:solidFill>
                  <a:srgbClr val="10243e"/>
                </a:solidFill>
                <a:latin typeface="Calibri"/>
              </a:rPr>
              <a:t>Školská klasifikace</a:t>
            </a:r>
            <a:endParaRPr b="0" lang="cs-CZ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457200" y="44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c00000"/>
                </a:solidFill>
                <a:latin typeface="Calibri"/>
              </a:rPr>
              <a:t>Klasifikace Seitzova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457200" y="1052640"/>
            <a:ext cx="8362440" cy="561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57200">
              <a:lnSpc>
                <a:spcPct val="150000"/>
              </a:lnSpc>
              <a:spcBef>
                <a:spcPts val="561"/>
              </a:spcBef>
            </a:pPr>
            <a:r>
              <a:rPr b="1" lang="cs-CZ" sz="2800" spc="-1" strike="noStrike">
                <a:solidFill>
                  <a:srgbClr val="10243e"/>
                </a:solidFill>
                <a:latin typeface="Calibri"/>
              </a:rPr>
              <a:t>Determinující faktory: </a:t>
            </a: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Determinanty prostředí na základní sociální úrovni jedince jako například osobnostní kvalita rodičů, širší pozadí rodinného prostředí a životní podmínky, ve kterých dítě vyrůstá.</a:t>
            </a:r>
            <a:endParaRPr b="0" lang="cs-CZ" sz="2800" spc="-1" strike="noStrike">
              <a:latin typeface="Arial"/>
            </a:endParaRPr>
          </a:p>
          <a:p>
            <a:pPr marL="457200">
              <a:lnSpc>
                <a:spcPct val="150000"/>
              </a:lnSpc>
              <a:spcBef>
                <a:spcPts val="561"/>
              </a:spcBef>
            </a:pPr>
            <a:r>
              <a:rPr b="1" lang="cs-CZ" sz="2800" spc="-1" strike="noStrike">
                <a:solidFill>
                  <a:srgbClr val="10243e"/>
                </a:solidFill>
                <a:latin typeface="Calibri"/>
              </a:rPr>
              <a:t>Třídící projevy: </a:t>
            </a: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Odlišnosti v projevech chování dítěte.</a:t>
            </a:r>
            <a:endParaRPr b="0" lang="cs-CZ" sz="2800" spc="-1" strike="noStrike">
              <a:latin typeface="Arial"/>
            </a:endParaRPr>
          </a:p>
          <a:p>
            <a:pPr marL="457200">
              <a:lnSpc>
                <a:spcPct val="150000"/>
              </a:lnSpc>
              <a:spcBef>
                <a:spcPts val="561"/>
              </a:spcBef>
            </a:pPr>
            <a:r>
              <a:rPr b="1" lang="cs-CZ" sz="2800" spc="-1" strike="noStrike">
                <a:solidFill>
                  <a:srgbClr val="10243e"/>
                </a:solidFill>
                <a:latin typeface="Calibri"/>
              </a:rPr>
              <a:t>Sledované jevy:</a:t>
            </a: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 Funkce tohoto odlišného chování pro dítě samotné, význam a pojetí funkce rodičovské role, dopady sociálního prostředí z biografie jedince.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c00000"/>
                </a:solidFill>
                <a:latin typeface="Calibri"/>
              </a:rPr>
              <a:t>Klasifikace Klugeho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457200" y="1600200"/>
            <a:ext cx="8228880" cy="50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7000"/>
          </a:bodyPr>
          <a:p>
            <a:pPr marL="343080" indent="-34236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Systematizace problémového chování ve školním prostředí</a:t>
            </a:r>
            <a:endParaRPr b="0" lang="cs-CZ" sz="32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Na základě rozhovorů s učiteli:</a:t>
            </a:r>
            <a:endParaRPr b="0" lang="cs-CZ" sz="3200" spc="-1" strike="noStrike">
              <a:latin typeface="Arial"/>
            </a:endParaRPr>
          </a:p>
          <a:p>
            <a:pPr lvl="2" marL="1143000" indent="-22788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Problémy v práceschopnosti</a:t>
            </a:r>
            <a:endParaRPr b="0" lang="cs-CZ" sz="2400" spc="-1" strike="noStrike">
              <a:latin typeface="Arial"/>
            </a:endParaRPr>
          </a:p>
          <a:p>
            <a:pPr lvl="2" marL="1143000" indent="-22788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Problémy ve vztazích ke spolužákům</a:t>
            </a:r>
            <a:endParaRPr b="0" lang="cs-CZ" sz="2400" spc="-1" strike="noStrike">
              <a:latin typeface="Arial"/>
            </a:endParaRPr>
          </a:p>
          <a:p>
            <a:pPr lvl="2" marL="1143000" indent="-22788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Problémy ve vztazích k učitelům</a:t>
            </a:r>
            <a:endParaRPr b="0" lang="cs-CZ" sz="2400" spc="-1" strike="noStrike">
              <a:latin typeface="Arial"/>
            </a:endParaRPr>
          </a:p>
          <a:p>
            <a:pPr lvl="2" marL="1143000" indent="-22788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Problémy s dodržováním pravidel</a:t>
            </a:r>
            <a:endParaRPr b="0" lang="cs-CZ" sz="2400" spc="-1" strike="noStrike">
              <a:latin typeface="Arial"/>
            </a:endParaRPr>
          </a:p>
          <a:p>
            <a:pPr lvl="2" marL="1143000" indent="-22788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Problémy ve vztahu k tělesným funkcím - fyziologie</a:t>
            </a:r>
            <a:endParaRPr b="0" lang="cs-CZ" sz="2400" spc="-1" strike="noStrike">
              <a:latin typeface="Arial"/>
            </a:endParaRPr>
          </a:p>
          <a:p>
            <a:pPr lvl="2" marL="1143000" indent="-22788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Problémy v oblasti emocí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c00000"/>
                </a:solidFill>
                <a:latin typeface="Calibri"/>
              </a:rPr>
              <a:t>Klasifikace Klugeho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457200" y="1268640"/>
            <a:ext cx="8228880" cy="50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57200">
              <a:lnSpc>
                <a:spcPct val="150000"/>
              </a:lnSpc>
              <a:spcBef>
                <a:spcPts val="561"/>
              </a:spcBef>
            </a:pPr>
            <a:r>
              <a:rPr b="1" lang="cs-CZ" sz="2800" spc="-1" strike="noStrike">
                <a:solidFill>
                  <a:srgbClr val="10243e"/>
                </a:solidFill>
                <a:latin typeface="Calibri"/>
              </a:rPr>
              <a:t>Determinující faktory</a:t>
            </a: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: problémy v práceschopnosti – nesoustředěnost, nezájem o školní práci, nesamostatnost, malá odpovědnost za úkoly.</a:t>
            </a:r>
            <a:endParaRPr b="0" lang="cs-CZ" sz="2800" spc="-1" strike="noStrike">
              <a:latin typeface="Arial"/>
            </a:endParaRPr>
          </a:p>
          <a:p>
            <a:pPr marL="457200">
              <a:lnSpc>
                <a:spcPct val="150000"/>
              </a:lnSpc>
              <a:spcBef>
                <a:spcPts val="561"/>
              </a:spcBef>
            </a:pPr>
            <a:r>
              <a:rPr b="1" lang="cs-CZ" sz="2800" spc="-1" strike="noStrike">
                <a:solidFill>
                  <a:srgbClr val="10243e"/>
                </a:solidFill>
                <a:latin typeface="Calibri"/>
              </a:rPr>
              <a:t>Třídící projevy: </a:t>
            </a: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problémy v oblasti emocí – hravost, zvýšená pohotovost k pláči, výbuchy vzteku.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457200" y="-273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c00000"/>
                </a:solidFill>
                <a:latin typeface="Calibri"/>
              </a:rPr>
              <a:t>Klasifikace Klugeho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457200" y="836640"/>
            <a:ext cx="8290440" cy="554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57200">
              <a:lnSpc>
                <a:spcPct val="150000"/>
              </a:lnSpc>
              <a:spcBef>
                <a:spcPts val="561"/>
              </a:spcBef>
            </a:pPr>
            <a:r>
              <a:rPr b="1" lang="cs-CZ" sz="2800" spc="-1" strike="noStrike">
                <a:solidFill>
                  <a:srgbClr val="10243e"/>
                </a:solidFill>
                <a:latin typeface="Calibri"/>
              </a:rPr>
              <a:t>Sledované jevy: </a:t>
            </a: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Problémy v dodržování školního a třídního řádu a pravidel – pozdní příchody, hlučnost, skákání, běhání, odbíhání z místa, ze třídy apod. Problémy ve vztazích ke spolužákům – časté bití, napadání spolužáků, postrkování, lhaní, krádeže, pocit ohrožení. Problémy ve vztahu k tělesným funkcím – neklid, neposednost, okusování nehtů, cumlání palce, pomočování, vnitřní napětí a křeč, problémy v řeči.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457200" y="44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c00000"/>
                </a:solidFill>
                <a:latin typeface="Calibri"/>
              </a:rPr>
              <a:t>Rámcový profil  </a:t>
            </a:r>
            <a:r>
              <a:rPr b="1" lang="cs-CZ" sz="2800" spc="-1" strike="noStrike">
                <a:solidFill>
                  <a:srgbClr val="c00000"/>
                </a:solidFill>
                <a:latin typeface="Calibri"/>
              </a:rPr>
              <a:t>The Boxall Profile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467640" y="1052640"/>
            <a:ext cx="8208360" cy="554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Anglické školy, Bennathanové</a:t>
            </a:r>
            <a:endParaRPr b="0" lang="cs-CZ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Součást metodiky intervence  ve školách hlavního proudu</a:t>
            </a:r>
            <a:endParaRPr b="0" lang="cs-CZ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68 položek v 5 kategoriích:</a:t>
            </a:r>
            <a:endParaRPr b="0" lang="cs-CZ" sz="2400" spc="-1" strike="noStrike">
              <a:latin typeface="Arial"/>
            </a:endParaRPr>
          </a:p>
          <a:p>
            <a:pPr lvl="2" marL="1143000" indent="-227880">
              <a:lnSpc>
                <a:spcPct val="10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Způsoby organizace vlastních zkušeností dítěte</a:t>
            </a:r>
            <a:endParaRPr b="0" lang="cs-CZ" sz="2400" spc="-1" strike="noStrike">
              <a:latin typeface="Arial"/>
            </a:endParaRPr>
          </a:p>
          <a:p>
            <a:pPr lvl="3" marL="1600200" indent="-227880">
              <a:lnSpc>
                <a:spcPct val="100000"/>
              </a:lnSpc>
              <a:spcBef>
                <a:spcPts val="400"/>
              </a:spcBef>
              <a:buClr>
                <a:srgbClr val="10243e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Pozornost, zapojení do aktivit</a:t>
            </a:r>
            <a:endParaRPr b="0" lang="cs-CZ" sz="2000" spc="-1" strike="noStrike">
              <a:latin typeface="Arial"/>
            </a:endParaRPr>
          </a:p>
          <a:p>
            <a:pPr lvl="2" marL="1143000" indent="-227880">
              <a:lnSpc>
                <a:spcPct val="10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Stupeň internalizace kontrolních mechanismů</a:t>
            </a:r>
            <a:endParaRPr b="0" lang="cs-CZ" sz="2400" spc="-1" strike="noStrike">
              <a:latin typeface="Arial"/>
            </a:endParaRPr>
          </a:p>
          <a:p>
            <a:pPr lvl="3" marL="1600200" indent="-227880">
              <a:lnSpc>
                <a:spcPct val="100000"/>
              </a:lnSpc>
              <a:spcBef>
                <a:spcPts val="400"/>
              </a:spcBef>
              <a:buClr>
                <a:srgbClr val="10243e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Stabilita, vnímavost, schopnost vycházet s ostatními</a:t>
            </a:r>
            <a:endParaRPr b="0" lang="cs-CZ" sz="2000" spc="-1" strike="noStrike">
              <a:latin typeface="Arial"/>
            </a:endParaRPr>
          </a:p>
          <a:p>
            <a:pPr lvl="2" marL="1143000" indent="-227880">
              <a:lnSpc>
                <a:spcPct val="10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Sebeomezující rysy</a:t>
            </a:r>
            <a:endParaRPr b="0" lang="cs-CZ" sz="2400" spc="-1" strike="noStrike">
              <a:latin typeface="Arial"/>
            </a:endParaRPr>
          </a:p>
          <a:p>
            <a:pPr lvl="3" marL="1600200" indent="-227880">
              <a:lnSpc>
                <a:spcPct val="100000"/>
              </a:lnSpc>
              <a:spcBef>
                <a:spcPts val="400"/>
              </a:spcBef>
              <a:buClr>
                <a:srgbClr val="10243e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Nezapojení, sebeodmítání, </a:t>
            </a:r>
            <a:endParaRPr b="0" lang="cs-CZ" sz="2000" spc="-1" strike="noStrike">
              <a:latin typeface="Arial"/>
            </a:endParaRPr>
          </a:p>
          <a:p>
            <a:pPr lvl="2" marL="1143000" indent="-227880">
              <a:lnSpc>
                <a:spcPct val="10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Nerozvinuté chování</a:t>
            </a:r>
            <a:endParaRPr b="0" lang="cs-CZ" sz="2400" spc="-1" strike="noStrike">
              <a:latin typeface="Arial"/>
            </a:endParaRPr>
          </a:p>
          <a:p>
            <a:pPr lvl="3" marL="1600200" indent="-227880">
              <a:lnSpc>
                <a:spcPct val="100000"/>
              </a:lnSpc>
              <a:spcBef>
                <a:spcPts val="400"/>
              </a:spcBef>
              <a:buClr>
                <a:srgbClr val="10243e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Neúčelné a nediferencované chování, nedůslednost</a:t>
            </a:r>
            <a:endParaRPr b="0" lang="cs-CZ" sz="2000" spc="-1" strike="noStrike">
              <a:latin typeface="Arial"/>
            </a:endParaRPr>
          </a:p>
          <a:p>
            <a:pPr lvl="2" marL="1143000" indent="-227880">
              <a:lnSpc>
                <a:spcPct val="10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Podporující chování</a:t>
            </a:r>
            <a:endParaRPr b="0" lang="cs-CZ" sz="2400" spc="-1" strike="noStrike">
              <a:latin typeface="Arial"/>
            </a:endParaRPr>
          </a:p>
          <a:p>
            <a:pPr lvl="3" marL="1600200" indent="-227880">
              <a:lnSpc>
                <a:spcPct val="100000"/>
              </a:lnSpc>
              <a:spcBef>
                <a:spcPts val="400"/>
              </a:spcBef>
              <a:buClr>
                <a:srgbClr val="10243e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Ohledy k ostatním, přiměřené vnímání sebe sama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c00000"/>
                </a:solidFill>
                <a:latin typeface="Calibri"/>
              </a:rPr>
              <a:t>Školská klasifikace</a:t>
            </a:r>
            <a:r>
              <a:rPr b="1" i="1" lang="cs-CZ" sz="4400" spc="-1" strike="noStrike">
                <a:solidFill>
                  <a:srgbClr val="c00000"/>
                </a:solidFill>
                <a:latin typeface="Calibri"/>
              </a:rPr>
              <a:t>	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457200" y="1124640"/>
            <a:ext cx="8290440" cy="500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50000"/>
              </a:lnSpc>
              <a:spcBef>
                <a:spcPts val="720"/>
              </a:spcBef>
              <a:buClr>
                <a:srgbClr val="10243e"/>
              </a:buClr>
              <a:buFont typeface="Arial"/>
              <a:buChar char="•"/>
            </a:pPr>
            <a:r>
              <a:rPr b="1" lang="cs-CZ" sz="3600" spc="-1" strike="noStrike">
                <a:solidFill>
                  <a:srgbClr val="10243e"/>
                </a:solidFill>
                <a:latin typeface="Calibri"/>
              </a:rPr>
              <a:t>poruchy chování vyplývají </a:t>
            </a:r>
            <a:r>
              <a:rPr b="1" lang="cs-CZ" sz="3600" spc="-1" strike="noStrike">
                <a:solidFill>
                  <a:srgbClr val="31859c"/>
                </a:solidFill>
                <a:latin typeface="Calibri"/>
              </a:rPr>
              <a:t>z konfliktu</a:t>
            </a:r>
            <a:r>
              <a:rPr b="0" lang="cs-CZ" sz="3600" spc="-1" strike="noStrike">
                <a:solidFill>
                  <a:srgbClr val="31859c"/>
                </a:solidFill>
                <a:latin typeface="Calibri"/>
              </a:rPr>
              <a:t>: záškoláctví, lhaní, krádeže</a:t>
            </a:r>
            <a:endParaRPr b="0" lang="cs-CZ" sz="36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720"/>
              </a:spcBef>
              <a:buClr>
                <a:srgbClr val="10243e"/>
              </a:buClr>
              <a:buFont typeface="Arial"/>
              <a:buChar char="•"/>
            </a:pPr>
            <a:r>
              <a:rPr b="1" lang="cs-CZ" sz="3600" spc="-1" strike="noStrike">
                <a:solidFill>
                  <a:srgbClr val="10243e"/>
                </a:solidFill>
                <a:latin typeface="Calibri"/>
              </a:rPr>
              <a:t>poruchy chování </a:t>
            </a:r>
            <a:r>
              <a:rPr b="1" lang="cs-CZ" sz="3600" spc="-1" strike="noStrike">
                <a:solidFill>
                  <a:srgbClr val="31859c"/>
                </a:solidFill>
                <a:latin typeface="Calibri"/>
              </a:rPr>
              <a:t>spojené s násilím:  </a:t>
            </a:r>
            <a:r>
              <a:rPr b="0" lang="cs-CZ" sz="3600" spc="-1" strike="noStrike">
                <a:solidFill>
                  <a:srgbClr val="31859c"/>
                </a:solidFill>
                <a:latin typeface="Calibri"/>
              </a:rPr>
              <a:t>agrese, šikana, loupeže</a:t>
            </a:r>
            <a:endParaRPr b="0" lang="cs-CZ" sz="36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720"/>
              </a:spcBef>
              <a:buClr>
                <a:srgbClr val="10243e"/>
              </a:buClr>
              <a:buFont typeface="Arial"/>
              <a:buChar char="•"/>
            </a:pPr>
            <a:r>
              <a:rPr b="1" lang="cs-CZ" sz="3600" spc="-1" strike="noStrike">
                <a:solidFill>
                  <a:srgbClr val="10243e"/>
                </a:solidFill>
                <a:latin typeface="Calibri"/>
              </a:rPr>
              <a:t>poruchy chování </a:t>
            </a:r>
            <a:r>
              <a:rPr b="1" lang="cs-CZ" sz="3600" spc="-1" strike="noStrike">
                <a:solidFill>
                  <a:srgbClr val="31859c"/>
                </a:solidFill>
                <a:latin typeface="Calibri"/>
              </a:rPr>
              <a:t>související se závislostí</a:t>
            </a:r>
            <a:endParaRPr b="0" lang="cs-CZ" sz="36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720"/>
              </a:spcBef>
            </a:pPr>
            <a:endParaRPr b="0" lang="cs-CZ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4f81bd"/>
                </a:solidFill>
                <a:latin typeface="Calibri"/>
              </a:rPr>
              <a:t>III. DIMENZIONÁLNÍ klasifikace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395640" y="1340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5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PCHE jako extrémní forma běžného chování</a:t>
            </a:r>
            <a:endParaRPr b="0" lang="cs-CZ" sz="32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Klasifikace = rámec pro vyhodnocení míry odlišnosti od běžného chování</a:t>
            </a:r>
            <a:endParaRPr b="0" lang="cs-CZ" sz="32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Quay, Peterson</a:t>
            </a:r>
            <a:endParaRPr b="0" lang="cs-CZ" sz="32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ASEBA</a:t>
            </a:r>
            <a:endParaRPr b="0" lang="cs-CZ" sz="32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Myschker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c00000"/>
                </a:solidFill>
                <a:latin typeface="Calibri"/>
              </a:rPr>
              <a:t>Klasifikace ASEBA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251640" y="1268640"/>
            <a:ext cx="8640360" cy="485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37" name="Table 3"/>
          <p:cNvGraphicFramePr/>
          <p:nvPr/>
        </p:nvGraphicFramePr>
        <p:xfrm>
          <a:off x="0" y="980640"/>
          <a:ext cx="9143280" cy="5876640"/>
        </p:xfrm>
        <a:graphic>
          <a:graphicData uri="http://schemas.openxmlformats.org/drawingml/2006/table">
            <a:tbl>
              <a:tblPr/>
              <a:tblGrid>
                <a:gridCol w="3047760"/>
                <a:gridCol w="1523880"/>
                <a:gridCol w="1523880"/>
                <a:gridCol w="3048120"/>
              </a:tblGrid>
              <a:tr h="525960">
                <a:tc gridSpan="4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EXTERNALIZOVANÉ PORUCHY CHOVÁNÍ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525960">
                <a:tc gridSpan="2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Porušování norem a pravidel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Agresivní chování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604440">
                <a:tc gridSpan="2"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Nedostatek pocitu viny při špatném chování, lhaní, podvádění, krádeže</a:t>
                      </a:r>
                      <a:endParaRPr b="0" lang="cs-CZ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Ničení cizího majetku, odmítání poslušnosti ve škole, rvačky, vyhrožování</a:t>
                      </a:r>
                      <a:endParaRPr b="0" lang="cs-CZ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525960">
                <a:tc gridSpan="4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INTERNALIZOVANÉ PORUCHY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6681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Depresivní symptomy projevů s úzkostným chováním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2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Uzavřenost s depresivními projevy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Psychosomatické potíže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113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Plačtivost, pocity zbytečnosti, neschopnosti, tematizace sebevraždy, ustrašenost, úzkostnost</a:t>
                      </a:r>
                      <a:endParaRPr b="0" lang="cs-CZ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gridSpan="2"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Málo se raduje, svěřuje, nešťastný, smutný, depresivní, bez zájmu, nezapojuje se</a:t>
                      </a:r>
                      <a:endParaRPr b="0" lang="cs-CZ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Závratě, bolesti hlavy, nevolnosti, častá únava</a:t>
                      </a:r>
                      <a:endParaRPr b="0" lang="cs-CZ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25960">
                <a:tc gridSpan="4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NESESKUPENÉ DIMENZE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525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Sociální problémy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gridSpan="2"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Psychické problémy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Problémy v pozornosti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860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Osamělost, pocity zneužívání, žárlivost na vrstevníky, neoblíbenost</a:t>
                      </a:r>
                      <a:endParaRPr b="0" lang="cs-CZ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2"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Ulpívavé myšlení, divné myšlenky, chování</a:t>
                      </a:r>
                      <a:endParaRPr b="0" lang="cs-CZ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Nesoustředěnost, neklid, impulzivita, špatné školní výkony</a:t>
                      </a:r>
                      <a:endParaRPr b="0" lang="cs-CZ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Zástupný symbol pro obsah 7" descr="kriminal_man.jpg"/>
          <p:cNvPicPr/>
          <p:nvPr/>
        </p:nvPicPr>
        <p:blipFill>
          <a:blip r:embed="rId1"/>
          <a:stretch/>
        </p:blipFill>
        <p:spPr>
          <a:xfrm>
            <a:off x="2411640" y="4739040"/>
            <a:ext cx="2111760" cy="211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31859c"/>
                </a:solidFill>
                <a:latin typeface="Calibri"/>
              </a:rPr>
              <a:t>Monofaktoriální teorie kauzalit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395640" y="1268640"/>
            <a:ext cx="40395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NATIVISTICKÉ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457200" y="1917000"/>
            <a:ext cx="4039560" cy="42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Důraz na biologické, vrozené příčiny PCH</a:t>
            </a:r>
            <a:endParaRPr b="0" lang="cs-CZ" sz="2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Deficit organismu</a:t>
            </a:r>
            <a:endParaRPr b="0" lang="cs-CZ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Struktura mozku</a:t>
            </a:r>
            <a:endParaRPr b="0" lang="cs-CZ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Genetické příčiny</a:t>
            </a:r>
            <a:endParaRPr b="0" lang="cs-CZ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Př. Lombrosova teorie „rozeného zločince“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latin typeface="Arial"/>
            </a:endParaRPr>
          </a:p>
          <a:p>
            <a:pPr marL="743040" indent="-285120">
              <a:lnSpc>
                <a:spcPct val="100000"/>
              </a:lnSpc>
              <a:spcBef>
                <a:spcPts val="400"/>
              </a:spcBef>
            </a:pPr>
            <a:endParaRPr b="0" lang="cs-CZ" sz="2400" spc="-1" strike="noStrike">
              <a:latin typeface="Arial"/>
            </a:endParaRPr>
          </a:p>
          <a:p>
            <a:pPr marL="743040" indent="-285120">
              <a:lnSpc>
                <a:spcPct val="100000"/>
              </a:lnSpc>
              <a:spcBef>
                <a:spcPts val="400"/>
              </a:spcBef>
            </a:pPr>
            <a:endParaRPr b="0" lang="cs-CZ" sz="2400" spc="-1" strike="noStrike"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4644000" y="1268640"/>
            <a:ext cx="40305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ENVIRONMENTALISTICKÉ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4645080" y="1989000"/>
            <a:ext cx="4041000" cy="413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Důraz na prostředí jako příčinu vzniku PCH</a:t>
            </a:r>
            <a:endParaRPr b="0" lang="cs-CZ" sz="2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Výchova </a:t>
            </a:r>
            <a:endParaRPr b="0" lang="cs-CZ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Sociální učení</a:t>
            </a:r>
            <a:endParaRPr b="0" lang="cs-CZ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Př. Deprivační teorie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latin typeface="Arial"/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3204000" y="2853000"/>
            <a:ext cx="359280" cy="28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7"/>
          <p:cNvSpPr/>
          <p:nvPr/>
        </p:nvSpPr>
        <p:spPr>
          <a:xfrm flipV="1">
            <a:off x="3204000" y="3428280"/>
            <a:ext cx="431280" cy="28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8"/>
          <p:cNvSpPr/>
          <p:nvPr/>
        </p:nvSpPr>
        <p:spPr>
          <a:xfrm>
            <a:off x="3132000" y="3285000"/>
            <a:ext cx="431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9"/>
          <p:cNvSpPr/>
          <p:nvPr/>
        </p:nvSpPr>
        <p:spPr>
          <a:xfrm>
            <a:off x="3584880" y="2277000"/>
            <a:ext cx="922680" cy="20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vert="vert" rot="5400000">
            <a:noAutofit/>
          </a:bodyPr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Nelze</a:t>
            </a:r>
            <a:endParaRPr b="0" lang="cs-CZ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převychovat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43" name="CustomShape 10"/>
          <p:cNvSpPr/>
          <p:nvPr/>
        </p:nvSpPr>
        <p:spPr>
          <a:xfrm>
            <a:off x="6444360" y="3213000"/>
            <a:ext cx="863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11"/>
          <p:cNvSpPr/>
          <p:nvPr/>
        </p:nvSpPr>
        <p:spPr>
          <a:xfrm flipV="1">
            <a:off x="6948360" y="3284280"/>
            <a:ext cx="359280" cy="28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12"/>
          <p:cNvSpPr/>
          <p:nvPr/>
        </p:nvSpPr>
        <p:spPr>
          <a:xfrm>
            <a:off x="7452360" y="2349000"/>
            <a:ext cx="1292040" cy="20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vert="vert" rot="5400000">
            <a:noAutofit/>
          </a:bodyPr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Možnost formování chování</a:t>
            </a:r>
            <a:endParaRPr b="0" lang="cs-CZ" sz="2400" spc="-1" strike="noStrike">
              <a:latin typeface="Arial"/>
            </a:endParaRPr>
          </a:p>
        </p:txBody>
      </p:sp>
      <p:pic>
        <p:nvPicPr>
          <p:cNvPr id="246" name="Zástupný symbol pro obsah 6" descr="crop-125471-kojenec.jpg"/>
          <p:cNvPicPr/>
          <p:nvPr/>
        </p:nvPicPr>
        <p:blipFill>
          <a:blip r:embed="rId2">
            <a:grayscl/>
            <a:lum bright="20000"/>
          </a:blip>
          <a:stretch/>
        </p:blipFill>
        <p:spPr>
          <a:xfrm>
            <a:off x="5940000" y="4725000"/>
            <a:ext cx="2887200" cy="194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c00000"/>
                </a:solidFill>
                <a:latin typeface="Calibri"/>
              </a:rPr>
              <a:t>Klasifikace MYSCHKERA</a:t>
            </a:r>
            <a:r>
              <a:rPr b="1" i="1" lang="cs-CZ" sz="4400" spc="-1" strike="noStrike">
                <a:solidFill>
                  <a:srgbClr val="c00000"/>
                </a:solidFill>
                <a:latin typeface="Calibri"/>
              </a:rPr>
              <a:t>	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457200" y="1124640"/>
            <a:ext cx="8290440" cy="500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5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poruchy chování s externími vlivy: agrese, hyperaktivita, porucha pozornosti, impulzivita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poruchy chování s interními vlivy: strach, komplex méněcennosti, úzkostnost, ztráta zájmu o dění, poruchy spánku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nezralé sociální vztahy: snížení schopnosti koncentrace, infantilní chování, snadná unavitelnost, snížená výkonnost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socializovaná delikvence: násilnické chování, vznětlivost, nezodpovědnost, poruchy vztahů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31859c"/>
                </a:solidFill>
                <a:latin typeface="Calibri"/>
              </a:rPr>
              <a:t>IV. SOCIÁLNÍ klasifikace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1" lang="cs-CZ" sz="2600" spc="-1" strike="noStrike">
                <a:solidFill>
                  <a:srgbClr val="10243e"/>
                </a:solidFill>
                <a:latin typeface="Calibri"/>
              </a:rPr>
              <a:t>porucha chování se sociálním základem </a:t>
            </a:r>
            <a:r>
              <a:rPr b="1" lang="cs-CZ" sz="26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1" lang="cs-CZ" sz="2600" spc="-1" strike="noStrike">
                <a:solidFill>
                  <a:srgbClr val="c00000"/>
                </a:solidFill>
                <a:latin typeface="Calibri"/>
              </a:rPr>
              <a:t>disociální </a:t>
            </a:r>
            <a:r>
              <a:rPr b="1" lang="cs-CZ" sz="2600" spc="-1" strike="noStrike">
                <a:solidFill>
                  <a:srgbClr val="10243e"/>
                </a:solidFill>
                <a:latin typeface="Calibri"/>
              </a:rPr>
              <a:t>chování – odlišuje se od běžných norem, nepřiměřené, nespolečenské</a:t>
            </a:r>
            <a:endParaRPr b="0" lang="cs-CZ" sz="26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b="1" lang="cs-CZ" sz="2600" spc="-1" strike="noStrike">
                <a:solidFill>
                  <a:srgbClr val="c00000"/>
                </a:solidFill>
                <a:latin typeface="Calibri"/>
              </a:rPr>
              <a:t>asociální</a:t>
            </a:r>
            <a:r>
              <a:rPr b="1" lang="cs-CZ" sz="2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cs-CZ" sz="2600" spc="-1" strike="noStrike">
                <a:solidFill>
                  <a:srgbClr val="10243e"/>
                </a:solidFill>
                <a:latin typeface="Calibri"/>
              </a:rPr>
              <a:t>porucha chování – v rozporu s morálkou a sociálními normami, ovlivňuje samotného jedince</a:t>
            </a:r>
            <a:endParaRPr b="0" lang="cs-CZ" sz="26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6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cs-CZ" sz="2600" spc="-1" strike="noStrike">
                <a:solidFill>
                  <a:srgbClr val="10243e"/>
                </a:solidFill>
                <a:latin typeface="Calibri"/>
              </a:rPr>
              <a:t>porucha chování </a:t>
            </a:r>
            <a:r>
              <a:rPr b="1" lang="cs-CZ" sz="2600" spc="-1" strike="noStrike">
                <a:solidFill>
                  <a:srgbClr val="c00000"/>
                </a:solidFill>
                <a:latin typeface="Calibri"/>
              </a:rPr>
              <a:t>antisociálního</a:t>
            </a:r>
            <a:r>
              <a:rPr b="1" lang="cs-CZ" sz="2600" spc="-1" strike="noStrike">
                <a:solidFill>
                  <a:srgbClr val="10243e"/>
                </a:solidFill>
                <a:latin typeface="Calibri"/>
              </a:rPr>
              <a:t> rázu, delikvence, již porušení právních norem</a:t>
            </a:r>
            <a:endParaRPr b="0" lang="cs-CZ" sz="26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641"/>
              </a:spcBef>
            </a:pPr>
            <a:endParaRPr b="0" lang="cs-CZ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-180360" y="2061000"/>
            <a:ext cx="9072360" cy="15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6000" spc="-1" strike="noStrike">
                <a:solidFill>
                  <a:srgbClr val="31859c"/>
                </a:solidFill>
                <a:latin typeface="Calibri"/>
              </a:rPr>
              <a:t>Perspektivní přístup </a:t>
            </a:r>
            <a:br/>
            <a:r>
              <a:rPr b="1" lang="cs-CZ" sz="6000" spc="-1" strike="noStrike">
                <a:solidFill>
                  <a:srgbClr val="31859c"/>
                </a:solidFill>
                <a:latin typeface="Calibri"/>
              </a:rPr>
              <a:t>k poruchám chování</a:t>
            </a:r>
            <a:endParaRPr b="0" lang="cs-CZ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Obrázek 4" descr="Bez.png"/>
          <p:cNvPicPr/>
          <p:nvPr/>
        </p:nvPicPr>
        <p:blipFill>
          <a:blip r:embed="rId1"/>
          <a:stretch/>
        </p:blipFill>
        <p:spPr>
          <a:xfrm>
            <a:off x="323640" y="4724280"/>
            <a:ext cx="4372200" cy="2133000"/>
          </a:xfrm>
          <a:prstGeom prst="rect">
            <a:avLst/>
          </a:prstGeom>
          <a:ln>
            <a:noFill/>
          </a:ln>
        </p:spPr>
      </p:pic>
      <p:sp>
        <p:nvSpPr>
          <p:cNvPr id="344" name="CustomShape 1"/>
          <p:cNvSpPr/>
          <p:nvPr/>
        </p:nvSpPr>
        <p:spPr>
          <a:xfrm>
            <a:off x="467640" y="188640"/>
            <a:ext cx="8228880" cy="95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66000"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4f81bd"/>
                </a:solidFill>
                <a:latin typeface="Calibri"/>
              </a:rPr>
              <a:t>Jak se (ne)reaguje na nevhodné chování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457200" y="1196640"/>
            <a:ext cx="8228880" cy="525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Učitelé nezřídka </a:t>
            </a:r>
            <a:r>
              <a:rPr b="0" lang="cs-CZ" sz="2400" spc="-1" strike="noStrike">
                <a:solidFill>
                  <a:srgbClr val="faaa0a"/>
                </a:solidFill>
                <a:latin typeface="Calibri"/>
              </a:rPr>
              <a:t>reagují spíše na chování než na potřebu</a:t>
            </a: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, kterou dítě svým chováním vyjadřuje, což může vést v případě problematických projevů chování k jeho zhoršení</a:t>
            </a:r>
            <a:endParaRPr b="0" lang="cs-CZ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b="1" lang="cs-CZ" sz="3200" spc="-1" strike="noStrike">
                <a:solidFill>
                  <a:srgbClr val="c00000"/>
                </a:solidFill>
                <a:latin typeface="Calibri"/>
              </a:rPr>
              <a:t>Reakce na chování</a:t>
            </a:r>
            <a:r>
              <a:rPr b="1" lang="cs-CZ" sz="3200" spc="-1" strike="noStrike">
                <a:solidFill>
                  <a:srgbClr val="c00000"/>
                </a:solidFill>
                <a:latin typeface="Calibri"/>
              </a:rPr>
              <a:t>	</a:t>
            </a:r>
            <a:r>
              <a:rPr b="1" lang="cs-CZ" sz="3200" spc="-1" strike="noStrike">
                <a:solidFill>
                  <a:srgbClr val="c00000"/>
                </a:solidFill>
                <a:latin typeface="Calibri"/>
              </a:rPr>
              <a:t>x</a:t>
            </a:r>
            <a:r>
              <a:rPr b="1" lang="cs-CZ" sz="3200" spc="-1" strike="noStrike">
                <a:solidFill>
                  <a:srgbClr val="c00000"/>
                </a:solidFill>
                <a:latin typeface="Calibri"/>
              </a:rPr>
              <a:t>	</a:t>
            </a:r>
            <a:r>
              <a:rPr b="1" lang="cs-CZ" sz="3200" spc="-1" strike="noStrike">
                <a:solidFill>
                  <a:srgbClr val="c00000"/>
                </a:solidFill>
                <a:latin typeface="Calibri"/>
              </a:rPr>
              <a:t>Vyjádřená potřeba</a:t>
            </a:r>
            <a:endParaRPr b="0" lang="cs-CZ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b="1" lang="cs-CZ" sz="3200" spc="-1" strike="noStrike">
                <a:solidFill>
                  <a:srgbClr val="c00000"/>
                </a:solidFill>
                <a:latin typeface="Calibri"/>
              </a:rPr>
              <a:t>Srovnáváni s normou</a:t>
            </a:r>
            <a:r>
              <a:rPr b="1" lang="cs-CZ" sz="3200" spc="-1" strike="noStrike">
                <a:solidFill>
                  <a:srgbClr val="c00000"/>
                </a:solidFill>
                <a:latin typeface="Calibri"/>
              </a:rPr>
              <a:t>	</a:t>
            </a:r>
            <a:r>
              <a:rPr b="1" lang="cs-CZ" sz="3200" spc="-1" strike="noStrike">
                <a:solidFill>
                  <a:srgbClr val="c00000"/>
                </a:solidFill>
                <a:latin typeface="Calibri"/>
              </a:rPr>
              <a:t>x   </a:t>
            </a:r>
            <a:r>
              <a:rPr b="1" lang="cs-CZ" sz="2800" spc="-1" strike="noStrike">
                <a:solidFill>
                  <a:srgbClr val="c00000"/>
                </a:solidFill>
                <a:latin typeface="Calibri"/>
              </a:rPr>
              <a:t>Projev chování           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b="1" lang="cs-CZ" sz="2800" spc="-1" strike="noStrike">
                <a:solidFill>
                  <a:srgbClr val="c00000"/>
                </a:solidFill>
                <a:latin typeface="Calibri"/>
              </a:rPr>
              <a:t>                                                      </a:t>
            </a:r>
            <a:r>
              <a:rPr b="1" lang="cs-CZ" sz="2800" spc="-1" strike="noStrike">
                <a:solidFill>
                  <a:srgbClr val="c00000"/>
                </a:solidFill>
                <a:latin typeface="Calibri"/>
              </a:rPr>
              <a:t>jako indikátor potřeby</a:t>
            </a:r>
            <a:endParaRPr b="0" lang="cs-CZ" sz="2800" spc="-1" strike="noStrike">
              <a:latin typeface="Arial"/>
            </a:endParaRPr>
          </a:p>
          <a:p>
            <a:pPr marL="1143000" indent="-227880">
              <a:lnSpc>
                <a:spcPct val="100000"/>
              </a:lnSpc>
              <a:spcBef>
                <a:spcPts val="320"/>
              </a:spcBef>
            </a:pPr>
            <a:endParaRPr b="0" lang="cs-CZ" sz="2800" spc="-1" strike="noStrike">
              <a:latin typeface="Arial"/>
            </a:endParaRPr>
          </a:p>
          <a:p>
            <a:pPr marL="1143000" indent="-227880">
              <a:lnSpc>
                <a:spcPct val="100000"/>
              </a:lnSpc>
            </a:pP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50000"/>
              </a:lnSpc>
            </a:pPr>
            <a:r>
              <a:rPr b="1" lang="cs-CZ" sz="4400" spc="-1" strike="noStrike">
                <a:solidFill>
                  <a:srgbClr val="4f81bd"/>
                </a:solidFill>
                <a:latin typeface="Calibri"/>
              </a:rPr>
              <a:t>Dva přístupy k poruše chování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539640" y="1268640"/>
            <a:ext cx="40395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5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c00000"/>
                </a:solidFill>
                <a:latin typeface="Calibri"/>
              </a:rPr>
              <a:t>NORMATIVNĚ ZAMĚŘENÝ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395640" y="1917000"/>
            <a:ext cx="4101120" cy="46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 marL="343080" indent="-34236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Chování z hlediska </a:t>
            </a: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norem společnosti</a:t>
            </a:r>
            <a:endParaRPr b="0" lang="cs-CZ" sz="24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Přístup vychází </a:t>
            </a: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z potřeb společnosti</a:t>
            </a:r>
            <a:endParaRPr b="0" lang="cs-CZ" sz="24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Př. :</a:t>
            </a:r>
            <a:endParaRPr b="0" lang="cs-CZ" sz="2400" spc="-1" strike="noStrike">
              <a:latin typeface="Arial"/>
            </a:endParaRPr>
          </a:p>
          <a:p>
            <a:pPr lvl="1" marL="743040" indent="-285120">
              <a:lnSpc>
                <a:spcPct val="150000"/>
              </a:lnSpc>
              <a:spcBef>
                <a:spcPts val="400"/>
              </a:spcBef>
              <a:buClr>
                <a:srgbClr val="10243e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Disociální, asociální, antisociální chování</a:t>
            </a:r>
            <a:endParaRPr b="0" lang="cs-CZ" sz="2000" spc="-1" strike="noStrike">
              <a:latin typeface="Arial"/>
            </a:endParaRPr>
          </a:p>
          <a:p>
            <a:pPr lvl="1" marL="743040" indent="-285120">
              <a:lnSpc>
                <a:spcPct val="150000"/>
              </a:lnSpc>
              <a:spcBef>
                <a:spcPts val="400"/>
              </a:spcBef>
              <a:buClr>
                <a:srgbClr val="10243e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Sociálně patologické jevy</a:t>
            </a:r>
            <a:endParaRPr b="0" lang="cs-CZ" sz="20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Pozornost </a:t>
            </a: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obrácená na problém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4572000" y="1340640"/>
            <a:ext cx="4041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5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c00000"/>
                </a:solidFill>
                <a:latin typeface="Calibri"/>
              </a:rPr>
              <a:t>PERSPEKTIVNĚ ZAMĚŘENÝ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350" name="CustomShape 5"/>
          <p:cNvSpPr/>
          <p:nvPr/>
        </p:nvSpPr>
        <p:spPr>
          <a:xfrm>
            <a:off x="4572000" y="1989000"/>
            <a:ext cx="4041000" cy="463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7000"/>
          </a:bodyPr>
          <a:p>
            <a:pPr marL="343080" indent="-34236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Chování z hlediska </a:t>
            </a: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důsledků pro edukaci </a:t>
            </a: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jedince</a:t>
            </a:r>
            <a:endParaRPr b="0" lang="cs-CZ" sz="2400" spc="-1" strike="noStrike">
              <a:latin typeface="Arial"/>
            </a:endParaRPr>
          </a:p>
          <a:p>
            <a:pPr lvl="1" marL="743040" indent="-285120">
              <a:lnSpc>
                <a:spcPct val="150000"/>
              </a:lnSpc>
              <a:spcBef>
                <a:spcPts val="400"/>
              </a:spcBef>
              <a:buClr>
                <a:srgbClr val="10243e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Porucha chování jako bariéra (socializace, vzdělávání)</a:t>
            </a:r>
            <a:endParaRPr b="0" lang="cs-CZ" sz="20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Přístup vychází z </a:t>
            </a: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potřeb dětí</a:t>
            </a:r>
            <a:endParaRPr b="0" lang="cs-CZ" sz="2400" spc="-1" strike="noStrike">
              <a:latin typeface="Arial"/>
            </a:endParaRPr>
          </a:p>
          <a:p>
            <a:pPr lvl="1" marL="743040" indent="-285120">
              <a:lnSpc>
                <a:spcPct val="150000"/>
              </a:lnSpc>
              <a:spcBef>
                <a:spcPts val="400"/>
              </a:spcBef>
              <a:buClr>
                <a:srgbClr val="10243e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Odlišnosti (v postojích či strategiích chování) zakládají potřeby dětí</a:t>
            </a:r>
            <a:endParaRPr b="0" lang="cs-CZ" sz="20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Pozornost obrácená na </a:t>
            </a: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stav naplnění potřeb</a:t>
            </a:r>
            <a:endParaRPr b="0" lang="cs-CZ" sz="24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479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10243e"/>
                </a:solidFill>
                <a:latin typeface="Calibri"/>
              </a:rPr>
              <a:t>Hledání cest ke změně ve smyslu </a:t>
            </a: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otevřené budoucnosti 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67640" y="188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4f81bd"/>
                </a:solidFill>
                <a:latin typeface="Calibri"/>
              </a:rPr>
              <a:t>Dva přístupy k poruše chování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323640" y="1196640"/>
            <a:ext cx="40395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c00000"/>
                </a:solidFill>
                <a:latin typeface="Calibri"/>
              </a:rPr>
              <a:t>NORMATIVNĚ ZAMĚŘENÝ</a:t>
            </a:r>
            <a:endParaRPr b="0" lang="cs-CZ" sz="2400" spc="-1" strike="noStrike"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622332342"/>
              </p:ext>
            </p:extLst>
          </p:nvPr>
        </p:nvGraphicFramePr>
        <p:xfrm>
          <a:off x="0" y="1845000"/>
          <a:ext cx="4496760" cy="395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53" name="CustomShape 3"/>
          <p:cNvSpPr/>
          <p:nvPr/>
        </p:nvSpPr>
        <p:spPr>
          <a:xfrm>
            <a:off x="4860000" y="1196640"/>
            <a:ext cx="4041000" cy="639000"/>
          </a:xfrm>
          <a:prstGeom prst="rect">
            <a:avLst/>
          </a:prstGeom>
          <a:noFill/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flat"/>
          </a:scene3d>
          <a:sp3d prstMaterial="plastic">
            <a:bevelT w="120900" h="88900"/>
            <a:bevelB prst="angle" w="88900" h="31750"/>
          </a:sp3d>
        </p:spPr>
        <p:style>
          <a:lnRef idx="0"/>
          <a:fillRef idx="0"/>
          <a:effectRef idx="2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c00000"/>
                </a:solidFill>
                <a:latin typeface="Calibri"/>
              </a:rPr>
              <a:t>PERSPEKTIVNĚ ZAMĚŘENÝ</a:t>
            </a:r>
            <a:endParaRPr b="0" lang="cs-CZ" sz="2400" spc="-1" strike="noStrike">
              <a:latin typeface="Arial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1632947533"/>
              </p:ext>
            </p:extLst>
          </p:nvPr>
        </p:nvGraphicFramePr>
        <p:xfrm>
          <a:off x="4716000" y="1845000"/>
          <a:ext cx="4041000" cy="406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54" name="CustomShape 4"/>
          <p:cNvSpPr/>
          <p:nvPr/>
        </p:nvSpPr>
        <p:spPr>
          <a:xfrm>
            <a:off x="323640" y="5949360"/>
            <a:ext cx="4031640" cy="638640"/>
          </a:xfrm>
          <a:prstGeom prst="rect">
            <a:avLst/>
          </a:prstGeom>
          <a:noFill/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flat"/>
          </a:scene3d>
          <a:sp3d prstMaterial="plastic">
            <a:bevelT w="120900" h="88900"/>
            <a:bevelB prst="angle" w="88900" h="31750"/>
          </a:sp3d>
        </p:spPr>
        <p:style>
          <a:lnRef idx="0"/>
          <a:fillRef idx="0"/>
          <a:effectRef idx="2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SEGREGACE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DÍTĚ JE PŘÍJEMCE INTERVENCE A PÉČE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55" name="CustomShape 5"/>
          <p:cNvSpPr/>
          <p:nvPr/>
        </p:nvSpPr>
        <p:spPr>
          <a:xfrm>
            <a:off x="4932000" y="6021360"/>
            <a:ext cx="4211280" cy="66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INKLUZE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c00000"/>
                </a:solidFill>
                <a:latin typeface="Calibri"/>
                <a:ea typeface="DejaVu Sans"/>
              </a:rPr>
              <a:t>DÍTĚ AKTIVNÍ SPOLUTVŮRCE ZMĚNY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356" name="Picture 2" descr=""/>
          <p:cNvPicPr/>
          <p:nvPr/>
        </p:nvPicPr>
        <p:blipFill>
          <a:blip r:embed="rId11"/>
          <a:stretch/>
        </p:blipFill>
        <p:spPr>
          <a:xfrm>
            <a:off x="7505640" y="5229360"/>
            <a:ext cx="905040" cy="800640"/>
          </a:xfrm>
          <a:prstGeom prst="rect">
            <a:avLst/>
          </a:prstGeom>
          <a:ln w="38160">
            <a:solidFill>
              <a:schemeClr val="accent3"/>
            </a:solidFill>
            <a:miter/>
          </a:ln>
        </p:spPr>
      </p:pic>
      <p:pic>
        <p:nvPicPr>
          <p:cNvPr id="357" name="Picture 4" descr=""/>
          <p:cNvPicPr/>
          <p:nvPr/>
        </p:nvPicPr>
        <p:blipFill>
          <a:blip r:embed="rId12"/>
          <a:stretch/>
        </p:blipFill>
        <p:spPr>
          <a:xfrm>
            <a:off x="6588360" y="5445360"/>
            <a:ext cx="719280" cy="647280"/>
          </a:xfrm>
          <a:prstGeom prst="rect">
            <a:avLst/>
          </a:prstGeom>
          <a:ln w="9360">
            <a:noFill/>
          </a:ln>
        </p:spPr>
      </p:pic>
      <p:sp>
        <p:nvSpPr>
          <p:cNvPr id="358" name="Line 6"/>
          <p:cNvSpPr/>
          <p:nvPr/>
        </p:nvSpPr>
        <p:spPr>
          <a:xfrm>
            <a:off x="6516000" y="5445000"/>
            <a:ext cx="864000" cy="64800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9" name="Line 7"/>
          <p:cNvSpPr/>
          <p:nvPr/>
        </p:nvSpPr>
        <p:spPr>
          <a:xfrm flipV="1">
            <a:off x="6516000" y="5445000"/>
            <a:ext cx="792000" cy="64800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Obrázek 3" descr="zak-nestastny.jpg"/>
          <p:cNvPicPr/>
          <p:nvPr/>
        </p:nvPicPr>
        <p:blipFill>
          <a:blip r:embed="rId1">
            <a:grayscl/>
          </a:blip>
          <a:stretch/>
        </p:blipFill>
        <p:spPr>
          <a:xfrm>
            <a:off x="5085720" y="4437000"/>
            <a:ext cx="3867120" cy="216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4f81bd"/>
                </a:solidFill>
                <a:latin typeface="Calibri"/>
              </a:rPr>
              <a:t>„</a:t>
            </a:r>
            <a:r>
              <a:rPr b="1" lang="cs-CZ" sz="4800" spc="-1" strike="noStrike">
                <a:solidFill>
                  <a:srgbClr val="4f81bd"/>
                </a:solidFill>
                <a:latin typeface="Calibri"/>
              </a:rPr>
              <a:t>Odlišné“ postoje žáků s PCH</a:t>
            </a:r>
            <a:endParaRPr b="0" lang="cs-CZ" sz="4800" spc="-1" strike="noStrike">
              <a:latin typeface="Arial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395640" y="1268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Škola není místem, kam rádi chodí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Škola není místem, kde zažívají úspěch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Nevěří ve spravedlivé hodnocení učitelů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Nemají pocit, že si jich ostatní lidé váží nebo že jsou důležití , že o nich přemýšlí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Nevěří, že učitele zajímá jejich názor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Ostatní jsou upřednostňovány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561"/>
              </a:spcBef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	</a:t>
            </a:r>
            <a:r>
              <a:rPr b="0" lang="cs-CZ" sz="1800" spc="-1" strike="noStrike">
                <a:solidFill>
                  <a:srgbClr val="10243e"/>
                </a:solidFill>
                <a:latin typeface="Calibri"/>
              </a:rPr>
              <a:t>(Vojtová, 2010)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200" spc="-1" strike="noStrike">
                <a:solidFill>
                  <a:srgbClr val="215968"/>
                </a:solidFill>
                <a:latin typeface="Calibri"/>
              </a:rPr>
              <a:t>Perspektiva a posilování edukačních příležitostí  </a:t>
            </a:r>
            <a:br/>
            <a:r>
              <a:rPr b="1" lang="cs-CZ" sz="2000" spc="-1" strike="noStrike">
                <a:solidFill>
                  <a:srgbClr val="215968"/>
                </a:solidFill>
                <a:latin typeface="Calibri"/>
              </a:rPr>
              <a:t>x </a:t>
            </a:r>
            <a:br/>
            <a:r>
              <a:rPr b="1" lang="cs-CZ" sz="3200" spc="-1" strike="noStrike">
                <a:solidFill>
                  <a:srgbClr val="215968"/>
                </a:solidFill>
                <a:latin typeface="Calibri"/>
              </a:rPr>
              <a:t>nálepka u dítěte s PCHE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69800" indent="-469080" algn="ctr">
              <a:lnSpc>
                <a:spcPct val="115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Snaha vyloučit překážky, které by mohly bránit naplňování potencialit žáka, v jeho cestě k dospělosti a nezávislosti</a:t>
            </a:r>
            <a:endParaRPr b="0" lang="cs-CZ" sz="3200" spc="-1" strike="noStrike">
              <a:latin typeface="Arial"/>
            </a:endParaRPr>
          </a:p>
          <a:p>
            <a:pPr marL="469800" indent="-469080" algn="ctr">
              <a:lnSpc>
                <a:spcPct val="115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              </a:t>
            </a:r>
            <a:endParaRPr b="0" lang="cs-CZ" sz="3200" spc="-1" strike="noStrike">
              <a:latin typeface="Arial"/>
            </a:endParaRPr>
          </a:p>
          <a:p>
            <a:pPr marL="469800" indent="-469080" algn="ctr">
              <a:lnSpc>
                <a:spcPct val="115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mnohdy označení dítěte, které je negativně vnímána dítětem i jeho okolím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365" name="CustomShape 3"/>
          <p:cNvSpPr/>
          <p:nvPr/>
        </p:nvSpPr>
        <p:spPr>
          <a:xfrm>
            <a:off x="2915640" y="5661360"/>
            <a:ext cx="3672720" cy="934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000" spc="-1" strike="noStrike">
                <a:solidFill>
                  <a:srgbClr val="ff0000"/>
                </a:solidFill>
                <a:latin typeface="Tw Cen MT"/>
                <a:ea typeface="DejaVu Sans"/>
              </a:rPr>
              <a:t>NÁLEPKA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66" name="CustomShape 4"/>
          <p:cNvSpPr/>
          <p:nvPr/>
        </p:nvSpPr>
        <p:spPr>
          <a:xfrm>
            <a:off x="3276000" y="3357000"/>
            <a:ext cx="2807640" cy="646920"/>
          </a:xfrm>
          <a:prstGeom prst="rightArrow">
            <a:avLst>
              <a:gd name="adj1" fmla="val 50000"/>
              <a:gd name="adj2" fmla="val 92918"/>
            </a:avLst>
          </a:prstGeom>
          <a:solidFill>
            <a:srgbClr val="c00000"/>
          </a:solidFill>
          <a:ln w="936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215968"/>
                </a:solidFill>
                <a:latin typeface="Calibri"/>
              </a:rPr>
              <a:t>Nálepkování/ etiketizace/labelling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457200" y="1600200"/>
            <a:ext cx="8228880" cy="49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2000"/>
          </a:bodyPr>
          <a:p>
            <a:pPr marL="469800" indent="-46908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„</a:t>
            </a:r>
            <a:r>
              <a:rPr b="1" lang="cs-CZ" sz="3200" spc="-1" strike="noStrike">
                <a:solidFill>
                  <a:srgbClr val="10243e"/>
                </a:solidFill>
                <a:latin typeface="Calibri"/>
              </a:rPr>
              <a:t>nálepka</a:t>
            </a: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“ – označení dítěte, za dítě s problémem, s problémovým chováním, s poruchou chování </a:t>
            </a:r>
            <a:endParaRPr b="0" lang="cs-CZ" sz="3200" spc="-1" strike="noStrike">
              <a:latin typeface="Arial"/>
            </a:endParaRPr>
          </a:p>
          <a:p>
            <a:pPr marL="469800" indent="-46908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etiketizace odklání pozornost od příčin daného chování </a:t>
            </a:r>
            <a:endParaRPr b="0" lang="cs-CZ" sz="3200" spc="-1" strike="noStrike">
              <a:latin typeface="Arial"/>
            </a:endParaRPr>
          </a:p>
          <a:p>
            <a:pPr marL="469800" indent="-46908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negativní stigma podporuje tendence dětí s poruchami chování cítit se nešťastně, podhodnocovat své možnosti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641"/>
              </a:spcBef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641"/>
              </a:spcBef>
            </a:pP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39564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215968"/>
                </a:solidFill>
                <a:latin typeface="Calibri"/>
              </a:rPr>
              <a:t>Negativní vlivy nálepkování na osobnost žáka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250920" y="980640"/>
            <a:ext cx="8568720" cy="56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69800" indent="-469080">
              <a:lnSpc>
                <a:spcPct val="150000"/>
              </a:lnSpc>
              <a:spcBef>
                <a:spcPts val="360"/>
              </a:spcBef>
            </a:pPr>
            <a:r>
              <a:rPr b="0" lang="cs-CZ" sz="1800" spc="-1" strike="noStrike" u="sng">
                <a:solidFill>
                  <a:srgbClr val="10243e"/>
                </a:solidFill>
                <a:uFillTx/>
                <a:latin typeface="Calibri"/>
              </a:rPr>
              <a:t>dítě s PCHE má tendenci</a:t>
            </a:r>
            <a:endParaRPr b="0" lang="cs-CZ" sz="1800" spc="-1" strike="noStrike">
              <a:latin typeface="Arial"/>
            </a:endParaRPr>
          </a:p>
          <a:p>
            <a:pPr marL="469800" indent="-469080">
              <a:lnSpc>
                <a:spcPct val="150000"/>
              </a:lnSpc>
              <a:spcBef>
                <a:spcPts val="360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10243e"/>
                </a:solidFill>
                <a:latin typeface="Calibri"/>
              </a:rPr>
              <a:t> </a:t>
            </a:r>
            <a:r>
              <a:rPr b="0" lang="cs-CZ" sz="1800" spc="-1" strike="noStrike">
                <a:solidFill>
                  <a:srgbClr val="10243e"/>
                </a:solidFill>
                <a:latin typeface="Calibri"/>
              </a:rPr>
              <a:t>cítit se nešťastně</a:t>
            </a:r>
            <a:endParaRPr b="0" lang="cs-CZ" sz="1800" spc="-1" strike="noStrike">
              <a:latin typeface="Arial"/>
            </a:endParaRPr>
          </a:p>
          <a:p>
            <a:pPr marL="469800" indent="-469080">
              <a:lnSpc>
                <a:spcPct val="150000"/>
              </a:lnSpc>
              <a:spcBef>
                <a:spcPts val="360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10243e"/>
                </a:solidFill>
                <a:latin typeface="Calibri"/>
              </a:rPr>
              <a:t> </a:t>
            </a:r>
            <a:r>
              <a:rPr b="0" lang="cs-CZ" sz="1800" spc="-1" strike="noStrike">
                <a:solidFill>
                  <a:srgbClr val="10243e"/>
                </a:solidFill>
                <a:latin typeface="Calibri"/>
              </a:rPr>
              <a:t>podhodnocovat své výkonnostní možností</a:t>
            </a:r>
            <a:endParaRPr b="0" lang="cs-CZ" sz="1800" spc="-1" strike="noStrike">
              <a:latin typeface="Arial"/>
            </a:endParaRPr>
          </a:p>
          <a:p>
            <a:pPr marL="469800" indent="-469080">
              <a:lnSpc>
                <a:spcPct val="150000"/>
              </a:lnSpc>
              <a:spcBef>
                <a:spcPts val="360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10243e"/>
                </a:solidFill>
                <a:latin typeface="Calibri"/>
              </a:rPr>
              <a:t>mívá problémy v navazování vztahů </a:t>
            </a:r>
            <a:endParaRPr b="0" lang="cs-CZ" sz="1800" spc="-1" strike="noStrike">
              <a:latin typeface="Arial"/>
            </a:endParaRPr>
          </a:p>
          <a:p>
            <a:pPr marL="469800" indent="-469080">
              <a:lnSpc>
                <a:spcPct val="150000"/>
              </a:lnSpc>
              <a:spcBef>
                <a:spcPts val="360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10243e"/>
                </a:solidFill>
                <a:latin typeface="Calibri"/>
              </a:rPr>
              <a:t>jejich vztah k sobě i druhým mívá negativní charakter  </a:t>
            </a:r>
            <a:endParaRPr b="0" lang="cs-CZ" sz="1800" spc="-1" strike="noStrike">
              <a:latin typeface="Arial"/>
            </a:endParaRPr>
          </a:p>
          <a:p>
            <a:pPr marL="469800" indent="-469080">
              <a:lnSpc>
                <a:spcPct val="150000"/>
              </a:lnSpc>
              <a:spcBef>
                <a:spcPts val="400"/>
              </a:spcBef>
            </a:pPr>
            <a:endParaRPr b="0" lang="cs-CZ" sz="1800" spc="-1" strike="noStrike">
              <a:latin typeface="Arial"/>
            </a:endParaRPr>
          </a:p>
          <a:p>
            <a:pPr marL="469800" indent="-469080">
              <a:lnSpc>
                <a:spcPct val="150000"/>
              </a:lnSpc>
              <a:spcBef>
                <a:spcPts val="400"/>
              </a:spcBef>
              <a:buClr>
                <a:srgbClr val="10243e"/>
              </a:buClr>
              <a:buFont typeface="Wingdings" charset="2"/>
              <a:buChar char="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negativní signály, kt. v sociální interakci dostávají z vnějšího okolí postupně ovlivňuje negativně sebeobraz </a:t>
            </a:r>
            <a:endParaRPr b="0" lang="cs-CZ" sz="2000" spc="-1" strike="noStrike">
              <a:latin typeface="Arial"/>
            </a:endParaRPr>
          </a:p>
          <a:p>
            <a:pPr marL="469800" indent="-4690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negativní sebeobraz a sebepojetí                         vliv na aspirační cíle</a:t>
            </a:r>
            <a:endParaRPr b="0" lang="cs-CZ" sz="2000" spc="-1" strike="noStrike">
              <a:latin typeface="Arial"/>
            </a:endParaRPr>
          </a:p>
          <a:p>
            <a:pPr marL="469800" indent="-4690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000" spc="-1" strike="noStrike">
                <a:solidFill>
                  <a:srgbClr val="10243e"/>
                </a:solidFill>
                <a:latin typeface="Calibri"/>
              </a:rPr>
              <a:t>rizika, kt. nálepka přináší se mohou stát bariérou na cestě  k perspektivní socializaci</a:t>
            </a:r>
            <a:endParaRPr b="0" lang="cs-CZ" sz="2000" spc="-1" strike="noStrike">
              <a:latin typeface="Arial"/>
            </a:endParaRPr>
          </a:p>
          <a:p>
            <a:pPr marL="469800" indent="-469080">
              <a:lnSpc>
                <a:spcPct val="150000"/>
              </a:lnSpc>
              <a:spcBef>
                <a:spcPts val="360"/>
              </a:spcBef>
            </a:pPr>
            <a:endParaRPr b="0" lang="cs-CZ" sz="2000" spc="-1" strike="noStrike">
              <a:latin typeface="Arial"/>
            </a:endParaRPr>
          </a:p>
        </p:txBody>
      </p:sp>
      <p:sp>
        <p:nvSpPr>
          <p:cNvPr id="371" name="CustomShape 3"/>
          <p:cNvSpPr/>
          <p:nvPr/>
        </p:nvSpPr>
        <p:spPr>
          <a:xfrm>
            <a:off x="4284000" y="4941000"/>
            <a:ext cx="1078560" cy="288360"/>
          </a:xfrm>
          <a:prstGeom prst="rightArrow">
            <a:avLst>
              <a:gd name="adj1" fmla="val 50000"/>
              <a:gd name="adj2" fmla="val 149471"/>
            </a:avLst>
          </a:prstGeom>
          <a:solidFill>
            <a:srgbClr val="c00000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4" descr=""/>
          <p:cNvPicPr/>
          <p:nvPr/>
        </p:nvPicPr>
        <p:blipFill>
          <a:blip r:embed="rId1"/>
          <a:stretch/>
        </p:blipFill>
        <p:spPr>
          <a:xfrm>
            <a:off x="4788000" y="3502080"/>
            <a:ext cx="3776400" cy="3138120"/>
          </a:xfrm>
          <a:prstGeom prst="rect">
            <a:avLst/>
          </a:prstGeom>
          <a:ln w="9360">
            <a:noFill/>
          </a:ln>
        </p:spPr>
      </p:pic>
      <p:sp>
        <p:nvSpPr>
          <p:cNvPr id="24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31859c"/>
                </a:solidFill>
                <a:latin typeface="Calibri"/>
              </a:rPr>
              <a:t>Multifaktoriální teorie kauzalit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395640" y="1268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3000" spc="-1" strike="noStrike">
                <a:solidFill>
                  <a:srgbClr val="000000"/>
                </a:solidFill>
                <a:latin typeface="Calibri"/>
              </a:rPr>
              <a:t>Odmítá tvrzení</a:t>
            </a:r>
            <a:r>
              <a:rPr b="0" lang="cs-CZ" sz="3000" spc="-1" strike="noStrike">
                <a:solidFill>
                  <a:srgbClr val="000000"/>
                </a:solidFill>
                <a:latin typeface="Calibri"/>
              </a:rPr>
              <a:t>, že náprava PCH je otázkou vůle jedince</a:t>
            </a:r>
            <a:endParaRPr b="0" lang="cs-CZ" sz="30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000" spc="-1" strike="noStrike">
                <a:solidFill>
                  <a:srgbClr val="000000"/>
                </a:solidFill>
                <a:latin typeface="Calibri"/>
              </a:rPr>
              <a:t>Stěžejní roli ve vzniku PCH hraje</a:t>
            </a:r>
            <a:r>
              <a:rPr b="0" lang="cs-CZ" sz="3000" spc="-1" strike="noStrike">
                <a:solidFill>
                  <a:srgbClr val="c00000"/>
                </a:solidFill>
                <a:latin typeface="Calibri"/>
              </a:rPr>
              <a:t> </a:t>
            </a:r>
            <a:r>
              <a:rPr b="1" lang="cs-CZ" sz="3000" spc="-1" strike="noStrike">
                <a:solidFill>
                  <a:srgbClr val="c00000"/>
                </a:solidFill>
                <a:latin typeface="Calibri"/>
              </a:rPr>
              <a:t>souběh vlivů</a:t>
            </a:r>
            <a:r>
              <a:rPr b="1" lang="cs-CZ" sz="3000" spc="-1" strike="noStrike">
                <a:solidFill>
                  <a:srgbClr val="c00000"/>
                </a:solidFill>
                <a:latin typeface="Calibri"/>
              </a:rPr>
              <a:t>	</a:t>
            </a:r>
            <a:r>
              <a:rPr b="1" lang="cs-CZ" sz="3000" spc="-1" strike="noStrike">
                <a:solidFill>
                  <a:srgbClr val="c00000"/>
                </a:solidFill>
                <a:latin typeface="Calibri"/>
              </a:rPr>
              <a:t>biologických</a:t>
            </a:r>
            <a:endParaRPr b="0" lang="cs-CZ" sz="30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01"/>
              </a:spcBef>
            </a:pPr>
            <a:r>
              <a:rPr b="1" lang="cs-CZ" sz="3000" spc="-1" strike="noStrike">
                <a:solidFill>
                  <a:srgbClr val="c00000"/>
                </a:solidFill>
                <a:latin typeface="Calibri"/>
              </a:rPr>
              <a:t>	</a:t>
            </a:r>
            <a:r>
              <a:rPr b="1" lang="cs-CZ" sz="3000" spc="-1" strike="noStrike">
                <a:solidFill>
                  <a:srgbClr val="c00000"/>
                </a:solidFill>
                <a:latin typeface="Calibri"/>
              </a:rPr>
              <a:t>	</a:t>
            </a:r>
            <a:r>
              <a:rPr b="1" lang="cs-CZ" sz="3000" spc="-1" strike="noStrike">
                <a:solidFill>
                  <a:srgbClr val="c00000"/>
                </a:solidFill>
                <a:latin typeface="Calibri"/>
              </a:rPr>
              <a:t>psychologických</a:t>
            </a:r>
            <a:endParaRPr b="0" lang="cs-CZ" sz="30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01"/>
              </a:spcBef>
            </a:pPr>
            <a:r>
              <a:rPr b="1" lang="cs-CZ" sz="3000" spc="-1" strike="noStrike">
                <a:solidFill>
                  <a:srgbClr val="c00000"/>
                </a:solidFill>
                <a:latin typeface="Calibri"/>
              </a:rPr>
              <a:t>	</a:t>
            </a:r>
            <a:r>
              <a:rPr b="1" lang="cs-CZ" sz="3000" spc="-1" strike="noStrike">
                <a:solidFill>
                  <a:srgbClr val="c00000"/>
                </a:solidFill>
                <a:latin typeface="Calibri"/>
              </a:rPr>
              <a:t>	</a:t>
            </a:r>
            <a:r>
              <a:rPr b="1" lang="cs-CZ" sz="3000" spc="-1" strike="noStrike">
                <a:solidFill>
                  <a:srgbClr val="c00000"/>
                </a:solidFill>
                <a:latin typeface="Calibri"/>
              </a:rPr>
              <a:t>sociálních</a:t>
            </a:r>
            <a:endParaRPr b="0" lang="cs-CZ" sz="3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b="0" lang="cs-CZ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3059280" y="1700280"/>
            <a:ext cx="2807640" cy="2591640"/>
          </a:xfrm>
          <a:prstGeom prst="smileyFace">
            <a:avLst>
              <a:gd name="adj" fmla="val -4653"/>
            </a:avLst>
          </a:prstGeom>
          <a:solidFill>
            <a:srgbClr val="ffcc99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2"/>
          <p:cNvSpPr/>
          <p:nvPr/>
        </p:nvSpPr>
        <p:spPr>
          <a:xfrm rot="5400000">
            <a:off x="5363280" y="1919160"/>
            <a:ext cx="5004720" cy="1832760"/>
          </a:xfrm>
          <a:prstGeom prst="upDownArrowCallout">
            <a:avLst>
              <a:gd name="adj1" fmla="val 19134"/>
              <a:gd name="adj2" fmla="val 68247"/>
              <a:gd name="adj3" fmla="val 18579"/>
              <a:gd name="adj4" fmla="val 23120"/>
            </a:avLst>
          </a:prstGeom>
          <a:solidFill>
            <a:srgbClr val="6666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3"/>
          <p:cNvSpPr/>
          <p:nvPr/>
        </p:nvSpPr>
        <p:spPr>
          <a:xfrm>
            <a:off x="1042920" y="2852640"/>
            <a:ext cx="15105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cs-CZ" sz="1800" spc="-1" strike="noStrike">
                <a:solidFill>
                  <a:srgbClr val="c0504d"/>
                </a:solidFill>
                <a:latin typeface="Verdana"/>
                <a:ea typeface="DejaVu Sans"/>
              </a:rPr>
              <a:t>   </a:t>
            </a:r>
            <a:r>
              <a:rPr b="0" lang="cs-CZ" sz="2000" spc="-1" strike="noStrike">
                <a:solidFill>
                  <a:srgbClr val="c0504d"/>
                </a:solidFill>
                <a:latin typeface="Tw Cen MT"/>
                <a:ea typeface="DejaVu Sans"/>
              </a:rPr>
              <a:t>nálepka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375" name="CustomShape 4"/>
          <p:cNvSpPr/>
          <p:nvPr/>
        </p:nvSpPr>
        <p:spPr>
          <a:xfrm>
            <a:off x="3348000" y="1557360"/>
            <a:ext cx="1439280" cy="36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5"/>
          <p:cNvSpPr/>
          <p:nvPr/>
        </p:nvSpPr>
        <p:spPr>
          <a:xfrm>
            <a:off x="7740720" y="404640"/>
            <a:ext cx="359640" cy="5146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cs-CZ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S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cs-CZ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O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cs-CZ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C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cs-CZ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cs-CZ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A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cs-CZ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L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cs-CZ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cs-CZ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Z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cs-CZ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A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cs-CZ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C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cs-CZ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E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cs-CZ" sz="2000" spc="-1" strike="noStrike">
              <a:latin typeface="Arial"/>
            </a:endParaRPr>
          </a:p>
        </p:txBody>
      </p:sp>
      <p:sp>
        <p:nvSpPr>
          <p:cNvPr id="377" name="CustomShape 6"/>
          <p:cNvSpPr/>
          <p:nvPr/>
        </p:nvSpPr>
        <p:spPr>
          <a:xfrm>
            <a:off x="6300720" y="836640"/>
            <a:ext cx="502560" cy="4607640"/>
          </a:xfrm>
          <a:prstGeom prst="rect">
            <a:avLst/>
          </a:prstGeom>
          <a:solidFill>
            <a:srgbClr val="808080"/>
          </a:solidFill>
          <a:ln w="93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7"/>
          <p:cNvSpPr/>
          <p:nvPr/>
        </p:nvSpPr>
        <p:spPr>
          <a:xfrm>
            <a:off x="6300720" y="692280"/>
            <a:ext cx="432720" cy="4159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cs-CZ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BARI</a:t>
            </a:r>
            <a:endParaRPr b="0" lang="cs-CZ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cs-CZ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ÉRA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379" name="CustomShape 8"/>
          <p:cNvSpPr/>
          <p:nvPr/>
        </p:nvSpPr>
        <p:spPr>
          <a:xfrm>
            <a:off x="2484360" y="189000"/>
            <a:ext cx="2015280" cy="1223280"/>
          </a:xfrm>
          <a:prstGeom prst="cloudCallout">
            <a:avLst>
              <a:gd name="adj1" fmla="val 29843"/>
              <a:gd name="adj2" fmla="val 98120"/>
            </a:avLst>
          </a:prstGeom>
          <a:solidFill>
            <a:srgbClr val="c0c0c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9"/>
          <p:cNvSpPr/>
          <p:nvPr/>
        </p:nvSpPr>
        <p:spPr>
          <a:xfrm>
            <a:off x="2627280" y="333360"/>
            <a:ext cx="1654920" cy="821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cs-CZ" sz="2400" spc="-1" strike="noStrike">
                <a:solidFill>
                  <a:srgbClr val="0d0d0d"/>
                </a:solidFill>
                <a:latin typeface="Calibri"/>
                <a:ea typeface="DejaVu Sans"/>
              </a:rPr>
              <a:t>negativní sebeobraz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381" name="CustomShape 10"/>
          <p:cNvSpPr/>
          <p:nvPr/>
        </p:nvSpPr>
        <p:spPr>
          <a:xfrm>
            <a:off x="179280" y="2349360"/>
            <a:ext cx="646920" cy="575640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11"/>
          <p:cNvSpPr/>
          <p:nvPr/>
        </p:nvSpPr>
        <p:spPr>
          <a:xfrm>
            <a:off x="250920" y="3645000"/>
            <a:ext cx="646920" cy="575640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12"/>
          <p:cNvSpPr/>
          <p:nvPr/>
        </p:nvSpPr>
        <p:spPr>
          <a:xfrm>
            <a:off x="1332000" y="1197000"/>
            <a:ext cx="646920" cy="575640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13"/>
          <p:cNvSpPr/>
          <p:nvPr/>
        </p:nvSpPr>
        <p:spPr>
          <a:xfrm>
            <a:off x="1042920" y="4149720"/>
            <a:ext cx="646920" cy="575640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14"/>
          <p:cNvSpPr/>
          <p:nvPr/>
        </p:nvSpPr>
        <p:spPr>
          <a:xfrm>
            <a:off x="250920" y="5950080"/>
            <a:ext cx="6697080" cy="577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  <a:ea typeface="DejaVu Sans"/>
              </a:rPr>
              <a:t>Nálepka jako bariéra socializace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386" name="CustomShape 15"/>
          <p:cNvSpPr/>
          <p:nvPr/>
        </p:nvSpPr>
        <p:spPr>
          <a:xfrm>
            <a:off x="4356000" y="260280"/>
            <a:ext cx="1799640" cy="115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770" y="6023"/>
                </a:moveTo>
                <a:cubicBezTo>
                  <a:pt x="18005" y="2708"/>
                  <a:pt x="14555" y="637"/>
                  <a:pt x="10800" y="637"/>
                </a:cubicBezTo>
                <a:cubicBezTo>
                  <a:pt x="7375" y="636"/>
                  <a:pt x="4180" y="2362"/>
                  <a:pt x="2302" y="5225"/>
                </a:cubicBezTo>
                <a:lnTo>
                  <a:pt x="1769" y="4876"/>
                </a:lnTo>
                <a:cubicBezTo>
                  <a:pt x="3765" y="1833"/>
                  <a:pt x="7160" y="-1"/>
                  <a:pt x="10800" y="0"/>
                </a:cubicBezTo>
                <a:cubicBezTo>
                  <a:pt x="14791" y="0"/>
                  <a:pt x="18456" y="2201"/>
                  <a:pt x="20332" y="5723"/>
                </a:cubicBezTo>
                <a:lnTo>
                  <a:pt x="22715" y="4454"/>
                </a:lnTo>
                <a:lnTo>
                  <a:pt x="21471" y="8538"/>
                </a:lnTo>
                <a:lnTo>
                  <a:pt x="17387" y="7292"/>
                </a:lnTo>
                <a:lnTo>
                  <a:pt x="19770" y="6023"/>
                </a:lnTo>
                <a:close/>
              </a:path>
            </a:pathLst>
          </a:custGeom>
          <a:solidFill>
            <a:srgbClr val="c00000"/>
          </a:solidFill>
          <a:ln w="93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16"/>
          <p:cNvSpPr/>
          <p:nvPr/>
        </p:nvSpPr>
        <p:spPr>
          <a:xfrm>
            <a:off x="4284720" y="692280"/>
            <a:ext cx="1799640" cy="115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770" y="6023"/>
                </a:moveTo>
                <a:cubicBezTo>
                  <a:pt x="18005" y="2708"/>
                  <a:pt x="14555" y="637"/>
                  <a:pt x="10800" y="637"/>
                </a:cubicBezTo>
                <a:cubicBezTo>
                  <a:pt x="7375" y="636"/>
                  <a:pt x="4180" y="2362"/>
                  <a:pt x="2302" y="5225"/>
                </a:cubicBezTo>
                <a:lnTo>
                  <a:pt x="1769" y="4876"/>
                </a:lnTo>
                <a:cubicBezTo>
                  <a:pt x="3765" y="1833"/>
                  <a:pt x="7160" y="-1"/>
                  <a:pt x="10800" y="0"/>
                </a:cubicBezTo>
                <a:cubicBezTo>
                  <a:pt x="14791" y="0"/>
                  <a:pt x="18456" y="2201"/>
                  <a:pt x="20332" y="5723"/>
                </a:cubicBezTo>
                <a:lnTo>
                  <a:pt x="22715" y="4454"/>
                </a:lnTo>
                <a:lnTo>
                  <a:pt x="21471" y="8538"/>
                </a:lnTo>
                <a:lnTo>
                  <a:pt x="17387" y="7292"/>
                </a:lnTo>
                <a:lnTo>
                  <a:pt x="19770" y="6023"/>
                </a:lnTo>
                <a:close/>
              </a:path>
            </a:pathLst>
          </a:custGeom>
          <a:solidFill>
            <a:srgbClr val="c00000"/>
          </a:solidFill>
          <a:ln w="93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17"/>
          <p:cNvSpPr/>
          <p:nvPr/>
        </p:nvSpPr>
        <p:spPr>
          <a:xfrm>
            <a:off x="1692360" y="4292640"/>
            <a:ext cx="4320360" cy="791280"/>
          </a:xfrm>
          <a:prstGeom prst="leftRightArrow">
            <a:avLst>
              <a:gd name="adj1" fmla="val 20593"/>
              <a:gd name="adj2" fmla="val 109199"/>
            </a:avLst>
          </a:prstGeom>
          <a:solidFill>
            <a:schemeClr val="tx1">
              <a:lumMod val="95000"/>
              <a:lumOff val="5000"/>
            </a:schemeClr>
          </a:solidFill>
          <a:ln w="936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18"/>
          <p:cNvSpPr/>
          <p:nvPr/>
        </p:nvSpPr>
        <p:spPr>
          <a:xfrm>
            <a:off x="611280" y="1916280"/>
            <a:ext cx="2160000" cy="223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6480" y="4424"/>
                </a:lnTo>
                <a:lnTo>
                  <a:pt x="9475" y="4424"/>
                </a:lnTo>
                <a:lnTo>
                  <a:pt x="9475" y="9475"/>
                </a:lnTo>
                <a:lnTo>
                  <a:pt x="4424" y="9475"/>
                </a:lnTo>
                <a:lnTo>
                  <a:pt x="4424" y="6480"/>
                </a:lnTo>
                <a:lnTo>
                  <a:pt x="0" y="10800"/>
                </a:lnTo>
                <a:lnTo>
                  <a:pt x="4424" y="15120"/>
                </a:lnTo>
                <a:lnTo>
                  <a:pt x="4424" y="12125"/>
                </a:lnTo>
                <a:lnTo>
                  <a:pt x="9475" y="12125"/>
                </a:lnTo>
                <a:lnTo>
                  <a:pt x="9475" y="17176"/>
                </a:lnTo>
                <a:lnTo>
                  <a:pt x="6480" y="17176"/>
                </a:lnTo>
                <a:lnTo>
                  <a:pt x="10800" y="21600"/>
                </a:lnTo>
                <a:lnTo>
                  <a:pt x="15120" y="17176"/>
                </a:lnTo>
                <a:lnTo>
                  <a:pt x="12125" y="17176"/>
                </a:lnTo>
                <a:lnTo>
                  <a:pt x="12125" y="12125"/>
                </a:lnTo>
                <a:lnTo>
                  <a:pt x="17176" y="12125"/>
                </a:lnTo>
                <a:lnTo>
                  <a:pt x="17176" y="15120"/>
                </a:lnTo>
                <a:lnTo>
                  <a:pt x="21600" y="10800"/>
                </a:lnTo>
                <a:lnTo>
                  <a:pt x="17176" y="6480"/>
                </a:lnTo>
                <a:lnTo>
                  <a:pt x="17176" y="9475"/>
                </a:lnTo>
                <a:lnTo>
                  <a:pt x="12125" y="9475"/>
                </a:lnTo>
                <a:lnTo>
                  <a:pt x="12125" y="4424"/>
                </a:lnTo>
                <a:lnTo>
                  <a:pt x="15120" y="4424"/>
                </a:lnTo>
                <a:close/>
              </a:path>
            </a:pathLst>
          </a:custGeom>
          <a:solidFill>
            <a:schemeClr val="hlink"/>
          </a:solidFill>
          <a:ln w="9360">
            <a:solidFill>
              <a:schemeClr val="hlink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CustomShape 19"/>
          <p:cNvSpPr/>
          <p:nvPr/>
        </p:nvSpPr>
        <p:spPr>
          <a:xfrm>
            <a:off x="1116000" y="2781360"/>
            <a:ext cx="158364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cs-CZ" sz="2400" spc="-1" strike="noStrike">
                <a:solidFill>
                  <a:srgbClr val="c0504d"/>
                </a:solidFill>
                <a:latin typeface="Calibri"/>
                <a:ea typeface="DejaVu Sans"/>
              </a:rPr>
              <a:t> </a:t>
            </a:r>
            <a:r>
              <a:rPr b="1" lang="cs-CZ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nálepka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215968"/>
                </a:solidFill>
                <a:latin typeface="Calibri"/>
              </a:rPr>
              <a:t>Relativita posuzování chování - faktory 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251640" y="1196640"/>
            <a:ext cx="8216280" cy="50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571680" indent="-570960">
              <a:lnSpc>
                <a:spcPct val="150000"/>
              </a:lnSpc>
              <a:spcBef>
                <a:spcPts val="720"/>
              </a:spcBef>
              <a:buClr>
                <a:srgbClr val="faaa0a"/>
              </a:buClr>
              <a:buFont typeface="Wingdings" charset="2"/>
              <a:buAutoNum type="arabicPeriod"/>
            </a:pPr>
            <a:r>
              <a:rPr b="1" lang="cs-CZ" sz="3600" spc="-1" strike="noStrike">
                <a:solidFill>
                  <a:srgbClr val="faaa0a"/>
                </a:solidFill>
                <a:latin typeface="Calibri"/>
              </a:rPr>
              <a:t>Interaktivní vlivy </a:t>
            </a:r>
            <a:endParaRPr b="0" lang="cs-CZ" sz="3600" spc="-1" strike="noStrike">
              <a:latin typeface="Arial"/>
            </a:endParaRPr>
          </a:p>
          <a:p>
            <a:pPr lvl="2" marL="1347840" indent="-437400">
              <a:lnSpc>
                <a:spcPct val="150000"/>
              </a:lnSpc>
              <a:spcBef>
                <a:spcPts val="720"/>
              </a:spcBef>
              <a:buClr>
                <a:srgbClr val="0d0d0d"/>
              </a:buClr>
              <a:buSzPct val="84000"/>
              <a:buFont typeface="Arial"/>
              <a:buChar char="•"/>
            </a:pPr>
            <a:r>
              <a:rPr b="0" lang="cs-CZ" sz="3600" spc="-1" strike="noStrike">
                <a:solidFill>
                  <a:srgbClr val="0d0d0d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c00000"/>
                </a:solidFill>
                <a:latin typeface="Calibri"/>
              </a:rPr>
              <a:t>subjektivní posouzení</a:t>
            </a:r>
            <a:r>
              <a:rPr b="0" lang="cs-CZ" sz="3600" spc="-1" strike="noStrike">
                <a:solidFill>
                  <a:srgbClr val="c00000"/>
                </a:solidFill>
                <a:latin typeface="Calibri"/>
              </a:rPr>
              <a:t> </a:t>
            </a:r>
            <a:r>
              <a:rPr b="0" lang="cs-CZ" sz="3600" spc="-1" strike="noStrike">
                <a:solidFill>
                  <a:srgbClr val="10243e"/>
                </a:solidFill>
                <a:latin typeface="Calibri"/>
              </a:rPr>
              <a:t>-  </a:t>
            </a: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! vlastní příčinou může být interakce s posuzovatelem</a:t>
            </a:r>
            <a:endParaRPr b="0" lang="cs-CZ" sz="2800" spc="-1" strike="noStrike">
              <a:latin typeface="Arial"/>
            </a:endParaRPr>
          </a:p>
          <a:p>
            <a:pPr lvl="2" marL="1347840" indent="-437400">
              <a:lnSpc>
                <a:spcPct val="150000"/>
              </a:lnSpc>
              <a:spcBef>
                <a:spcPts val="561"/>
              </a:spcBef>
              <a:buClr>
                <a:srgbClr val="c00000"/>
              </a:buClr>
              <a:buSzPct val="82000"/>
              <a:buFont typeface="Arial"/>
              <a:buChar char="•"/>
            </a:pPr>
            <a:r>
              <a:rPr b="0" lang="cs-CZ" sz="2800" spc="-1" strike="noStrike">
                <a:solidFill>
                  <a:srgbClr val="c00000"/>
                </a:solidFill>
                <a:latin typeface="Calibri"/>
              </a:rPr>
              <a:t>vztah s negativním nábojem </a:t>
            </a: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– negativní pocity znemožňují objektivní posouzení a najití perspektivního řešení konkrétního problému</a:t>
            </a:r>
            <a:endParaRPr b="0" lang="cs-CZ" sz="2800" spc="-1" strike="noStrike">
              <a:latin typeface="Arial"/>
            </a:endParaRPr>
          </a:p>
          <a:p>
            <a:pPr lvl="2" marL="1347840" indent="-437400">
              <a:lnSpc>
                <a:spcPct val="150000"/>
              </a:lnSpc>
              <a:spcBef>
                <a:spcPts val="561"/>
              </a:spcBef>
              <a:buClr>
                <a:srgbClr val="c00000"/>
              </a:buClr>
              <a:buSzPct val="82000"/>
              <a:buFont typeface="Arial"/>
              <a:buChar char="•"/>
            </a:pPr>
            <a:r>
              <a:rPr b="0" lang="cs-CZ" sz="2800" spc="-1" strike="noStrike">
                <a:solidFill>
                  <a:srgbClr val="c00000"/>
                </a:solidFill>
                <a:latin typeface="Calibri"/>
              </a:rPr>
              <a:t>„</a:t>
            </a:r>
            <a:r>
              <a:rPr b="0" lang="cs-CZ" sz="2800" spc="-1" strike="noStrike">
                <a:solidFill>
                  <a:srgbClr val="c00000"/>
                </a:solidFill>
                <a:latin typeface="Calibri"/>
              </a:rPr>
              <a:t>bludný kruh“ </a:t>
            </a:r>
            <a:r>
              <a:rPr b="0" lang="cs-CZ" sz="2800" spc="-1" strike="noStrike">
                <a:solidFill>
                  <a:srgbClr val="10243e"/>
                </a:solidFill>
                <a:latin typeface="Calibri"/>
              </a:rPr>
              <a:t>problémového chování – vzájemné odmítání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723960" indent="-723240"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215968"/>
                </a:solidFill>
                <a:latin typeface="Calibri"/>
              </a:rPr>
              <a:t>Relativita posuzování chování - faktory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7000"/>
          </a:bodyPr>
          <a:p>
            <a:pPr marL="469800" indent="-469080">
              <a:lnSpc>
                <a:spcPct val="150000"/>
              </a:lnSpc>
              <a:spcBef>
                <a:spcPts val="799"/>
              </a:spcBef>
            </a:pPr>
            <a:r>
              <a:rPr b="1" lang="cs-CZ" sz="4000" spc="-1" strike="noStrike">
                <a:solidFill>
                  <a:srgbClr val="faaa0a"/>
                </a:solidFill>
                <a:latin typeface="Calibri"/>
              </a:rPr>
              <a:t>2. Sociokulturní standarty </a:t>
            </a:r>
            <a:endParaRPr b="0" lang="cs-CZ" sz="4000" spc="-1" strike="noStrike">
              <a:latin typeface="Arial"/>
            </a:endParaRPr>
          </a:p>
          <a:p>
            <a:pPr lvl="4" marL="2093760" indent="-397800">
              <a:lnSpc>
                <a:spcPct val="150000"/>
              </a:lnSpc>
              <a:spcBef>
                <a:spcPts val="720"/>
              </a:spcBef>
              <a:buClr>
                <a:srgbClr val="0d0d0d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d0d0d"/>
                </a:solidFill>
                <a:latin typeface="Calibri"/>
              </a:rPr>
              <a:t> </a:t>
            </a:r>
            <a:r>
              <a:rPr b="0" lang="cs-CZ" sz="3600" spc="-1" strike="noStrike">
                <a:solidFill>
                  <a:srgbClr val="c00000"/>
                </a:solidFill>
                <a:latin typeface="Calibri"/>
              </a:rPr>
              <a:t>normy komunity</a:t>
            </a:r>
            <a:r>
              <a:rPr b="0" lang="cs-CZ" sz="3600" spc="-1" strike="noStrike">
                <a:solidFill>
                  <a:srgbClr val="10243e"/>
                </a:solidFill>
                <a:latin typeface="Calibri"/>
              </a:rPr>
              <a:t>, ve které dítě žije</a:t>
            </a:r>
            <a:endParaRPr b="0" lang="cs-CZ" sz="3600" spc="-1" strike="noStrike">
              <a:latin typeface="Arial"/>
            </a:endParaRPr>
          </a:p>
          <a:p>
            <a:pPr lvl="4" marL="2093760" indent="-397800">
              <a:lnSpc>
                <a:spcPct val="150000"/>
              </a:lnSpc>
              <a:spcBef>
                <a:spcPts val="720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600" spc="-1" strike="noStrike">
                <a:solidFill>
                  <a:srgbClr val="10243e"/>
                </a:solidFill>
                <a:latin typeface="Calibri"/>
              </a:rPr>
              <a:t>očekávání sociální skupiny</a:t>
            </a:r>
            <a:endParaRPr b="0" lang="cs-CZ" sz="3600" spc="-1" strike="noStrike">
              <a:latin typeface="Arial"/>
            </a:endParaRPr>
          </a:p>
          <a:p>
            <a:pPr lvl="4" marL="2093760" indent="-397800">
              <a:lnSpc>
                <a:spcPct val="150000"/>
              </a:lnSpc>
              <a:spcBef>
                <a:spcPts val="720"/>
              </a:spcBef>
              <a:buClr>
                <a:srgbClr val="c00000"/>
              </a:buClr>
              <a:buFont typeface="Arial"/>
              <a:buChar char="•"/>
            </a:pPr>
            <a:r>
              <a:rPr b="0" lang="cs-CZ" sz="3600" spc="-1" strike="noStrike">
                <a:solidFill>
                  <a:srgbClr val="c00000"/>
                </a:solidFill>
                <a:latin typeface="Calibri"/>
              </a:rPr>
              <a:t>konflikt norem </a:t>
            </a:r>
            <a:r>
              <a:rPr b="0" lang="cs-CZ" sz="3600" spc="-1" strike="noStrike">
                <a:solidFill>
                  <a:srgbClr val="10243e"/>
                </a:solidFill>
                <a:latin typeface="Calibri"/>
              </a:rPr>
              <a:t>komunity/ rodiny a školy</a:t>
            </a:r>
            <a:endParaRPr b="0" lang="cs-CZ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215968"/>
                </a:solidFill>
                <a:latin typeface="Calibri"/>
              </a:rPr>
              <a:t>Relativita posuzování chování - faktory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457200" y="1268640"/>
            <a:ext cx="8228880" cy="540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 marL="469800" indent="-469080">
              <a:lnSpc>
                <a:spcPct val="150000"/>
              </a:lnSpc>
              <a:spcBef>
                <a:spcPts val="720"/>
              </a:spcBef>
            </a:pPr>
            <a:r>
              <a:rPr b="1" lang="cs-CZ" sz="3200" spc="-1" strike="noStrike">
                <a:solidFill>
                  <a:srgbClr val="faaa0a"/>
                </a:solidFill>
                <a:latin typeface="Calibri"/>
              </a:rPr>
              <a:t>3. </a:t>
            </a:r>
            <a:r>
              <a:rPr b="1" lang="cs-CZ" sz="3600" spc="-1" strike="noStrike">
                <a:solidFill>
                  <a:srgbClr val="faaa0a"/>
                </a:solidFill>
                <a:latin typeface="Calibri"/>
              </a:rPr>
              <a:t>Sociální kontext životní situace jedince</a:t>
            </a:r>
            <a:endParaRPr b="0" lang="cs-CZ" sz="3600" spc="-1" strike="noStrike">
              <a:latin typeface="Arial"/>
            </a:endParaRPr>
          </a:p>
          <a:p>
            <a:pPr lvl="4" marL="2093760" indent="-397800">
              <a:lnSpc>
                <a:spcPct val="150000"/>
              </a:lnSpc>
              <a:spcBef>
                <a:spcPts val="519"/>
              </a:spcBef>
              <a:buClr>
                <a:srgbClr val="c00000"/>
              </a:buClr>
              <a:buSzPct val="75000"/>
              <a:buFont typeface="Arial"/>
              <a:buChar char="•"/>
            </a:pPr>
            <a:r>
              <a:rPr b="0" lang="cs-CZ" sz="2600" spc="-1" strike="noStrike">
                <a:solidFill>
                  <a:srgbClr val="c00000"/>
                </a:solidFill>
                <a:latin typeface="Calibri"/>
              </a:rPr>
              <a:t>narušení /trhliny v celkovém sociálním systému </a:t>
            </a:r>
            <a:r>
              <a:rPr b="0" lang="cs-CZ" sz="2600" spc="-1" strike="noStrike">
                <a:solidFill>
                  <a:srgbClr val="10243e"/>
                </a:solidFill>
                <a:latin typeface="Calibri"/>
              </a:rPr>
              <a:t>(elementy – osobnost dítěte, komunita, škola)</a:t>
            </a:r>
            <a:endParaRPr b="0" lang="cs-CZ" sz="2600" spc="-1" strike="noStrike">
              <a:latin typeface="Arial"/>
            </a:endParaRPr>
          </a:p>
          <a:p>
            <a:pPr lvl="4" marL="2093760" indent="-397800">
              <a:lnSpc>
                <a:spcPct val="150000"/>
              </a:lnSpc>
              <a:spcBef>
                <a:spcPts val="519"/>
              </a:spcBef>
              <a:buClr>
                <a:srgbClr val="c00000"/>
              </a:buClr>
              <a:buSzPct val="75000"/>
              <a:buFont typeface="Arial"/>
              <a:buChar char="•"/>
            </a:pPr>
            <a:r>
              <a:rPr b="0" lang="cs-CZ" sz="2600" spc="-1" strike="noStrike">
                <a:solidFill>
                  <a:srgbClr val="c00000"/>
                </a:solidFill>
                <a:latin typeface="Calibri"/>
              </a:rPr>
              <a:t>životní situace dítěte </a:t>
            </a:r>
            <a:r>
              <a:rPr b="0" lang="cs-CZ" sz="2600" spc="-1" strike="noStrike">
                <a:solidFill>
                  <a:srgbClr val="10243e"/>
                </a:solidFill>
                <a:latin typeface="Calibri"/>
              </a:rPr>
              <a:t>(nevyhovující, ohrožující</a:t>
            </a:r>
            <a:endParaRPr b="0" lang="cs-CZ" sz="2600" spc="-1" strike="noStrike">
              <a:latin typeface="Arial"/>
            </a:endParaRPr>
          </a:p>
          <a:p>
            <a:pPr lvl="4" marL="2093760" indent="-397800">
              <a:lnSpc>
                <a:spcPct val="150000"/>
              </a:lnSpc>
              <a:spcBef>
                <a:spcPts val="519"/>
              </a:spcBef>
              <a:buClr>
                <a:srgbClr val="10243e"/>
              </a:buClr>
              <a:buSzPct val="75000"/>
              <a:buFont typeface="Arial"/>
              <a:buChar char="•"/>
            </a:pPr>
            <a:r>
              <a:rPr b="0" lang="cs-CZ" sz="2600" spc="-1" strike="noStrike">
                <a:solidFill>
                  <a:srgbClr val="10243e"/>
                </a:solidFill>
                <a:latin typeface="Calibri"/>
              </a:rPr>
              <a:t>vnímání PCH v kontextu způsobů, jakými se </a:t>
            </a:r>
            <a:endParaRPr b="0" lang="cs-CZ" sz="2600" spc="-1" strike="noStrike">
              <a:latin typeface="Arial"/>
            </a:endParaRPr>
          </a:p>
          <a:p>
            <a:pPr marL="2093760" indent="-397800">
              <a:lnSpc>
                <a:spcPct val="150000"/>
              </a:lnSpc>
              <a:spcBef>
                <a:spcPts val="519"/>
              </a:spcBef>
            </a:pPr>
            <a:r>
              <a:rPr b="0" lang="cs-CZ" sz="2600" spc="-1" strike="noStrike">
                <a:solidFill>
                  <a:srgbClr val="10243e"/>
                </a:solidFill>
                <a:latin typeface="Calibri"/>
              </a:rPr>
              <a:t>     </a:t>
            </a:r>
            <a:r>
              <a:rPr b="0" lang="cs-CZ" sz="2600" spc="-1" strike="noStrike">
                <a:solidFill>
                  <a:srgbClr val="10243e"/>
                </a:solidFill>
                <a:latin typeface="Calibri"/>
              </a:rPr>
              <a:t>s dítětem jedná, jak k němu přistupuje okolí (rodiče, sourozenci, učitelé, spolužáci ...)</a:t>
            </a:r>
            <a:endParaRPr b="0" lang="cs-CZ" sz="2600" spc="-1" strike="noStrike">
              <a:latin typeface="Arial"/>
            </a:endParaRPr>
          </a:p>
          <a:p>
            <a:pPr lvl="4" marL="2093760" indent="-397800">
              <a:lnSpc>
                <a:spcPct val="150000"/>
              </a:lnSpc>
              <a:spcBef>
                <a:spcPts val="519"/>
              </a:spcBef>
              <a:buClr>
                <a:srgbClr val="10243e"/>
              </a:buClr>
              <a:buSzPct val="75000"/>
              <a:buFont typeface="Arial"/>
              <a:buChar char="•"/>
            </a:pPr>
            <a:r>
              <a:rPr b="0" lang="cs-CZ" sz="2600" spc="-1" strike="noStrike">
                <a:solidFill>
                  <a:srgbClr val="10243e"/>
                </a:solidFill>
                <a:latin typeface="Calibri"/>
              </a:rPr>
              <a:t>úprava životní situace jako intervence</a:t>
            </a: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6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561"/>
              </a:spcBef>
            </a:pP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30000"/>
          </a:bodyPr>
          <a:p>
            <a:pPr algn="ctr">
              <a:lnSpc>
                <a:spcPct val="100000"/>
              </a:lnSpc>
            </a:pPr>
            <a:br/>
            <a:r>
              <a:rPr b="1" lang="cs-CZ" sz="7300" spc="-1" strike="noStrike">
                <a:solidFill>
                  <a:srgbClr val="604a7b"/>
                </a:solidFill>
                <a:latin typeface="Calibri"/>
              </a:rPr>
              <a:t>Bezpečná škola, kázeň, pravidla</a:t>
            </a:r>
            <a:br/>
            <a:endParaRPr b="0" lang="cs-CZ" sz="7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Zástupný symbol pro obsah 3" descr=""/>
          <p:cNvPicPr/>
          <p:nvPr/>
        </p:nvPicPr>
        <p:blipFill>
          <a:blip r:embed="rId1"/>
          <a:stretch/>
        </p:blipFill>
        <p:spPr>
          <a:xfrm>
            <a:off x="539640" y="692640"/>
            <a:ext cx="8280360" cy="54684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457200" y="549360"/>
            <a:ext cx="8230320" cy="59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2920" bIns="45000" anchor="ctr">
            <a:normAutofit fontScale="28000"/>
          </a:bodyPr>
          <a:p>
            <a:pPr>
              <a:lnSpc>
                <a:spcPct val="100000"/>
              </a:lnSpc>
            </a:pPr>
            <a:r>
              <a:rPr b="1" lang="cs-CZ" sz="4400" spc="-1" strike="noStrike">
                <a:solidFill>
                  <a:srgbClr val="604a7b"/>
                </a:solidFill>
                <a:latin typeface="Calibri"/>
              </a:rPr>
              <a:t>Povinnosti školy při individualizaci</a:t>
            </a:r>
            <a:br/>
            <a:r>
              <a:rPr b="1" lang="cs-CZ" sz="4400" spc="-1" strike="noStrike">
                <a:solidFill>
                  <a:srgbClr val="604a7b"/>
                </a:solidFill>
                <a:latin typeface="Calibri"/>
              </a:rPr>
              <a:t>výuky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00" name="CustomShape 2"/>
          <p:cNvSpPr/>
          <p:nvPr/>
        </p:nvSpPr>
        <p:spPr>
          <a:xfrm>
            <a:off x="457200" y="1628640"/>
            <a:ext cx="8228880" cy="48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6480" algn="just">
              <a:lnSpc>
                <a:spcPct val="98000"/>
              </a:lnSpc>
              <a:spcBef>
                <a:spcPts val="601"/>
              </a:spcBef>
              <a:spcAft>
                <a:spcPts val="1426"/>
              </a:spcAft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  <a:ea typeface="DejaVu Sans"/>
              </a:rPr>
              <a:t>podmínky vzdělávání</a:t>
            </a:r>
            <a:endParaRPr b="0" lang="cs-CZ" sz="2800" spc="-1" strike="noStrike">
              <a:latin typeface="Arial"/>
            </a:endParaRPr>
          </a:p>
          <a:p>
            <a:pPr marL="457200" indent="-456480" algn="just">
              <a:lnSpc>
                <a:spcPct val="146000"/>
              </a:lnSpc>
              <a:spcBef>
                <a:spcPts val="601"/>
              </a:spcBef>
              <a:spcAft>
                <a:spcPts val="1426"/>
              </a:spcAft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  <a:ea typeface="DejaVu Sans"/>
              </a:rPr>
              <a:t> </a:t>
            </a:r>
            <a:r>
              <a:rPr b="0" lang="cs-CZ" sz="2800" spc="-1" strike="noStrike">
                <a:solidFill>
                  <a:srgbClr val="10243e"/>
                </a:solidFill>
                <a:latin typeface="Calibri"/>
                <a:ea typeface="DejaVu Sans"/>
              </a:rPr>
              <a:t>poradenská pomoc</a:t>
            </a:r>
            <a:endParaRPr b="0" lang="cs-CZ" sz="2800" spc="-1" strike="noStrike">
              <a:latin typeface="Arial"/>
            </a:endParaRPr>
          </a:p>
          <a:p>
            <a:pPr marL="457200" indent="-456480" algn="just">
              <a:lnSpc>
                <a:spcPct val="146000"/>
              </a:lnSpc>
              <a:spcBef>
                <a:spcPts val="601"/>
              </a:spcBef>
              <a:spcAft>
                <a:spcPts val="1426"/>
              </a:spcAft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  <a:ea typeface="DejaVu Sans"/>
              </a:rPr>
              <a:t> </a:t>
            </a:r>
            <a:r>
              <a:rPr b="0" lang="cs-CZ" sz="2800" spc="-1" strike="noStrike">
                <a:solidFill>
                  <a:srgbClr val="10243e"/>
                </a:solidFill>
                <a:latin typeface="Calibri"/>
                <a:ea typeface="DejaVu Sans"/>
              </a:rPr>
              <a:t>podmínky při ukončování</a:t>
            </a:r>
            <a:endParaRPr b="0" lang="cs-CZ" sz="2800" spc="-1" strike="noStrike">
              <a:latin typeface="Arial"/>
            </a:endParaRPr>
          </a:p>
          <a:p>
            <a:pPr marL="457200" indent="-456480" algn="just">
              <a:lnSpc>
                <a:spcPct val="146000"/>
              </a:lnSpc>
              <a:spcBef>
                <a:spcPts val="601"/>
              </a:spcBef>
              <a:spcAft>
                <a:spcPts val="1426"/>
              </a:spcAft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  <a:ea typeface="DejaVu Sans"/>
              </a:rPr>
              <a:t> </a:t>
            </a:r>
            <a:r>
              <a:rPr b="0" lang="cs-CZ" sz="2800" spc="-1" strike="noStrike">
                <a:solidFill>
                  <a:srgbClr val="10243e"/>
                </a:solidFill>
                <a:latin typeface="Calibri"/>
                <a:ea typeface="DejaVu Sans"/>
              </a:rPr>
              <a:t>hodnocení</a:t>
            </a:r>
            <a:endParaRPr b="0" lang="cs-CZ" sz="2800" spc="-1" strike="noStrike">
              <a:latin typeface="Arial"/>
            </a:endParaRPr>
          </a:p>
          <a:p>
            <a:pPr marL="457200" indent="-456480" algn="just">
              <a:lnSpc>
                <a:spcPct val="146000"/>
              </a:lnSpc>
              <a:spcBef>
                <a:spcPts val="601"/>
              </a:spcBef>
              <a:spcAft>
                <a:spcPts val="1426"/>
              </a:spcAft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  <a:ea typeface="DejaVu Sans"/>
              </a:rPr>
              <a:t>organizace a forma vzdělávání</a:t>
            </a:r>
            <a:endParaRPr b="0" lang="cs-CZ" sz="2800" spc="-1" strike="noStrike">
              <a:latin typeface="Arial"/>
            </a:endParaRPr>
          </a:p>
          <a:p>
            <a:pPr marL="457200" indent="-456480" algn="just">
              <a:lnSpc>
                <a:spcPct val="146000"/>
              </a:lnSpc>
              <a:spcBef>
                <a:spcPts val="601"/>
              </a:spcBef>
              <a:spcAft>
                <a:spcPts val="1426"/>
              </a:spcAft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10243e"/>
                </a:solidFill>
                <a:latin typeface="Calibri"/>
                <a:ea typeface="DejaVu Sans"/>
              </a:rPr>
              <a:t>asistent pedagoga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2920" bIns="45000" anchor="ctr">
            <a:normAutofit fontScale="88000"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604a7b"/>
                </a:solidFill>
                <a:latin typeface="Calibri"/>
              </a:rPr>
              <a:t>Podmínky efektivní výuky žáků </a:t>
            </a:r>
            <a:br/>
            <a:r>
              <a:rPr b="1" lang="cs-CZ" sz="4400" spc="-1" strike="noStrike">
                <a:solidFill>
                  <a:srgbClr val="604a7b"/>
                </a:solidFill>
                <a:latin typeface="Calibri"/>
              </a:rPr>
              <a:t>s PCHE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02" name="CustomShape 2"/>
          <p:cNvSpPr/>
          <p:nvPr/>
        </p:nvSpPr>
        <p:spPr>
          <a:xfrm>
            <a:off x="467640" y="1700640"/>
            <a:ext cx="4039560" cy="449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46000"/>
              </a:lnSpc>
              <a:spcBef>
                <a:spcPts val="439"/>
              </a:spcBef>
              <a:spcAft>
                <a:spcPts val="1426"/>
              </a:spcAft>
              <a:buClr>
                <a:srgbClr val="000000"/>
              </a:buClr>
              <a:buFont typeface="Arial"/>
              <a:buChar char="•"/>
            </a:pPr>
            <a:r>
              <a:rPr b="1" lang="cs-CZ" sz="2200" spc="-1" strike="noStrike">
                <a:solidFill>
                  <a:srgbClr val="10243e"/>
                </a:solidFill>
                <a:latin typeface="Calibri"/>
              </a:rPr>
              <a:t>Prostorové uspořádání</a:t>
            </a:r>
            <a:endParaRPr b="0" lang="cs-CZ" sz="2200" spc="-1" strike="noStrike">
              <a:latin typeface="Arial"/>
            </a:endParaRPr>
          </a:p>
          <a:p>
            <a:pPr marL="343080" indent="-342360">
              <a:lnSpc>
                <a:spcPct val="146000"/>
              </a:lnSpc>
              <a:spcBef>
                <a:spcPts val="439"/>
              </a:spcBef>
              <a:spcAft>
                <a:spcPts val="1426"/>
              </a:spcAft>
              <a:buClr>
                <a:srgbClr val="000000"/>
              </a:buClr>
              <a:buFont typeface="Arial"/>
              <a:buChar char="•"/>
            </a:pPr>
            <a:r>
              <a:rPr b="1" lang="cs-CZ" sz="2200" spc="-1" strike="noStrike">
                <a:solidFill>
                  <a:srgbClr val="10243e"/>
                </a:solidFill>
                <a:latin typeface="Calibri"/>
              </a:rPr>
              <a:t>Obeznámenost pedagogů s problematikou PCH</a:t>
            </a:r>
            <a:endParaRPr b="0" lang="cs-CZ" sz="2200" spc="-1" strike="noStrike">
              <a:latin typeface="Arial"/>
            </a:endParaRPr>
          </a:p>
          <a:p>
            <a:pPr marL="343080" indent="-342360">
              <a:lnSpc>
                <a:spcPct val="146000"/>
              </a:lnSpc>
              <a:spcBef>
                <a:spcPts val="439"/>
              </a:spcBef>
              <a:spcAft>
                <a:spcPts val="1426"/>
              </a:spcAft>
              <a:buClr>
                <a:srgbClr val="000000"/>
              </a:buClr>
              <a:buFont typeface="Arial"/>
              <a:buChar char="•"/>
            </a:pPr>
            <a:r>
              <a:rPr b="1" lang="cs-CZ" sz="2200" spc="-1" strike="noStrike">
                <a:solidFill>
                  <a:srgbClr val="10243e"/>
                </a:solidFill>
                <a:latin typeface="Calibri"/>
              </a:rPr>
              <a:t>Případná tvorba vlastních učebnic</a:t>
            </a:r>
            <a:endParaRPr b="0" lang="cs-CZ" sz="2200" spc="-1" strike="noStrike">
              <a:latin typeface="Arial"/>
            </a:endParaRPr>
          </a:p>
          <a:p>
            <a:pPr marL="343080" indent="-342360">
              <a:lnSpc>
                <a:spcPct val="146000"/>
              </a:lnSpc>
              <a:spcBef>
                <a:spcPts val="439"/>
              </a:spcBef>
              <a:spcAft>
                <a:spcPts val="1426"/>
              </a:spcAft>
              <a:buClr>
                <a:srgbClr val="000000"/>
              </a:buClr>
              <a:buFont typeface="Arial"/>
              <a:buChar char="•"/>
            </a:pPr>
            <a:r>
              <a:rPr b="1" lang="cs-CZ" sz="2200" spc="-1" strike="noStrike">
                <a:solidFill>
                  <a:srgbClr val="10243e"/>
                </a:solidFill>
                <a:latin typeface="Calibri"/>
              </a:rPr>
              <a:t>Dva pedagogové ve výuce</a:t>
            </a:r>
            <a:endParaRPr b="0" lang="cs-CZ" sz="2200" spc="-1" strike="noStrike">
              <a:latin typeface="Arial"/>
            </a:endParaRPr>
          </a:p>
          <a:p>
            <a:pPr marL="343080" indent="-342360">
              <a:lnSpc>
                <a:spcPct val="146000"/>
              </a:lnSpc>
              <a:spcBef>
                <a:spcPts val="439"/>
              </a:spcBef>
              <a:spcAft>
                <a:spcPts val="1426"/>
              </a:spcAft>
              <a:buClr>
                <a:srgbClr val="000000"/>
              </a:buClr>
              <a:buFont typeface="Arial"/>
              <a:buChar char="•"/>
            </a:pPr>
            <a:r>
              <a:rPr b="1" lang="cs-CZ" sz="2200" spc="-1" strike="noStrike">
                <a:solidFill>
                  <a:srgbClr val="10243e"/>
                </a:solidFill>
                <a:latin typeface="Calibri"/>
              </a:rPr>
              <a:t>Spolupráce s odborníky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cs-CZ" sz="2200" spc="-1" strike="noStrike">
              <a:latin typeface="Arial"/>
            </a:endParaRPr>
          </a:p>
        </p:txBody>
      </p:sp>
      <p:sp>
        <p:nvSpPr>
          <p:cNvPr id="403" name="CustomShape 3"/>
          <p:cNvSpPr/>
          <p:nvPr/>
        </p:nvSpPr>
        <p:spPr>
          <a:xfrm>
            <a:off x="4644000" y="1917000"/>
            <a:ext cx="4041000" cy="449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514440" indent="-513720">
              <a:lnSpc>
                <a:spcPct val="120000"/>
              </a:lnSpc>
              <a:spcBef>
                <a:spcPts val="479"/>
              </a:spcBef>
              <a:spcAft>
                <a:spcPts val="1426"/>
              </a:spcAft>
              <a:buClr>
                <a:srgbClr val="00000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Individuální nebo skupinová péče</a:t>
            </a:r>
            <a:endParaRPr b="0" lang="cs-CZ" sz="2400" spc="-1" strike="noStrike">
              <a:latin typeface="Arial"/>
            </a:endParaRPr>
          </a:p>
          <a:p>
            <a:pPr marL="514440" indent="-513720">
              <a:lnSpc>
                <a:spcPct val="120000"/>
              </a:lnSpc>
              <a:spcBef>
                <a:spcPts val="479"/>
              </a:spcBef>
              <a:spcAft>
                <a:spcPts val="1426"/>
              </a:spcAft>
              <a:buClr>
                <a:srgbClr val="00000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Přípravné a speciální třídy</a:t>
            </a:r>
            <a:endParaRPr b="0" lang="cs-CZ" sz="2400" spc="-1" strike="noStrike">
              <a:latin typeface="Arial"/>
            </a:endParaRPr>
          </a:p>
          <a:p>
            <a:pPr marL="514440" indent="-513720">
              <a:lnSpc>
                <a:spcPct val="120000"/>
              </a:lnSpc>
              <a:spcBef>
                <a:spcPts val="479"/>
              </a:spcBef>
              <a:spcAft>
                <a:spcPts val="1426"/>
              </a:spcAft>
              <a:buClr>
                <a:srgbClr val="00000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Využívání speciálně-pedagogických metod a forem práce</a:t>
            </a:r>
            <a:endParaRPr b="0" lang="cs-CZ" sz="2400" spc="-1" strike="noStrike">
              <a:latin typeface="Arial"/>
            </a:endParaRPr>
          </a:p>
          <a:p>
            <a:pPr marL="514440" indent="-513720">
              <a:lnSpc>
                <a:spcPct val="120000"/>
              </a:lnSpc>
              <a:spcBef>
                <a:spcPts val="479"/>
              </a:spcBef>
              <a:spcAft>
                <a:spcPts val="1426"/>
              </a:spcAft>
              <a:buClr>
                <a:srgbClr val="00000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10243e"/>
                </a:solidFill>
                <a:latin typeface="Calibri"/>
              </a:rPr>
              <a:t>Nižší počet žáků  ve třídách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latin typeface="Arial"/>
            </a:endParaRPr>
          </a:p>
        </p:txBody>
      </p:sp>
      <p:sp>
        <p:nvSpPr>
          <p:cNvPr id="404" name="CustomShape 4"/>
          <p:cNvSpPr/>
          <p:nvPr/>
        </p:nvSpPr>
        <p:spPr>
          <a:xfrm>
            <a:off x="457200" y="1219320"/>
            <a:ext cx="8228880" cy="4909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7030a0"/>
                </a:solidFill>
                <a:latin typeface="Calibri"/>
              </a:rPr>
              <a:t>Bezpečné prostředí školy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0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Posiluje </a:t>
            </a: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motivaci a zlepšuje neuropsychické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561"/>
              </a:spcBef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předpoklady žáků i učitelů k plnění úkolů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Navozuje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pozitivní prožívání, snižuje riziko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561"/>
              </a:spcBef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stresu a úzkostných stavů, posiluje sebehodnocení a sebevědomí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Působí na žáky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formativně</a:t>
            </a:r>
            <a:endParaRPr b="0" lang="cs-CZ" sz="28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Zvyšuje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otevřenost a spolupráci žáků a rodičů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323640" y="260640"/>
            <a:ext cx="8424360" cy="59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Vhled a organizace (Kouninova metoda): 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Kounin zjistil, že žáci hodnotí učitele jako ty, kteří „jsou v obraze“ v případě, že:</a:t>
            </a:r>
            <a:endParaRPr b="0" lang="cs-CZ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- když se objeví kázeňské problémy, učitel soustavně zakročuje proti nesprávnému jednání přesně u těch žáků, kteří problém vyvolali,</a:t>
            </a:r>
            <a:endParaRPr b="0" lang="cs-CZ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- když se objeví dva kázeňské problémy současně, učitel řeší nejprve ten vážnější,</a:t>
            </a:r>
            <a:endParaRPr b="0" lang="cs-CZ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- učitel rozhodně zasahuje v případech nespolupracujícího chování dřív, než se mu toto chování vymkne z rukou nebo než je ostatní začnou napodobovat.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468360" y="5493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2000"/>
          </a:bodyPr>
          <a:p>
            <a:pPr algn="ctr">
              <a:lnSpc>
                <a:spcPct val="100000"/>
              </a:lnSpc>
            </a:pPr>
            <a:r>
              <a:rPr b="1" lang="cs-CZ" sz="4900" spc="-1" strike="noStrike">
                <a:solidFill>
                  <a:srgbClr val="31859c"/>
                </a:solidFill>
                <a:latin typeface="Calibri"/>
              </a:rPr>
              <a:t>Triáda rizikových faktorů ve vývoji poruchy chování</a:t>
            </a:r>
            <a:br/>
            <a:endParaRPr b="0" lang="cs-CZ" sz="4900" spc="-1" strike="noStrike">
              <a:latin typeface="Arial"/>
            </a:endParaRPr>
          </a:p>
        </p:txBody>
      </p:sp>
      <p:pic>
        <p:nvPicPr>
          <p:cNvPr id="251" name="Picture 4" descr=""/>
          <p:cNvPicPr/>
          <p:nvPr/>
        </p:nvPicPr>
        <p:blipFill>
          <a:blip r:embed="rId1"/>
          <a:stretch/>
        </p:blipFill>
        <p:spPr>
          <a:xfrm>
            <a:off x="468360" y="1467000"/>
            <a:ext cx="8233560" cy="5201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251640" y="404640"/>
            <a:ext cx="8568360" cy="447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Spolupráce prostřednictvím komunikace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(Ginottova metoda)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- vyhněte se „nálepkování“ – učitelé by se neměli chovat k žákům sarkasticky a neměli by jim dávat negativní označení,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- negativní vliv chvály – měla by se chválit práce žáků, ne žáci samotní,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- zaměření na cíl.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323640" y="260640"/>
            <a:ext cx="8280360" cy="496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Dreikusova metoda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Demokracie ve třídě – učitel by neměl být ani příliš tvrdý ani příliš povolný; žáci by měli spolurozhodovat o pravidlech chování, nést důsledky…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Nenechat se zatáhnout do „boje o moc“ ve třídě, odvést pozornost od žáka, který se snaží ji upoutat vyrušujícím chováním.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323640" y="188640"/>
            <a:ext cx="8424360" cy="545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Asertivní kázeň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(Metoda Canterových)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ani hostilní, ani submisivní; charakteristická je přímost, spontánnost a přiměřenost,</a:t>
            </a:r>
            <a:endParaRPr b="0" lang="cs-CZ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asertivní výcvik „trvání si na svém“; přesné vymezení, jaké chování nebude tolerováno a jaké bude vyžadováno,</a:t>
            </a:r>
            <a:endParaRPr b="0" lang="cs-CZ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povzbuzování spolupracujícího a eliminace nespolupracujícího chování (viz také behaviorální metoda); očekávání podpory rodičů, pedagogů, vedení školy.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323640" y="260640"/>
            <a:ext cx="8352360" cy="447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Behaviorální metoda – podmiňování reakcí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naučené reakce,</a:t>
            </a:r>
            <a:endParaRPr b="0" lang="cs-CZ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modifikace chování,</a:t>
            </a:r>
            <a:endParaRPr b="0" lang="cs-CZ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ojedinělé chování a vzorce chování,</a:t>
            </a:r>
            <a:endParaRPr b="0" lang="cs-CZ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kladné zpevňující podněty,</a:t>
            </a:r>
            <a:endParaRPr b="0" lang="cs-CZ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destruktivní kladné zpevňující podněty,</a:t>
            </a:r>
            <a:endParaRPr b="0" lang="cs-CZ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trest, destruktivní trest, negativní zpevnění.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68360" y="4762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4000" spc="-1" strike="noStrike">
                <a:solidFill>
                  <a:srgbClr val="31859c"/>
                </a:solidFill>
                <a:latin typeface="Calibri"/>
              </a:rPr>
              <a:t>Rizika spojená s osobností dítěte</a:t>
            </a:r>
            <a:br/>
            <a:endParaRPr b="0" lang="cs-CZ" sz="4000" spc="-1" strike="noStrike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457200" y="1219320"/>
            <a:ext cx="8228880" cy="530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5000"/>
          </a:bodyPr>
          <a:p>
            <a:pPr marL="274320" indent="-27360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váží se na fyzickou, psychickou konstituci a sociální zkušenost</a:t>
            </a:r>
            <a:endParaRPr b="0" lang="cs-CZ" sz="3200" spc="-1" strike="noStrike">
              <a:latin typeface="Arial"/>
            </a:endParaRPr>
          </a:p>
          <a:p>
            <a:pPr marL="274320" indent="-273600">
              <a:lnSpc>
                <a:spcPct val="15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patří sem:</a:t>
            </a:r>
            <a:endParaRPr b="0" lang="cs-CZ" sz="3200" spc="-1" strike="noStrike">
              <a:latin typeface="Arial"/>
            </a:endParaRPr>
          </a:p>
          <a:p>
            <a:pPr marL="274320" indent="-273600">
              <a:lnSpc>
                <a:spcPct val="15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c00000"/>
                </a:solidFill>
                <a:latin typeface="Calibri"/>
              </a:rPr>
              <a:t>faktory fyzického zdraví </a:t>
            </a: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– nedonošenost, nízká porodní váha, postižení, nemoc, porodní úraz, chronická onemocnění</a:t>
            </a:r>
            <a:endParaRPr b="0" lang="cs-CZ" sz="3200" spc="-1" strike="noStrike">
              <a:latin typeface="Arial"/>
            </a:endParaRPr>
          </a:p>
          <a:p>
            <a:pPr marL="274320" indent="-273600">
              <a:lnSpc>
                <a:spcPct val="15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c00000"/>
                </a:solidFill>
                <a:latin typeface="Calibri"/>
              </a:rPr>
              <a:t>faktory vnitřních dispozic </a:t>
            </a: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– nízká inteligence, obtížný temperament, hyperaktivita, impulzivita</a:t>
            </a:r>
            <a:endParaRPr b="0" lang="cs-CZ" sz="32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61"/>
              </a:spcBef>
            </a:pP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611280" y="54936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31859c"/>
                </a:solidFill>
                <a:latin typeface="Calibri"/>
              </a:rPr>
              <a:t>Rizika spojená s rodinou dítěte</a:t>
            </a:r>
            <a:br/>
            <a:endParaRPr b="0" lang="cs-CZ" sz="4400" spc="-1" strike="noStrike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457200" y="1219320"/>
            <a:ext cx="8228880" cy="544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8000"/>
          </a:bodyPr>
          <a:p>
            <a:pPr marL="274320" indent="-27360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základní rizika spočívají v nedostatku „vřelosti – lidského tepla“</a:t>
            </a:r>
            <a:endParaRPr b="0" lang="cs-CZ" sz="3200" spc="-1" strike="noStrike">
              <a:latin typeface="Arial"/>
            </a:endParaRPr>
          </a:p>
          <a:p>
            <a:pPr marL="274320" indent="-273600">
              <a:lnSpc>
                <a:spcPct val="15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patří sem:</a:t>
            </a:r>
            <a:endParaRPr b="0" lang="cs-CZ" sz="3200" spc="-1" strike="noStrike">
              <a:latin typeface="Arial"/>
            </a:endParaRPr>
          </a:p>
          <a:p>
            <a:pPr marL="274320" indent="-273600">
              <a:lnSpc>
                <a:spcPct val="15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c00000"/>
                </a:solidFill>
                <a:latin typeface="Calibri"/>
              </a:rPr>
              <a:t>rodinné stresory </a:t>
            </a: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– konflikty mezi rodiči, postnatální deprese, nízká vzdělanost, tísnivá finanční situace</a:t>
            </a:r>
            <a:endParaRPr b="0" lang="cs-CZ" sz="3200" spc="-1" strike="noStrike">
              <a:latin typeface="Arial"/>
            </a:endParaRPr>
          </a:p>
          <a:p>
            <a:pPr marL="274320" indent="-273600">
              <a:lnSpc>
                <a:spcPct val="15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c00000"/>
                </a:solidFill>
                <a:latin typeface="Calibri"/>
              </a:rPr>
              <a:t>nastavení rodinného systému </a:t>
            </a: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– struktura a hierarchie rodiny (neúplná rodina, nezletilá matka, nezaměstnanost rodičů atd.)</a:t>
            </a:r>
            <a:endParaRPr b="0" lang="cs-CZ" sz="32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61"/>
              </a:spcBef>
            </a:pP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395280" y="4762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800" spc="-1" strike="noStrike">
                <a:solidFill>
                  <a:srgbClr val="31859c"/>
                </a:solidFill>
                <a:latin typeface="Calibri"/>
              </a:rPr>
              <a:t>Školní rizika</a:t>
            </a:r>
            <a:br/>
            <a:endParaRPr b="0" lang="cs-CZ" sz="4800" spc="-1" strike="noStrike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457200" y="1219320"/>
            <a:ext cx="8228880" cy="530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360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nepřipravenost na vstup do školy + neschopnost přizpůsobit se požadavkům </a:t>
            </a:r>
            <a:endParaRPr b="0" lang="cs-CZ" sz="3200" spc="-1" strike="noStrike">
              <a:latin typeface="Arial"/>
            </a:endParaRPr>
          </a:p>
          <a:p>
            <a:pPr marL="274320" indent="-27360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nedostatek pozitivní interakce se spolužáky a učiteli</a:t>
            </a:r>
            <a:endParaRPr b="0" lang="cs-CZ" sz="3200" spc="-1" strike="noStrike">
              <a:latin typeface="Arial"/>
            </a:endParaRPr>
          </a:p>
          <a:p>
            <a:pPr marL="274320" indent="-27360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neúspěch a izolace</a:t>
            </a:r>
            <a:endParaRPr b="0" lang="cs-CZ" sz="3200" spc="-1" strike="noStrike">
              <a:latin typeface="Arial"/>
            </a:endParaRPr>
          </a:p>
          <a:p>
            <a:pPr marL="274320" indent="-273600">
              <a:lnSpc>
                <a:spcPct val="150000"/>
              </a:lnSpc>
              <a:spcBef>
                <a:spcPts val="641"/>
              </a:spcBef>
              <a:buClr>
                <a:srgbClr val="10243e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10243e"/>
                </a:solidFill>
                <a:latin typeface="Calibri"/>
              </a:rPr>
              <a:t>vyhledávání ostatních dětí s podobnými potížemi (problémové vrstevnické party)</a:t>
            </a:r>
            <a:endParaRPr b="0" lang="cs-CZ" sz="3200" spc="-1" strike="noStrike">
              <a:latin typeface="Arial"/>
            </a:endParaRPr>
          </a:p>
          <a:p>
            <a:pPr marL="274320" indent="-273600">
              <a:lnSpc>
                <a:spcPct val="15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b="1" lang="cs-CZ" sz="3200" spc="-1" strike="noStrike">
                <a:solidFill>
                  <a:srgbClr val="c00000"/>
                </a:solidFill>
                <a:latin typeface="Calibri"/>
              </a:rPr>
              <a:t>bludný kruh neúspěchu</a:t>
            </a:r>
            <a:endParaRPr b="0" lang="cs-CZ" sz="3200" spc="-1" strike="noStrike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Application>LibreOffice/6.4.1.2$Windows_X86_64 LibreOffice_project/4d224e95b98b138af42a64d84056446d09082932</Application>
  <Words>5447</Words>
  <Paragraphs>917</Paragraphs>
  <Company>HP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2013-03-26T21:50:23Z</dcterms:created>
  <dc:creator>Vjerka</dc:creator>
  <dc:description/>
  <dc:language>cs-CZ</dc:language>
  <cp:lastModifiedBy/>
  <dcterms:modified xsi:type="dcterms:W3CDTF">2020-05-04T23:06:34Z</dcterms:modified>
  <cp:revision>120</cp:revision>
  <dc:subject/>
  <dc:title>SP3MK_PCH Edukace jedinců s poruchami chování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131</vt:i4>
  </property>
</Properties>
</file>