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7.xml.rels" ContentType="application/vnd.openxmlformats-package.relationships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_rels/slideLayout39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53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54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5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6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57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8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9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49.xml.rels" ContentType="application/vnd.openxmlformats-package.relationships+xml"/>
  <Override PartName="/ppt/slideLayouts/_rels/slideLayout50.xml.rels" ContentType="application/vnd.openxmlformats-package.relationships+xml"/>
  <Override PartName="/ppt/slideLayouts/_rels/slideLayout51.xml.rels" ContentType="application/vnd.openxmlformats-package.relationships+xml"/>
  <Override PartName="/ppt/slideLayouts/_rels/slideLayout52.xml.rels" ContentType="application/vnd.openxmlformats-package.relationships+xml"/>
  <Override PartName="/ppt/slideLayouts/_rels/slideLayout60.xml.rels" ContentType="application/vnd.openxmlformats-package.relationships+xml"/>
  <Override PartName="/ppt/slideLayouts/_rels/slideLayout61.xml.rels" ContentType="application/vnd.openxmlformats-package.relationships+xml"/>
  <Override PartName="/ppt/slideLayouts/_rels/slideLayout62.xml.rels" ContentType="application/vnd.openxmlformats-package.relationships+xml"/>
  <Override PartName="/ppt/slideLayouts/_rels/slideLayout63.xml.rels" ContentType="application/vnd.openxmlformats-package.relationships+xml"/>
  <Override PartName="/ppt/slideLayouts/_rels/slideLayout64.xml.rels" ContentType="application/vnd.openxmlformats-package.relationships+xml"/>
  <Override PartName="/ppt/slideLayouts/_rels/slideLayout65.xml.rels" ContentType="application/vnd.openxmlformats-package.relationships+xml"/>
  <Override PartName="/ppt/slideLayouts/_rels/slideLayout66.xml.rels" ContentType="application/vnd.openxmlformats-package.relationships+xml"/>
  <Override PartName="/ppt/slideLayouts/_rels/slideLayout67.xml.rels" ContentType="application/vnd.openxmlformats-package.relationships+xml"/>
  <Override PartName="/ppt/slideLayouts/_rels/slideLayout68.xml.rels" ContentType="application/vnd.openxmlformats-package.relationships+xml"/>
  <Override PartName="/ppt/slideLayouts/_rels/slideLayout69.xml.rels" ContentType="application/vnd.openxmlformats-package.relationships+xml"/>
  <Override PartName="/ppt/slideLayouts/_rels/slideLayout70.xml.rels" ContentType="application/vnd.openxmlformats-package.relationships+xml"/>
  <Override PartName="/ppt/slideLayouts/_rels/slideLayout71.xml.rels" ContentType="application/vnd.openxmlformats-package.relationships+xml"/>
  <Override PartName="/ppt/slideLayouts/_rels/slideLayout72.xml.rels" ContentType="application/vnd.openxmlformats-package.relationships+xml"/>
  <Override PartName="/ppt/slideLayouts/_rels/slideLayout73.xml.rels" ContentType="application/vnd.openxmlformats-package.relationships+xml"/>
  <Override PartName="/ppt/slideLayouts/_rels/slideLayout74.xml.rels" ContentType="application/vnd.openxmlformats-package.relationships+xml"/>
  <Override PartName="/ppt/slideLayouts/_rels/slideLayout75.xml.rels" ContentType="application/vnd.openxmlformats-package.relationships+xml"/>
  <Override PartName="/ppt/slideLayouts/_rels/slideLayout76.xml.rels" ContentType="application/vnd.openxmlformats-package.relationships+xml"/>
  <Override PartName="/ppt/slideLayouts/_rels/slideLayout77.xml.rels" ContentType="application/vnd.openxmlformats-package.relationships+xml"/>
  <Override PartName="/ppt/slideLayouts/_rels/slideLayout78.xml.rels" ContentType="application/vnd.openxmlformats-package.relationships+xml"/>
  <Override PartName="/ppt/slideLayouts/_rels/slideLayout79.xml.rels" ContentType="application/vnd.openxmlformats-package.relationships+xml"/>
  <Override PartName="/ppt/slideLayouts/_rels/slideLayout80.xml.rels" ContentType="application/vnd.openxmlformats-package.relationships+xml"/>
  <Override PartName="/ppt/slideLayouts/_rels/slideLayout81.xml.rels" ContentType="application/vnd.openxmlformats-package.relationships+xml"/>
  <Override PartName="/ppt/slideLayouts/_rels/slideLayout82.xml.rels" ContentType="application/vnd.openxmlformats-package.relationships+xml"/>
  <Override PartName="/ppt/slideLayouts/_rels/slideLayout83.xml.rels" ContentType="application/vnd.openxmlformats-package.relationships+xml"/>
  <Override PartName="/ppt/slideLayouts/_rels/slideLayout84.xml.rels" ContentType="application/vnd.openxmlformats-package.relationships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  <p:sldMasterId id="2147483700" r:id="rId6"/>
    <p:sldMasterId id="2147483713" r:id="rId7"/>
    <p:sldMasterId id="2147483726" r:id="rId8"/>
  </p:sldMasterIdLst>
  <p:sldIdLst>
    <p:sldId id="256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74" r:id="rId27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" Target="slides/slide1.xml"/><Relationship Id="rId10" Type="http://schemas.openxmlformats.org/officeDocument/2006/relationships/slide" Target="slides/slide2.xml"/><Relationship Id="rId11" Type="http://schemas.openxmlformats.org/officeDocument/2006/relationships/slide" Target="slides/slide3.xml"/><Relationship Id="rId12" Type="http://schemas.openxmlformats.org/officeDocument/2006/relationships/slide" Target="slides/slide4.xml"/><Relationship Id="rId13" Type="http://schemas.openxmlformats.org/officeDocument/2006/relationships/slide" Target="slides/slide5.xml"/><Relationship Id="rId14" Type="http://schemas.openxmlformats.org/officeDocument/2006/relationships/slide" Target="slides/slide6.xml"/><Relationship Id="rId15" Type="http://schemas.openxmlformats.org/officeDocument/2006/relationships/slide" Target="slides/slide7.xml"/><Relationship Id="rId16" Type="http://schemas.openxmlformats.org/officeDocument/2006/relationships/slide" Target="slides/slide8.xml"/><Relationship Id="rId17" Type="http://schemas.openxmlformats.org/officeDocument/2006/relationships/slide" Target="slides/slide9.xml"/><Relationship Id="rId18" Type="http://schemas.openxmlformats.org/officeDocument/2006/relationships/slide" Target="slides/slide10.xml"/><Relationship Id="rId19" Type="http://schemas.openxmlformats.org/officeDocument/2006/relationships/slide" Target="slides/slide11.xml"/><Relationship Id="rId20" Type="http://schemas.openxmlformats.org/officeDocument/2006/relationships/slide" Target="slides/slide12.xml"/><Relationship Id="rId21" Type="http://schemas.openxmlformats.org/officeDocument/2006/relationships/slide" Target="slides/slide13.xml"/><Relationship Id="rId22" Type="http://schemas.openxmlformats.org/officeDocument/2006/relationships/slide" Target="slides/slide14.xml"/><Relationship Id="rId23" Type="http://schemas.openxmlformats.org/officeDocument/2006/relationships/slide" Target="slides/slide15.xml"/><Relationship Id="rId24" Type="http://schemas.openxmlformats.org/officeDocument/2006/relationships/slide" Target="slides/slide16.xml"/><Relationship Id="rId25" Type="http://schemas.openxmlformats.org/officeDocument/2006/relationships/slide" Target="slides/slide17.xml"/><Relationship Id="rId26" Type="http://schemas.openxmlformats.org/officeDocument/2006/relationships/slide" Target="slides/slide18.xml"/><Relationship Id="rId27" Type="http://schemas.openxmlformats.org/officeDocument/2006/relationships/slide" Target="slides/slide19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2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8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2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3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4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5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8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4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8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2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5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9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0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3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4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5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6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7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5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5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5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5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6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9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0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4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7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1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2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6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5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6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7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8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9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6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6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6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7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7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2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3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7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6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7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8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9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0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7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7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7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7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7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7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7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7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7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8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5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6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9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3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4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7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8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9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0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1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3" Type="http://schemas.openxmlformats.org/officeDocument/2006/relationships/slideLayout" Target="../slideLayouts/slideLayout50.xml"/><Relationship Id="rId4" Type="http://schemas.openxmlformats.org/officeDocument/2006/relationships/slideLayout" Target="../slideLayouts/slideLayout51.xml"/><Relationship Id="rId5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4.xml"/><Relationship Id="rId8" Type="http://schemas.openxmlformats.org/officeDocument/2006/relationships/slideLayout" Target="../slideLayouts/slideLayout55.xml"/><Relationship Id="rId9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0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slideLayout" Target="../slideLayouts/slideLayout61.xml"/><Relationship Id="rId3" Type="http://schemas.openxmlformats.org/officeDocument/2006/relationships/slideLayout" Target="../slideLayouts/slideLayout62.xml"/><Relationship Id="rId4" Type="http://schemas.openxmlformats.org/officeDocument/2006/relationships/slideLayout" Target="../slideLayouts/slideLayout63.xml"/><Relationship Id="rId5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6.xml"/><Relationship Id="rId8" Type="http://schemas.openxmlformats.org/officeDocument/2006/relationships/slideLayout" Target="../slideLayouts/slideLayout67.xml"/><Relationship Id="rId9" Type="http://schemas.openxmlformats.org/officeDocument/2006/relationships/slideLayout" Target="../slideLayouts/slideLayout68.xml"/><Relationship Id="rId10" Type="http://schemas.openxmlformats.org/officeDocument/2006/relationships/slideLayout" Target="../slideLayouts/slideLayout69.xml"/><Relationship Id="rId11" Type="http://schemas.openxmlformats.org/officeDocument/2006/relationships/slideLayout" Target="../slideLayouts/slideLayout70.xml"/><Relationship Id="rId12" Type="http://schemas.openxmlformats.org/officeDocument/2006/relationships/slideLayout" Target="../slideLayouts/slideLayout71.xml"/><Relationship Id="rId13" Type="http://schemas.openxmlformats.org/officeDocument/2006/relationships/slideLayout" Target="../slideLayouts/slideLayout72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slideLayout" Target="../slideLayouts/slideLayout73.xml"/><Relationship Id="rId3" Type="http://schemas.openxmlformats.org/officeDocument/2006/relationships/slideLayout" Target="../slideLayouts/slideLayout74.xml"/><Relationship Id="rId4" Type="http://schemas.openxmlformats.org/officeDocument/2006/relationships/slideLayout" Target="../slideLayouts/slideLayout75.xml"/><Relationship Id="rId5" Type="http://schemas.openxmlformats.org/officeDocument/2006/relationships/slideLayout" Target="../slideLayouts/slideLayout76.xml"/><Relationship Id="rId6" Type="http://schemas.openxmlformats.org/officeDocument/2006/relationships/slideLayout" Target="../slideLayouts/slideLayout77.xml"/><Relationship Id="rId7" Type="http://schemas.openxmlformats.org/officeDocument/2006/relationships/slideLayout" Target="../slideLayouts/slideLayout78.xml"/><Relationship Id="rId8" Type="http://schemas.openxmlformats.org/officeDocument/2006/relationships/slideLayout" Target="../slideLayouts/slideLayout79.xml"/><Relationship Id="rId9" Type="http://schemas.openxmlformats.org/officeDocument/2006/relationships/slideLayout" Target="../slideLayouts/slideLayout80.xml"/><Relationship Id="rId10" Type="http://schemas.openxmlformats.org/officeDocument/2006/relationships/slideLayout" Target="../slideLayouts/slideLayout81.xml"/><Relationship Id="rId11" Type="http://schemas.openxmlformats.org/officeDocument/2006/relationships/slideLayout" Target="../slideLayouts/slideLayout82.xml"/><Relationship Id="rId12" Type="http://schemas.openxmlformats.org/officeDocument/2006/relationships/slideLayout" Target="../slideLayouts/slideLayout83.xml"/><Relationship Id="rId13" Type="http://schemas.openxmlformats.org/officeDocument/2006/relationships/slideLayout" Target="../slideLayouts/slideLayout8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"/>
              </a:rPr>
              <a:t>Klepnutím lze upravit styl předlohy nadpisů.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49AC8DCC-4219-40F3-82D3-A22A28A242FA}" type="datetime">
              <a:rPr b="0" lang="cs-CZ" sz="1200" spc="-1" strike="noStrike">
                <a:solidFill>
                  <a:srgbClr val="8b8b8b"/>
                </a:solidFill>
                <a:latin typeface="Calibri"/>
              </a:rPr>
              <a:t>4. 5. 2020</a:t>
            </a:fld>
            <a:endParaRPr b="0" lang="cs-CZ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2417A563-7246-41F3-B454-B3A66DA966FC}" type="slidenum">
              <a:rPr b="0" lang="cs-CZ" sz="1200" spc="-1" strike="noStrike">
                <a:solidFill>
                  <a:srgbClr val="8b8b8b"/>
                </a:solidFill>
                <a:latin typeface="Calibri"/>
              </a:rPr>
              <a:t>&lt;číslo&gt;</a:t>
            </a:fld>
            <a:endParaRPr b="0" lang="cs-CZ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Klikněte pro úpravu formátu textu osnovy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Druhá úroveň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Třetí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Čtvrtá úroveň osnovy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Pátá úroveň osnovy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Šestá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Sedmá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"/>
              </a:rPr>
              <a:t>Klepnutím lze upravit styl předlohy nadpisů.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Klepnutím lze upravit styly předlohy textu.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Druhá úroveň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Třetí úroveň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Čtvrtá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Pátá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ED283109-48EE-44D6-8C3F-29EA867A97E3}" type="datetime">
              <a:rPr b="0" lang="cs-CZ" sz="1200" spc="-1" strike="noStrike">
                <a:solidFill>
                  <a:srgbClr val="8b8b8b"/>
                </a:solidFill>
                <a:latin typeface="Calibri"/>
              </a:rPr>
              <a:t>4. 5. 2020</a:t>
            </a:fld>
            <a:endParaRPr b="0" lang="cs-CZ" sz="12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0967CF98-D3EE-4C61-979D-12DFD4CD6BE2}" type="slidenum">
              <a:rPr b="0" lang="cs-CZ" sz="1200" spc="-1" strike="noStrike">
                <a:solidFill>
                  <a:srgbClr val="8b8b8b"/>
                </a:solidFill>
                <a:latin typeface="Calibri"/>
              </a:rPr>
              <a:t>&lt;číslo&gt;</a:t>
            </a:fld>
            <a:endParaRPr b="0" lang="cs-CZ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"/>
              </a:rPr>
              <a:t>Klepnutím lze upravit styl předlohy nadpisů.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457200" y="1535040"/>
            <a:ext cx="4039920" cy="639360"/>
          </a:xfrm>
          <a:prstGeom prst="rect">
            <a:avLst/>
          </a:prstGeom>
        </p:spPr>
        <p:txBody>
          <a:bodyPr anchor="b">
            <a:noAutofit/>
          </a:bodyPr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1" lang="cs-CZ" sz="2400" spc="-1" strike="noStrike">
                <a:solidFill>
                  <a:srgbClr val="000000"/>
                </a:solidFill>
                <a:latin typeface="Calibri"/>
              </a:rPr>
              <a:t>Klepnutím lze upravit styly předlohy textu.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457200" y="2174760"/>
            <a:ext cx="4039920" cy="3951000"/>
          </a:xfrm>
          <a:prstGeom prst="rect">
            <a:avLst/>
          </a:prstGeom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Klepnutím lze upravit styly předlohy textu.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Druhá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Třetí úroveň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</a:rPr>
              <a:t>Čtvrtá úroveň</a:t>
            </a:r>
            <a:endParaRPr b="0" lang="cs-CZ" sz="16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»"/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</a:rPr>
              <a:t>Pátá úroveň</a:t>
            </a:r>
            <a:endParaRPr b="0" lang="cs-CZ" sz="1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body"/>
          </p:nvPr>
        </p:nvSpPr>
        <p:spPr>
          <a:xfrm>
            <a:off x="4645080" y="1535040"/>
            <a:ext cx="4041360" cy="639360"/>
          </a:xfrm>
          <a:prstGeom prst="rect">
            <a:avLst/>
          </a:prstGeom>
        </p:spPr>
        <p:txBody>
          <a:bodyPr anchor="b">
            <a:noAutofit/>
          </a:bodyPr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1" lang="cs-CZ" sz="2400" spc="-1" strike="noStrike">
                <a:solidFill>
                  <a:srgbClr val="000000"/>
                </a:solidFill>
                <a:latin typeface="Calibri"/>
              </a:rPr>
              <a:t>Klepnutím lze upravit styly předlohy textu.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body"/>
          </p:nvPr>
        </p:nvSpPr>
        <p:spPr>
          <a:xfrm>
            <a:off x="4645080" y="2174760"/>
            <a:ext cx="4041360" cy="3951000"/>
          </a:xfrm>
          <a:prstGeom prst="rect">
            <a:avLst/>
          </a:prstGeom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Klepnutím lze upravit styly předlohy textu.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Druhá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Třetí úroveň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</a:rPr>
              <a:t>Čtvrtá úroveň</a:t>
            </a:r>
            <a:endParaRPr b="0" lang="cs-CZ" sz="16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100000"/>
              </a:lnSpc>
              <a:spcBef>
                <a:spcPts val="320"/>
              </a:spcBef>
              <a:buClr>
                <a:srgbClr val="000000"/>
              </a:buClr>
              <a:buFont typeface="Arial"/>
              <a:buChar char="»"/>
            </a:pPr>
            <a:r>
              <a:rPr b="0" lang="cs-CZ" sz="1600" spc="-1" strike="noStrike">
                <a:solidFill>
                  <a:srgbClr val="000000"/>
                </a:solidFill>
                <a:latin typeface="Calibri"/>
              </a:rPr>
              <a:t>Pátá úroveň</a:t>
            </a:r>
            <a:endParaRPr b="0" lang="cs-CZ" sz="1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7" name="PlaceHolder 6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6F73F1EE-6BCE-43C4-A097-7549D8BB420F}" type="datetime">
              <a:rPr b="0" lang="cs-CZ" sz="1200" spc="-1" strike="noStrike">
                <a:solidFill>
                  <a:srgbClr val="8b8b8b"/>
                </a:solidFill>
                <a:latin typeface="Calibri"/>
              </a:rPr>
              <a:t>4. 5. 2020</a:t>
            </a:fld>
            <a:endParaRPr b="0" lang="cs-CZ" sz="1200" spc="-1" strike="noStrike">
              <a:latin typeface="Times New Roman"/>
            </a:endParaRPr>
          </a:p>
        </p:txBody>
      </p:sp>
      <p:sp>
        <p:nvSpPr>
          <p:cNvPr id="88" name="PlaceHolder 7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89" name="PlaceHolder 8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DE01C900-8F4D-48B3-ABE8-D1FA05CB6F56}" type="slidenum">
              <a:rPr b="0" lang="cs-CZ" sz="1200" spc="-1" strike="noStrike">
                <a:solidFill>
                  <a:srgbClr val="8b8b8b"/>
                </a:solidFill>
                <a:latin typeface="Calibri"/>
              </a:rPr>
              <a:t>&lt;číslo&gt;</a:t>
            </a:fld>
            <a:endParaRPr b="0" lang="cs-CZ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"/>
              </a:rPr>
              <a:t>Klepnutím lze upravit styl předlohy nadpisů.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38120" cy="4525560"/>
          </a:xfrm>
          <a:prstGeom prst="rect">
            <a:avLst/>
          </a:prstGeom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Klepnutím lze upravit styly předlohy textu.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Druhá úroveň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Třetí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Čtvrtá úroveň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»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Pátá úroveň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 type="body"/>
          </p:nvPr>
        </p:nvSpPr>
        <p:spPr>
          <a:xfrm>
            <a:off x="4648320" y="1600200"/>
            <a:ext cx="4038120" cy="4525560"/>
          </a:xfrm>
          <a:prstGeom prst="rect">
            <a:avLst/>
          </a:prstGeom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Klepnutím lze upravit styly předlohy textu.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Druhá úroveň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Třetí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Čtvrtá úroveň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»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Pátá úroveň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9" name="PlaceHolder 4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3E1688E4-922B-4ED7-97C3-E488834A6F76}" type="datetime">
              <a:rPr b="0" lang="cs-CZ" sz="1200" spc="-1" strike="noStrike">
                <a:solidFill>
                  <a:srgbClr val="8b8b8b"/>
                </a:solidFill>
                <a:latin typeface="Calibri"/>
              </a:rPr>
              <a:t>4. 5. 2020</a:t>
            </a:fld>
            <a:endParaRPr b="0" lang="cs-CZ" sz="1200" spc="-1" strike="noStrike">
              <a:latin typeface="Times New Roman"/>
            </a:endParaRPr>
          </a:p>
        </p:txBody>
      </p:sp>
      <p:sp>
        <p:nvSpPr>
          <p:cNvPr id="130" name="PlaceHolder 5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131" name="PlaceHolder 6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D29232A3-0598-4505-BB24-314D331B9AF1}" type="slidenum">
              <a:rPr b="0" lang="cs-CZ" sz="1200" spc="-1" strike="noStrike">
                <a:solidFill>
                  <a:srgbClr val="8b8b8b"/>
                </a:solidFill>
                <a:latin typeface="Calibri"/>
              </a:rPr>
              <a:t>&lt;číslo&gt;</a:t>
            </a:fld>
            <a:endParaRPr b="0" lang="cs-CZ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PlaceHolder 1"/>
          <p:cNvSpPr>
            <a:spLocks noGrp="1"/>
          </p:cNvSpPr>
          <p:nvPr>
            <p:ph type="title"/>
          </p:nvPr>
        </p:nvSpPr>
        <p:spPr>
          <a:xfrm>
            <a:off x="457200" y="272880"/>
            <a:ext cx="3007800" cy="1161720"/>
          </a:xfrm>
          <a:prstGeom prst="rect">
            <a:avLst/>
          </a:prstGeom>
        </p:spPr>
        <p:txBody>
          <a:bodyPr anchor="b">
            <a:noAutofit/>
          </a:bodyPr>
          <a:p>
            <a:pPr>
              <a:lnSpc>
                <a:spcPct val="100000"/>
              </a:lnSpc>
            </a:pPr>
            <a:r>
              <a:rPr b="1" lang="cs-CZ" sz="2000" spc="-1" strike="noStrike">
                <a:solidFill>
                  <a:srgbClr val="000000"/>
                </a:solidFill>
                <a:latin typeface="Calibri"/>
              </a:rPr>
              <a:t>Klepnutím lze upravit styl předlohy nadpisů.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" name="PlaceHolder 2"/>
          <p:cNvSpPr>
            <a:spLocks noGrp="1"/>
          </p:cNvSpPr>
          <p:nvPr>
            <p:ph type="body"/>
          </p:nvPr>
        </p:nvSpPr>
        <p:spPr>
          <a:xfrm>
            <a:off x="3575160" y="272880"/>
            <a:ext cx="5111280" cy="5852880"/>
          </a:xfrm>
          <a:prstGeom prst="rect">
            <a:avLst/>
          </a:prstGeom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Klepnutím lze upravit styly předlohy textu.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Druhá úroveň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Třetí úroveň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Čtvrtá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Pátá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0" name="PlaceHolder 3"/>
          <p:cNvSpPr>
            <a:spLocks noGrp="1"/>
          </p:cNvSpPr>
          <p:nvPr>
            <p:ph type="body"/>
          </p:nvPr>
        </p:nvSpPr>
        <p:spPr>
          <a:xfrm>
            <a:off x="457200" y="1434960"/>
            <a:ext cx="3007800" cy="4690800"/>
          </a:xfrm>
          <a:prstGeom prst="rect">
            <a:avLst/>
          </a:prstGeom>
        </p:spPr>
        <p:txBody>
          <a:bodyPr>
            <a:noAutofit/>
          </a:bodyPr>
          <a:p>
            <a:pPr>
              <a:lnSpc>
                <a:spcPct val="100000"/>
              </a:lnSpc>
              <a:spcBef>
                <a:spcPts val="281"/>
              </a:spcBef>
            </a:pPr>
            <a:r>
              <a:rPr b="0" lang="cs-CZ" sz="1400" spc="-1" strike="noStrike">
                <a:solidFill>
                  <a:srgbClr val="000000"/>
                </a:solidFill>
                <a:latin typeface="Calibri"/>
              </a:rPr>
              <a:t>Klepnutím lze upravit styly předlohy textu.</a:t>
            </a:r>
            <a:endParaRPr b="0" lang="cs-CZ" sz="1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1" name="PlaceHolder 4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7963415E-0E72-419F-83EB-E120CF21832D}" type="datetime">
              <a:rPr b="0" lang="cs-CZ" sz="1200" spc="-1" strike="noStrike">
                <a:solidFill>
                  <a:srgbClr val="8b8b8b"/>
                </a:solidFill>
                <a:latin typeface="Calibri"/>
              </a:rPr>
              <a:t>4. 5. 2020</a:t>
            </a:fld>
            <a:endParaRPr b="0" lang="cs-CZ" sz="1200" spc="-1" strike="noStrike">
              <a:latin typeface="Times New Roman"/>
            </a:endParaRPr>
          </a:p>
        </p:txBody>
      </p:sp>
      <p:sp>
        <p:nvSpPr>
          <p:cNvPr id="172" name="PlaceHolder 5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173" name="PlaceHolder 6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8F868031-C718-4A74-9FBB-2930E83C847B}" type="slidenum">
              <a:rPr b="0" lang="cs-CZ" sz="1200" spc="-1" strike="noStrike">
                <a:solidFill>
                  <a:srgbClr val="8b8b8b"/>
                </a:solidFill>
                <a:latin typeface="Calibri"/>
              </a:rPr>
              <a:t>&lt;číslo&gt;</a:t>
            </a:fld>
            <a:endParaRPr b="0" lang="cs-CZ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PlaceHolder 1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1F48272E-5971-4C63-810B-566B993CCD5A}" type="datetime">
              <a:rPr b="0" lang="cs-CZ" sz="1200" spc="-1" strike="noStrike">
                <a:solidFill>
                  <a:srgbClr val="8b8b8b"/>
                </a:solidFill>
                <a:latin typeface="Calibri"/>
              </a:rPr>
              <a:t>4. 5. 2020</a:t>
            </a:fld>
            <a:endParaRPr b="0" lang="cs-CZ" sz="1200" spc="-1" strike="noStrike">
              <a:latin typeface="Times New Roman"/>
            </a:endParaRPr>
          </a:p>
        </p:txBody>
      </p:sp>
      <p:sp>
        <p:nvSpPr>
          <p:cNvPr id="211" name="PlaceHolder 2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212" name="PlaceHolder 3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C7B8B125-F62B-4885-AF6A-FF4B537CCEE4}" type="slidenum">
              <a:rPr b="0" lang="cs-CZ" sz="1200" spc="-1" strike="noStrike">
                <a:solidFill>
                  <a:srgbClr val="8b8b8b"/>
                </a:solidFill>
                <a:latin typeface="Calibri"/>
              </a:rPr>
              <a:t>&lt;číslo&gt;</a:t>
            </a:fld>
            <a:endParaRPr b="0" lang="cs-CZ" sz="1200" spc="-1" strike="noStrike">
              <a:latin typeface="Times New Roman"/>
            </a:endParaRPr>
          </a:p>
        </p:txBody>
      </p:sp>
      <p:sp>
        <p:nvSpPr>
          <p:cNvPr id="213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Klikněte pro úpravu formátu textu nadpisu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Klikněte pro úpravu formátu textu osnovy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Druhá úroveň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Třetí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Čtvrtá úroveň osnovy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Pátá úroveň osnovy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Šestá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Sedmá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libri"/>
              </a:rPr>
              <a:t>Klepnutím lze upravit styl předlohy nadpisů.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2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B0F018FD-6C48-444B-A4C2-6A8BEE82FBC7}" type="datetime">
              <a:rPr b="0" lang="cs-CZ" sz="1200" spc="-1" strike="noStrike">
                <a:solidFill>
                  <a:srgbClr val="8b8b8b"/>
                </a:solidFill>
                <a:latin typeface="Calibri"/>
              </a:rPr>
              <a:t>4. 5. 2020</a:t>
            </a:fld>
            <a:endParaRPr b="0" lang="cs-CZ" sz="1200" spc="-1" strike="noStrike">
              <a:latin typeface="Times New Roman"/>
            </a:endParaRPr>
          </a:p>
        </p:txBody>
      </p:sp>
      <p:sp>
        <p:nvSpPr>
          <p:cNvPr id="253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254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0E8E7D84-5452-468E-915C-C8F55D9A7319}" type="slidenum">
              <a:rPr b="0" lang="cs-CZ" sz="1200" spc="-1" strike="noStrike">
                <a:solidFill>
                  <a:srgbClr val="8b8b8b"/>
                </a:solidFill>
                <a:latin typeface="Calibri"/>
              </a:rPr>
              <a:t>&lt;číslo&gt;</a:t>
            </a:fld>
            <a:endParaRPr b="0" lang="cs-CZ" sz="1200" spc="-1" strike="noStrike">
              <a:latin typeface="Times New Roman"/>
            </a:endParaRPr>
          </a:p>
        </p:txBody>
      </p:sp>
      <p:sp>
        <p:nvSpPr>
          <p:cNvPr id="255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Klikněte pro úpravu formátu textu osnovy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Druhá úroveň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Třetí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Čtvrtá úroveň osnovy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Pátá úroveň osnovy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Šestá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Sedmá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0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7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TextShape 1"/>
          <p:cNvSpPr txBox="1"/>
          <p:nvPr/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0" lang="cs-CZ" sz="7200" spc="-1" strike="noStrike">
                <a:solidFill>
                  <a:srgbClr val="31859c"/>
                </a:solidFill>
                <a:latin typeface="Calibri"/>
              </a:rPr>
              <a:t>Poradenský systém</a:t>
            </a:r>
            <a:endParaRPr b="0" lang="cs-CZ" sz="7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TextShape 1"/>
          <p:cNvSpPr txBox="1"/>
          <p:nvPr/>
        </p:nvSpPr>
        <p:spPr>
          <a:xfrm>
            <a:off x="457200" y="274680"/>
            <a:ext cx="8229240" cy="7776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43000"/>
          </a:bodyPr>
          <a:p>
            <a:pPr>
              <a:lnSpc>
                <a:spcPct val="100000"/>
              </a:lnSpc>
            </a:pPr>
            <a:r>
              <a:rPr b="1" lang="cs-CZ" sz="4900" spc="-1" strike="noStrike">
                <a:solidFill>
                  <a:srgbClr val="31859c"/>
                </a:solidFill>
                <a:latin typeface="Calibri"/>
              </a:rPr>
              <a:t>Pracovníci</a:t>
            </a:r>
            <a:br/>
            <a:endParaRPr b="0" lang="cs-CZ" sz="49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0" name="TextShape 2"/>
          <p:cNvSpPr txBox="1"/>
          <p:nvPr/>
        </p:nvSpPr>
        <p:spPr>
          <a:xfrm>
            <a:off x="457200" y="836640"/>
            <a:ext cx="8229240" cy="52891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50000"/>
              </a:lnSpc>
              <a:spcBef>
                <a:spcPts val="561"/>
              </a:spcBef>
              <a:buClr>
                <a:srgbClr val="10243e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10243e"/>
                </a:solidFill>
                <a:latin typeface="Calibri"/>
              </a:rPr>
              <a:t>speciální pedagogové – učitelé </a:t>
            </a:r>
            <a:r>
              <a:rPr b="0" lang="cs-CZ" sz="2000" spc="-1" strike="noStrike">
                <a:solidFill>
                  <a:srgbClr val="10243e"/>
                </a:solidFill>
                <a:latin typeface="Calibri"/>
              </a:rPr>
              <a:t>(škola u internátního typu pobytu)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50000"/>
              </a:lnSpc>
              <a:spcBef>
                <a:spcPts val="561"/>
              </a:spcBef>
              <a:buClr>
                <a:srgbClr val="10243e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10243e"/>
                </a:solidFill>
                <a:latin typeface="Calibri"/>
              </a:rPr>
              <a:t>speciální pedagog – etoped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50000"/>
              </a:lnSpc>
              <a:spcBef>
                <a:spcPts val="561"/>
              </a:spcBef>
              <a:buClr>
                <a:srgbClr val="10243e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10243e"/>
                </a:solidFill>
                <a:latin typeface="Calibri"/>
              </a:rPr>
              <a:t>psycholog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50000"/>
              </a:lnSpc>
              <a:spcBef>
                <a:spcPts val="561"/>
              </a:spcBef>
              <a:buClr>
                <a:srgbClr val="10243e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10243e"/>
                </a:solidFill>
                <a:latin typeface="Calibri"/>
              </a:rPr>
              <a:t>sociální pracovník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50000"/>
              </a:lnSpc>
              <a:spcBef>
                <a:spcPts val="561"/>
              </a:spcBef>
              <a:buClr>
                <a:srgbClr val="10243e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10243e"/>
                </a:solidFill>
                <a:latin typeface="Calibri"/>
              </a:rPr>
              <a:t>vychovatelé – měli by mít speciálně pedagogické vzdělání (etopedie)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50000"/>
              </a:lnSpc>
              <a:spcBef>
                <a:spcPts val="561"/>
              </a:spcBef>
              <a:buClr>
                <a:srgbClr val="10243e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10243e"/>
                </a:solidFill>
                <a:latin typeface="Calibri"/>
              </a:rPr>
              <a:t>všichni spolupracují na koncepci individuálního programu pomoci (program osobního rozvoje)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90000"/>
          </a:bodyPr>
          <a:p>
            <a:pPr>
              <a:lnSpc>
                <a:spcPct val="100000"/>
              </a:lnSpc>
            </a:pPr>
            <a:r>
              <a:rPr b="1" lang="cs-CZ" sz="4400" spc="-1" strike="noStrike">
                <a:solidFill>
                  <a:srgbClr val="31859c"/>
                </a:solidFill>
                <a:latin typeface="Calibri"/>
              </a:rPr>
              <a:t>A) Ambulantní část</a:t>
            </a:r>
            <a:br/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2" name="TextShape 2"/>
          <p:cNvSpPr txBox="1"/>
          <p:nvPr/>
        </p:nvSpPr>
        <p:spPr>
          <a:xfrm>
            <a:off x="457200" y="908640"/>
            <a:ext cx="8229240" cy="56883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343080" indent="-342720">
              <a:lnSpc>
                <a:spcPct val="80000"/>
              </a:lnSpc>
              <a:spcBef>
                <a:spcPts val="479"/>
              </a:spcBef>
              <a:buClr>
                <a:srgbClr val="10243e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10243e"/>
                </a:solidFill>
                <a:latin typeface="Calibri"/>
              </a:rPr>
              <a:t>klient = jedinec s rizikem či s projevy PCH, jedinec po propuštění z ÚV – žádost zákonného zástupce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80000"/>
              </a:lnSpc>
              <a:spcBef>
                <a:spcPts val="479"/>
              </a:spcBef>
            </a:pP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80000"/>
              </a:lnSpc>
              <a:spcBef>
                <a:spcPts val="479"/>
              </a:spcBef>
              <a:buClr>
                <a:srgbClr val="10243e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10243e"/>
                </a:solidFill>
                <a:latin typeface="Calibri"/>
              </a:rPr>
              <a:t>úkoly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80000"/>
              </a:lnSpc>
              <a:spcBef>
                <a:spcPts val="479"/>
              </a:spcBef>
              <a:buClr>
                <a:srgbClr val="10243e"/>
              </a:buClr>
              <a:buFont typeface="Wingdings" charset="2"/>
              <a:buChar char=""/>
            </a:pPr>
            <a:r>
              <a:rPr b="0" lang="cs-CZ" sz="2400" spc="-1" strike="noStrike">
                <a:solidFill>
                  <a:srgbClr val="10243e"/>
                </a:solidFill>
                <a:latin typeface="Calibri"/>
              </a:rPr>
              <a:t>prevence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80000"/>
              </a:lnSpc>
              <a:spcBef>
                <a:spcPts val="479"/>
              </a:spcBef>
              <a:buClr>
                <a:srgbClr val="10243e"/>
              </a:buClr>
              <a:buFont typeface="Wingdings" charset="2"/>
              <a:buChar char=""/>
            </a:pPr>
            <a:r>
              <a:rPr b="0" lang="cs-CZ" sz="2400" spc="-1" strike="noStrike">
                <a:solidFill>
                  <a:srgbClr val="10243e"/>
                </a:solidFill>
                <a:latin typeface="Calibri"/>
              </a:rPr>
              <a:t>intervence a poradenství – přímá práce s klientem, rodiči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80000"/>
              </a:lnSpc>
              <a:spcBef>
                <a:spcPts val="479"/>
              </a:spcBef>
              <a:buClr>
                <a:srgbClr val="10243e"/>
              </a:buClr>
              <a:buFont typeface="Wingdings" charset="2"/>
              <a:buChar char=""/>
            </a:pPr>
            <a:r>
              <a:rPr b="0" lang="cs-CZ" sz="2400" spc="-1" strike="noStrike">
                <a:solidFill>
                  <a:srgbClr val="10243e"/>
                </a:solidFill>
                <a:latin typeface="Calibri"/>
              </a:rPr>
              <a:t>diagnostika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80000"/>
              </a:lnSpc>
              <a:spcBef>
                <a:spcPts val="479"/>
              </a:spcBef>
              <a:buClr>
                <a:srgbClr val="10243e"/>
              </a:buClr>
              <a:buFont typeface="Wingdings" charset="2"/>
              <a:buChar char=""/>
            </a:pPr>
            <a:r>
              <a:rPr b="0" lang="cs-CZ" sz="2400" spc="-1" strike="noStrike">
                <a:solidFill>
                  <a:srgbClr val="10243e"/>
                </a:solidFill>
                <a:latin typeface="Calibri"/>
              </a:rPr>
              <a:t>zpracování individuálního programu pomoci – může se jako doporučení dávat do školy, rodičům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80000"/>
              </a:lnSpc>
              <a:spcBef>
                <a:spcPts val="479"/>
              </a:spcBef>
              <a:buClr>
                <a:srgbClr val="10243e"/>
              </a:buClr>
              <a:buFont typeface="Wingdings" charset="2"/>
              <a:buChar char=""/>
            </a:pPr>
            <a:r>
              <a:rPr b="0" lang="cs-CZ" sz="2400" spc="-1" strike="noStrike">
                <a:solidFill>
                  <a:srgbClr val="10243e"/>
                </a:solidFill>
                <a:latin typeface="Calibri"/>
              </a:rPr>
              <a:t>práce s rodinou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80000"/>
              </a:lnSpc>
              <a:spcBef>
                <a:spcPts val="479"/>
              </a:spcBef>
              <a:buClr>
                <a:srgbClr val="10243e"/>
              </a:buClr>
              <a:buFont typeface="Wingdings" charset="2"/>
              <a:buChar char=""/>
            </a:pPr>
            <a:r>
              <a:rPr b="0" lang="cs-CZ" sz="2400" spc="-1" strike="noStrike">
                <a:solidFill>
                  <a:srgbClr val="10243e"/>
                </a:solidFill>
                <a:latin typeface="Calibri"/>
              </a:rPr>
              <a:t>metodická pomoc školám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80000"/>
              </a:lnSpc>
              <a:spcBef>
                <a:spcPts val="479"/>
              </a:spcBef>
              <a:buClr>
                <a:srgbClr val="10243e"/>
              </a:buClr>
              <a:buFont typeface="Wingdings" charset="2"/>
              <a:buChar char=""/>
            </a:pPr>
            <a:r>
              <a:rPr b="0" lang="cs-CZ" sz="2400" spc="-1" strike="noStrike">
                <a:solidFill>
                  <a:srgbClr val="10243e"/>
                </a:solidFill>
                <a:latin typeface="Calibri"/>
              </a:rPr>
              <a:t>realizace probačních programů – veřejně prospěšné práce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743040" indent="-285480">
              <a:lnSpc>
                <a:spcPct val="80000"/>
              </a:lnSpc>
              <a:spcBef>
                <a:spcPts val="479"/>
              </a:spcBef>
            </a:pP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80000"/>
              </a:lnSpc>
              <a:spcBef>
                <a:spcPts val="479"/>
              </a:spcBef>
              <a:buClr>
                <a:srgbClr val="10243e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10243e"/>
                </a:solidFill>
                <a:latin typeface="Calibri"/>
              </a:rPr>
              <a:t>dochází tam klienti, kteří opustili internátní nebo stacionární část, 6 měsíců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90000"/>
          </a:bodyPr>
          <a:p>
            <a:pPr>
              <a:lnSpc>
                <a:spcPct val="100000"/>
              </a:lnSpc>
            </a:pPr>
            <a:r>
              <a:rPr b="1" lang="cs-CZ" sz="4400" spc="-1" strike="noStrike">
                <a:solidFill>
                  <a:srgbClr val="31859c"/>
                </a:solidFill>
                <a:latin typeface="Calibri"/>
              </a:rPr>
              <a:t>B) Stacionární (celodenní)</a:t>
            </a:r>
            <a:br/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4" name="TextShape 2"/>
          <p:cNvSpPr txBox="1"/>
          <p:nvPr/>
        </p:nvSpPr>
        <p:spPr>
          <a:xfrm>
            <a:off x="457200" y="980640"/>
            <a:ext cx="8229240" cy="51451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80000"/>
              </a:lnSpc>
              <a:spcBef>
                <a:spcPts val="561"/>
              </a:spcBef>
              <a:buClr>
                <a:srgbClr val="10243e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10243e"/>
                </a:solidFill>
                <a:latin typeface="Calibri"/>
              </a:rPr>
              <a:t>klient – jedinec s rizikem či s projevy PCH – smlouva s OZV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80000"/>
              </a:lnSpc>
              <a:spcBef>
                <a:spcPts val="561"/>
              </a:spcBef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80000"/>
              </a:lnSpc>
              <a:spcBef>
                <a:spcPts val="561"/>
              </a:spcBef>
              <a:buClr>
                <a:srgbClr val="10243e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10243e"/>
                </a:solidFill>
                <a:latin typeface="Calibri"/>
              </a:rPr>
              <a:t>úkoly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80000"/>
              </a:lnSpc>
              <a:spcBef>
                <a:spcPts val="561"/>
              </a:spcBef>
              <a:buClr>
                <a:srgbClr val="10243e"/>
              </a:buClr>
              <a:buFont typeface="Wingdings" charset="2"/>
              <a:buChar char=""/>
            </a:pPr>
            <a:r>
              <a:rPr b="0" lang="cs-CZ" sz="2800" spc="-1" strike="noStrike">
                <a:solidFill>
                  <a:srgbClr val="10243e"/>
                </a:solidFill>
                <a:latin typeface="Calibri"/>
              </a:rPr>
              <a:t>intervence a terapie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80000"/>
              </a:lnSpc>
              <a:spcBef>
                <a:spcPts val="561"/>
              </a:spcBef>
              <a:buClr>
                <a:srgbClr val="10243e"/>
              </a:buClr>
              <a:buFont typeface="Wingdings" charset="2"/>
              <a:buChar char=""/>
            </a:pPr>
            <a:r>
              <a:rPr b="0" lang="cs-CZ" sz="2800" spc="-1" strike="noStrike">
                <a:solidFill>
                  <a:srgbClr val="10243e"/>
                </a:solidFill>
                <a:latin typeface="Calibri"/>
              </a:rPr>
              <a:t>výuka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80000"/>
              </a:lnSpc>
              <a:spcBef>
                <a:spcPts val="561"/>
              </a:spcBef>
              <a:buClr>
                <a:srgbClr val="10243e"/>
              </a:buClr>
              <a:buFont typeface="Wingdings" charset="2"/>
              <a:buChar char=""/>
            </a:pPr>
            <a:r>
              <a:rPr b="0" lang="cs-CZ" sz="2800" spc="-1" strike="noStrike">
                <a:solidFill>
                  <a:srgbClr val="10243e"/>
                </a:solidFill>
                <a:latin typeface="Calibri"/>
              </a:rPr>
              <a:t>spec.ped. a ped.-psych. podpora (rozvoj osobnosti, sebepoznání, sociálního chování, poradenství při volbě vzdělávací cesty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80000"/>
              </a:lnSpc>
              <a:spcBef>
                <a:spcPts val="561"/>
              </a:spcBef>
              <a:buClr>
                <a:srgbClr val="10243e"/>
              </a:buClr>
              <a:buFont typeface="Wingdings" charset="2"/>
              <a:buChar char=""/>
            </a:pPr>
            <a:r>
              <a:rPr b="0" lang="cs-CZ" sz="2800" spc="-1" strike="noStrike">
                <a:solidFill>
                  <a:srgbClr val="10243e"/>
                </a:solidFill>
                <a:latin typeface="Calibri"/>
              </a:rPr>
              <a:t>spolupráce s kmenovou školou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80000"/>
              </a:lnSpc>
              <a:spcBef>
                <a:spcPts val="561"/>
              </a:spcBef>
              <a:buClr>
                <a:srgbClr val="10243e"/>
              </a:buClr>
              <a:buFont typeface="Wingdings" charset="2"/>
              <a:buChar char=""/>
            </a:pPr>
            <a:r>
              <a:rPr b="0" lang="cs-CZ" sz="2800" spc="-1" strike="noStrike">
                <a:solidFill>
                  <a:srgbClr val="10243e"/>
                </a:solidFill>
                <a:latin typeface="Calibri"/>
              </a:rPr>
              <a:t>spolupráce s rodinou, či OZV (os. zodpovědná za výchovu)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879"/>
              </a:spcBef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TextShape 1"/>
          <p:cNvSpPr txBox="1"/>
          <p:nvPr/>
        </p:nvSpPr>
        <p:spPr>
          <a:xfrm>
            <a:off x="457200" y="274680"/>
            <a:ext cx="8229240" cy="7776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47000"/>
          </a:bodyPr>
          <a:p>
            <a:pPr>
              <a:lnSpc>
                <a:spcPct val="100000"/>
              </a:lnSpc>
            </a:pPr>
            <a:r>
              <a:rPr b="1" lang="cs-CZ" sz="4400" spc="-1" strike="noStrike">
                <a:solidFill>
                  <a:srgbClr val="31859c"/>
                </a:solidFill>
                <a:latin typeface="Calibri"/>
              </a:rPr>
              <a:t>C) Internátní </a:t>
            </a:r>
            <a:br/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6" name="TextShape 2"/>
          <p:cNvSpPr txBox="1"/>
          <p:nvPr/>
        </p:nvSpPr>
        <p:spPr>
          <a:xfrm>
            <a:off x="457200" y="980640"/>
            <a:ext cx="8229240" cy="51451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50000"/>
              </a:lnSpc>
              <a:spcBef>
                <a:spcPts val="641"/>
              </a:spcBef>
              <a:buClr>
                <a:srgbClr val="10243e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10243e"/>
                </a:solidFill>
                <a:latin typeface="Calibri"/>
              </a:rPr>
              <a:t>klient – jedinec s PCH –  smlouva OZV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50000"/>
              </a:lnSpc>
              <a:spcBef>
                <a:spcPts val="641"/>
              </a:spcBef>
              <a:buClr>
                <a:srgbClr val="10243e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10243e"/>
                </a:solidFill>
                <a:latin typeface="Calibri"/>
              </a:rPr>
              <a:t>úkoly totožné jako u stacionární části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50000"/>
              </a:lnSpc>
              <a:spcBef>
                <a:spcPts val="641"/>
              </a:spcBef>
              <a:buClr>
                <a:srgbClr val="10243e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10243e"/>
                </a:solidFill>
                <a:latin typeface="Calibri"/>
              </a:rPr>
              <a:t>pobyt v délce 2 měsíců, klienti internátní a stacionární části mají záměrně oddělený program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50000"/>
              </a:lnSpc>
              <a:spcBef>
                <a:spcPts val="641"/>
              </a:spcBef>
              <a:buClr>
                <a:srgbClr val="10243e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10243e"/>
                </a:solidFill>
                <a:latin typeface="Calibri"/>
              </a:rPr>
              <a:t>po ukončení navazuje ambulantní péče (zpravidla 1 rok)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TextShape 1"/>
          <p:cNvSpPr txBox="1"/>
          <p:nvPr/>
        </p:nvSpPr>
        <p:spPr>
          <a:xfrm>
            <a:off x="457200" y="274680"/>
            <a:ext cx="8229240" cy="7776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47000"/>
          </a:bodyPr>
          <a:p>
            <a:pPr>
              <a:lnSpc>
                <a:spcPct val="100000"/>
              </a:lnSpc>
            </a:pPr>
            <a:r>
              <a:rPr b="1" lang="cs-CZ" sz="4400" spc="-1" strike="noStrike">
                <a:solidFill>
                  <a:srgbClr val="31859c"/>
                </a:solidFill>
                <a:latin typeface="Calibri"/>
              </a:rPr>
              <a:t>Legislativa </a:t>
            </a:r>
            <a:br/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8" name="TextShape 2"/>
          <p:cNvSpPr txBox="1"/>
          <p:nvPr/>
        </p:nvSpPr>
        <p:spPr>
          <a:xfrm>
            <a:off x="457200" y="980640"/>
            <a:ext cx="8229240" cy="51451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50000"/>
              </a:lnSpc>
              <a:spcBef>
                <a:spcPts val="641"/>
              </a:spcBef>
              <a:buClr>
                <a:srgbClr val="10243e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10243e"/>
                </a:solidFill>
                <a:latin typeface="Calibri"/>
              </a:rPr>
              <a:t>Charakteristika podle resortu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50000"/>
              </a:lnSpc>
              <a:spcBef>
                <a:spcPts val="641"/>
              </a:spcBef>
              <a:buClr>
                <a:srgbClr val="10243e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10243e"/>
                </a:solidFill>
                <a:latin typeface="Calibri"/>
              </a:rPr>
              <a:t>MŠMT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50000"/>
              </a:lnSpc>
              <a:spcBef>
                <a:spcPts val="641"/>
              </a:spcBef>
              <a:buClr>
                <a:srgbClr val="10243e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10243e"/>
                </a:solidFill>
                <a:latin typeface="Calibri"/>
              </a:rPr>
              <a:t>MPSV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50000"/>
              </a:lnSpc>
              <a:spcBef>
                <a:spcPts val="641"/>
              </a:spcBef>
              <a:buClr>
                <a:srgbClr val="10243e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10243e"/>
                </a:solidFill>
                <a:latin typeface="Calibri"/>
              </a:rPr>
              <a:t>MZ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TextShape 1"/>
          <p:cNvSpPr txBox="1"/>
          <p:nvPr/>
        </p:nvSpPr>
        <p:spPr>
          <a:xfrm>
            <a:off x="457200" y="274680"/>
            <a:ext cx="8229240" cy="7776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47000"/>
          </a:bodyPr>
          <a:p>
            <a:pPr>
              <a:lnSpc>
                <a:spcPct val="100000"/>
              </a:lnSpc>
            </a:pPr>
            <a:r>
              <a:rPr b="1" lang="cs-CZ" sz="4400" spc="-1" strike="noStrike">
                <a:solidFill>
                  <a:srgbClr val="31859c"/>
                </a:solidFill>
                <a:latin typeface="Calibri"/>
              </a:rPr>
              <a:t>MŠMT </a:t>
            </a:r>
            <a:br/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0" name="TextShape 2"/>
          <p:cNvSpPr txBox="1"/>
          <p:nvPr/>
        </p:nvSpPr>
        <p:spPr>
          <a:xfrm>
            <a:off x="457200" y="980640"/>
            <a:ext cx="8229240" cy="514512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4000"/>
          </a:bodyPr>
          <a:p>
            <a:pPr marL="343080" indent="-342720">
              <a:lnSpc>
                <a:spcPct val="150000"/>
              </a:lnSpc>
              <a:spcBef>
                <a:spcPts val="641"/>
              </a:spcBef>
              <a:buClr>
                <a:srgbClr val="10243e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10243e"/>
                </a:solidFill>
                <a:latin typeface="Calibri"/>
              </a:rPr>
              <a:t>Školský zákon </a:t>
            </a:r>
            <a:r>
              <a:rPr b="0" lang="cs-CZ" sz="3200" spc="-1" strike="noStrike">
                <a:solidFill>
                  <a:srgbClr val="10243e"/>
                </a:solidFill>
                <a:latin typeface="Calibri"/>
              </a:rPr>
              <a:t>	</a:t>
            </a:r>
            <a:r>
              <a:rPr b="0" lang="cs-CZ" sz="3200" spc="-1" strike="noStrike">
                <a:solidFill>
                  <a:srgbClr val="10243e"/>
                </a:solidFill>
                <a:latin typeface="Calibri"/>
              </a:rPr>
              <a:t>561/2004 Sb., aktualizace do konce školního roku, plnění školní docházky § 36 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50000"/>
              </a:lnSpc>
              <a:spcBef>
                <a:spcPts val="641"/>
              </a:spcBef>
              <a:buClr>
                <a:srgbClr val="10243e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10243e"/>
                </a:solidFill>
                <a:latin typeface="Calibri"/>
              </a:rPr>
              <a:t>9 let, nikoliv 9 ročníků, ukončení základního vzdělávání – dosažení základního vzdělání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50000"/>
              </a:lnSpc>
              <a:spcBef>
                <a:spcPts val="641"/>
              </a:spcBef>
              <a:buClr>
                <a:srgbClr val="10243e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10243e"/>
                </a:solidFill>
                <a:latin typeface="Calibri"/>
              </a:rPr>
              <a:t>již zmíněna ústavní a ochranná výchova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50000"/>
              </a:lnSpc>
              <a:spcBef>
                <a:spcPts val="641"/>
              </a:spcBef>
              <a:buClr>
                <a:srgbClr val="10243e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10243e"/>
                </a:solidFill>
                <a:latin typeface="Calibri"/>
              </a:rPr>
              <a:t>Spádová oblast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50000"/>
              </a:lnSpc>
              <a:spcBef>
                <a:spcPts val="641"/>
              </a:spcBef>
              <a:buClr>
                <a:srgbClr val="10243e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10243e"/>
                </a:solidFill>
                <a:latin typeface="Calibri"/>
              </a:rPr>
              <a:t>školní řád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TextShape 1"/>
          <p:cNvSpPr txBox="1"/>
          <p:nvPr/>
        </p:nvSpPr>
        <p:spPr>
          <a:xfrm>
            <a:off x="457200" y="274680"/>
            <a:ext cx="8229240" cy="7776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47000"/>
          </a:bodyPr>
          <a:p>
            <a:pPr>
              <a:lnSpc>
                <a:spcPct val="100000"/>
              </a:lnSpc>
            </a:pPr>
            <a:r>
              <a:rPr b="1" lang="cs-CZ" sz="4400" spc="-1" strike="noStrike">
                <a:solidFill>
                  <a:srgbClr val="31859c"/>
                </a:solidFill>
                <a:latin typeface="Calibri"/>
              </a:rPr>
              <a:t>Další zákony</a:t>
            </a:r>
            <a:br/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2" name="TextShape 2"/>
          <p:cNvSpPr txBox="1"/>
          <p:nvPr/>
        </p:nvSpPr>
        <p:spPr>
          <a:xfrm>
            <a:off x="457200" y="980640"/>
            <a:ext cx="8229240" cy="51451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50000"/>
              </a:lnSpc>
              <a:spcBef>
                <a:spcPts val="641"/>
              </a:spcBef>
              <a:buClr>
                <a:srgbClr val="10243e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10243e"/>
                </a:solidFill>
                <a:latin typeface="Calibri"/>
              </a:rPr>
              <a:t>109/2002 Sb., aktuálně od 1. 1. 2014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50000"/>
              </a:lnSpc>
              <a:spcBef>
                <a:spcPts val="641"/>
              </a:spcBef>
              <a:buClr>
                <a:srgbClr val="10243e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10243e"/>
                </a:solidFill>
                <a:latin typeface="Calibri"/>
              </a:rPr>
              <a:t>Novelizován 89/2012 Sb. a 303/2013 Sb.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50000"/>
              </a:lnSpc>
              <a:spcBef>
                <a:spcPts val="641"/>
              </a:spcBef>
              <a:buClr>
                <a:srgbClr val="10243e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10243e"/>
                </a:solidFill>
                <a:latin typeface="Calibri"/>
              </a:rPr>
              <a:t>Základní právo dítěte na výchovu a vzdělávání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50000"/>
              </a:lnSpc>
              <a:spcBef>
                <a:spcPts val="641"/>
              </a:spcBef>
              <a:buClr>
                <a:srgbClr val="10243e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10243e"/>
                </a:solidFill>
                <a:latin typeface="Calibri"/>
              </a:rPr>
              <a:t>Od 3 do 18 let, případně zletilé osobě do 19 let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50000"/>
              </a:lnSpc>
              <a:spcBef>
                <a:spcPts val="641"/>
              </a:spcBef>
              <a:buClr>
                <a:srgbClr val="10243e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10243e"/>
                </a:solidFill>
                <a:latin typeface="Calibri"/>
              </a:rPr>
              <a:t>možnost pobytu do 26 let – smluvní vztah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TextShape 1"/>
          <p:cNvSpPr txBox="1"/>
          <p:nvPr/>
        </p:nvSpPr>
        <p:spPr>
          <a:xfrm>
            <a:off x="457200" y="274680"/>
            <a:ext cx="8229240" cy="7776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47000"/>
          </a:bodyPr>
          <a:p>
            <a:pPr>
              <a:lnSpc>
                <a:spcPct val="100000"/>
              </a:lnSpc>
            </a:pPr>
            <a:r>
              <a:rPr b="1" lang="cs-CZ" sz="4400" spc="-1" strike="noStrike">
                <a:solidFill>
                  <a:srgbClr val="31859c"/>
                </a:solidFill>
                <a:latin typeface="Calibri"/>
              </a:rPr>
              <a:t>109/2002</a:t>
            </a:r>
            <a:br/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4" name="TextShape 2"/>
          <p:cNvSpPr txBox="1"/>
          <p:nvPr/>
        </p:nvSpPr>
        <p:spPr>
          <a:xfrm>
            <a:off x="457200" y="980640"/>
            <a:ext cx="8229240" cy="51451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50000"/>
              </a:lnSpc>
              <a:spcBef>
                <a:spcPts val="641"/>
              </a:spcBef>
              <a:buClr>
                <a:srgbClr val="10243e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10243e"/>
                </a:solidFill>
                <a:latin typeface="Calibri"/>
              </a:rPr>
              <a:t>Druhy zařízení: diagnostický ústav, dětský domov, dětský domov se školou, výchovný ústav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50000"/>
              </a:lnSpc>
              <a:spcBef>
                <a:spcPts val="641"/>
              </a:spcBef>
              <a:buClr>
                <a:srgbClr val="10243e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10243e"/>
                </a:solidFill>
                <a:latin typeface="Calibri"/>
              </a:rPr>
              <a:t>Výchovné skupiny: DÚ – 4 až 8, VÚ – 5 až 8.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50000"/>
              </a:lnSpc>
              <a:spcBef>
                <a:spcPts val="641"/>
              </a:spcBef>
              <a:buClr>
                <a:srgbClr val="10243e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10243e"/>
                </a:solidFill>
                <a:latin typeface="Calibri"/>
              </a:rPr>
              <a:t>Jednotlivé zařízení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50000"/>
              </a:lnSpc>
              <a:spcBef>
                <a:spcPts val="641"/>
              </a:spcBef>
              <a:buClr>
                <a:srgbClr val="10243e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10243e"/>
                </a:solidFill>
                <a:latin typeface="Calibri"/>
              </a:rPr>
              <a:t>Práva a povinnosti – ústavní a ochranná výchova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TextShape 1"/>
          <p:cNvSpPr txBox="1"/>
          <p:nvPr/>
        </p:nvSpPr>
        <p:spPr>
          <a:xfrm>
            <a:off x="457200" y="274680"/>
            <a:ext cx="8229240" cy="7776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47000"/>
          </a:bodyPr>
          <a:p>
            <a:pPr>
              <a:lnSpc>
                <a:spcPct val="100000"/>
              </a:lnSpc>
            </a:pPr>
            <a:r>
              <a:rPr b="1" lang="cs-CZ" sz="4400" spc="-1" strike="noStrike">
                <a:solidFill>
                  <a:srgbClr val="31859c"/>
                </a:solidFill>
                <a:latin typeface="Calibri"/>
              </a:rPr>
              <a:t>MPSV </a:t>
            </a:r>
            <a:br/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6" name="TextShape 2"/>
          <p:cNvSpPr txBox="1"/>
          <p:nvPr/>
        </p:nvSpPr>
        <p:spPr>
          <a:xfrm>
            <a:off x="457200" y="980640"/>
            <a:ext cx="8229240" cy="51451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50000"/>
              </a:lnSpc>
              <a:spcBef>
                <a:spcPts val="641"/>
              </a:spcBef>
              <a:buClr>
                <a:srgbClr val="10243e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10243e"/>
                </a:solidFill>
                <a:latin typeface="Calibri"/>
              </a:rPr>
              <a:t>Občanský zákoník – 89/2012 Sb.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50000"/>
              </a:lnSpc>
              <a:spcBef>
                <a:spcPts val="641"/>
              </a:spcBef>
              <a:buClr>
                <a:srgbClr val="10243e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10243e"/>
                </a:solidFill>
                <a:latin typeface="Calibri"/>
              </a:rPr>
              <a:t>Předběžné opatření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50000"/>
              </a:lnSpc>
              <a:spcBef>
                <a:spcPts val="641"/>
              </a:spcBef>
              <a:buClr>
                <a:srgbClr val="10243e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10243e"/>
                </a:solidFill>
                <a:latin typeface="Calibri"/>
              </a:rPr>
              <a:t>OSPOD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50000"/>
              </a:lnSpc>
              <a:spcBef>
                <a:spcPts val="641"/>
              </a:spcBef>
              <a:buClr>
                <a:srgbClr val="10243e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10243e"/>
                </a:solidFill>
                <a:latin typeface="Calibri"/>
              </a:rPr>
              <a:t>Způsob práce s dítětem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TextShape 1"/>
          <p:cNvSpPr txBox="1"/>
          <p:nvPr/>
        </p:nvSpPr>
        <p:spPr>
          <a:xfrm>
            <a:off x="457200" y="274680"/>
            <a:ext cx="8229240" cy="7776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47000"/>
          </a:bodyPr>
          <a:p>
            <a:pPr>
              <a:lnSpc>
                <a:spcPct val="100000"/>
              </a:lnSpc>
            </a:pPr>
            <a:r>
              <a:rPr b="1" lang="cs-CZ" sz="4400" spc="-1" strike="noStrike">
                <a:solidFill>
                  <a:srgbClr val="31859c"/>
                </a:solidFill>
                <a:latin typeface="Calibri"/>
              </a:rPr>
              <a:t>MZ </a:t>
            </a:r>
            <a:br/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8" name="TextShape 2"/>
          <p:cNvSpPr txBox="1"/>
          <p:nvPr/>
        </p:nvSpPr>
        <p:spPr>
          <a:xfrm>
            <a:off x="457200" y="980640"/>
            <a:ext cx="8229240" cy="51451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50000"/>
              </a:lnSpc>
              <a:spcBef>
                <a:spcPts val="641"/>
              </a:spcBef>
              <a:buClr>
                <a:srgbClr val="10243e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10243e"/>
                </a:solidFill>
                <a:latin typeface="Calibri"/>
              </a:rPr>
              <a:t>Testování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50000"/>
              </a:lnSpc>
              <a:spcBef>
                <a:spcPts val="641"/>
              </a:spcBef>
              <a:buClr>
                <a:srgbClr val="10243e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10243e"/>
                </a:solidFill>
                <a:latin typeface="Calibri"/>
              </a:rPr>
              <a:t>Pobytové služby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50000"/>
              </a:lnSpc>
              <a:spcBef>
                <a:spcPts val="641"/>
              </a:spcBef>
              <a:buClr>
                <a:srgbClr val="10243e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10243e"/>
                </a:solidFill>
                <a:latin typeface="Calibri"/>
              </a:rPr>
              <a:t>Diagnostika a medikace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50000"/>
              </a:lnSpc>
              <a:spcBef>
                <a:spcPts val="641"/>
              </a:spcBef>
              <a:buClr>
                <a:srgbClr val="10243e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10243e"/>
                </a:solidFill>
                <a:latin typeface="Calibri"/>
              </a:rPr>
              <a:t>Možnosti spolupráce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TextShape 1"/>
          <p:cNvSpPr txBox="1"/>
          <p:nvPr/>
        </p:nvSpPr>
        <p:spPr>
          <a:xfrm>
            <a:off x="457200" y="274680"/>
            <a:ext cx="8229240" cy="70596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1" lang="cs-CZ" sz="4000" spc="-1" strike="noStrike">
                <a:solidFill>
                  <a:srgbClr val="31859c"/>
                </a:solidFill>
                <a:latin typeface="Calibri"/>
              </a:rPr>
              <a:t>Přehled systému poradenství</a:t>
            </a:r>
            <a:endParaRPr b="0" lang="cs-CZ" sz="4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4" name="TextShape 2"/>
          <p:cNvSpPr txBox="1"/>
          <p:nvPr/>
        </p:nvSpPr>
        <p:spPr>
          <a:xfrm>
            <a:off x="457200" y="1197000"/>
            <a:ext cx="4038120" cy="54003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343080" indent="-342720">
              <a:lnSpc>
                <a:spcPct val="150000"/>
              </a:lnSpc>
              <a:spcBef>
                <a:spcPts val="320"/>
              </a:spcBef>
              <a:buClr>
                <a:srgbClr val="10243e"/>
              </a:buClr>
              <a:buFont typeface="Arial"/>
              <a:buChar char="•"/>
            </a:pPr>
            <a:r>
              <a:rPr b="1" lang="cs-CZ" sz="1600" spc="-1" strike="noStrike">
                <a:solidFill>
                  <a:srgbClr val="10243e"/>
                </a:solidFill>
                <a:latin typeface="Calibri"/>
              </a:rPr>
              <a:t>třídní učitel</a:t>
            </a:r>
            <a:endParaRPr b="0" lang="cs-CZ" sz="16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50000"/>
              </a:lnSpc>
              <a:spcBef>
                <a:spcPts val="320"/>
              </a:spcBef>
              <a:buClr>
                <a:srgbClr val="10243e"/>
              </a:buClr>
              <a:buFont typeface="Arial"/>
              <a:buChar char="•"/>
            </a:pPr>
            <a:r>
              <a:rPr b="1" lang="cs-CZ" sz="1600" spc="-1" strike="noStrike">
                <a:solidFill>
                  <a:srgbClr val="10243e"/>
                </a:solidFill>
                <a:latin typeface="Calibri"/>
              </a:rPr>
              <a:t>výchovný poradce</a:t>
            </a:r>
            <a:endParaRPr b="0" lang="cs-CZ" sz="16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50000"/>
              </a:lnSpc>
              <a:spcBef>
                <a:spcPts val="320"/>
              </a:spcBef>
              <a:buClr>
                <a:srgbClr val="10243e"/>
              </a:buClr>
              <a:buFont typeface="Arial"/>
              <a:buChar char="•"/>
            </a:pPr>
            <a:r>
              <a:rPr b="1" lang="cs-CZ" sz="1600" spc="-1" strike="noStrike">
                <a:solidFill>
                  <a:srgbClr val="10243e"/>
                </a:solidFill>
                <a:latin typeface="Calibri"/>
              </a:rPr>
              <a:t>metodik prevence sociálně patologických jevů </a:t>
            </a:r>
            <a:endParaRPr b="0" lang="cs-CZ" sz="16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50000"/>
              </a:lnSpc>
              <a:spcBef>
                <a:spcPts val="320"/>
              </a:spcBef>
            </a:pPr>
            <a:endParaRPr b="0" lang="cs-CZ" sz="16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50000"/>
              </a:lnSpc>
              <a:spcBef>
                <a:spcPts val="320"/>
              </a:spcBef>
              <a:buClr>
                <a:srgbClr val="10243e"/>
              </a:buClr>
              <a:buFont typeface="Arial"/>
              <a:buChar char="•"/>
            </a:pPr>
            <a:r>
              <a:rPr b="1" lang="cs-CZ" sz="1600" spc="-1" strike="noStrike">
                <a:solidFill>
                  <a:srgbClr val="10243e"/>
                </a:solidFill>
                <a:latin typeface="Calibri"/>
              </a:rPr>
              <a:t>školní psycholog</a:t>
            </a:r>
            <a:endParaRPr b="0" lang="cs-CZ" sz="16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50000"/>
              </a:lnSpc>
              <a:spcBef>
                <a:spcPts val="320"/>
              </a:spcBef>
              <a:buClr>
                <a:srgbClr val="10243e"/>
              </a:buClr>
              <a:buFont typeface="Arial"/>
              <a:buChar char="•"/>
            </a:pPr>
            <a:r>
              <a:rPr b="1" lang="cs-CZ" sz="1600" spc="-1" strike="noStrike">
                <a:solidFill>
                  <a:srgbClr val="10243e"/>
                </a:solidFill>
                <a:latin typeface="Calibri"/>
              </a:rPr>
              <a:t>speciální pedagog</a:t>
            </a:r>
            <a:endParaRPr b="0" lang="cs-CZ" sz="16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50000"/>
              </a:lnSpc>
              <a:spcBef>
                <a:spcPts val="320"/>
              </a:spcBef>
            </a:pPr>
            <a:endParaRPr b="0" lang="cs-CZ" sz="16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50000"/>
              </a:lnSpc>
              <a:spcBef>
                <a:spcPts val="320"/>
              </a:spcBef>
              <a:buClr>
                <a:srgbClr val="10243e"/>
              </a:buClr>
              <a:buFont typeface="Arial"/>
              <a:buChar char="•"/>
            </a:pPr>
            <a:r>
              <a:rPr b="1" lang="cs-CZ" sz="1600" spc="-1" strike="noStrike">
                <a:solidFill>
                  <a:srgbClr val="10243e"/>
                </a:solidFill>
                <a:latin typeface="Calibri"/>
              </a:rPr>
              <a:t>Pedagogicko psychologická poradna (PPP) </a:t>
            </a:r>
            <a:endParaRPr b="0" lang="cs-CZ" sz="16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50000"/>
              </a:lnSpc>
              <a:spcBef>
                <a:spcPts val="320"/>
              </a:spcBef>
              <a:buClr>
                <a:srgbClr val="10243e"/>
              </a:buClr>
              <a:buFont typeface="Arial"/>
              <a:buChar char="•"/>
            </a:pPr>
            <a:r>
              <a:rPr b="1" lang="cs-CZ" sz="1600" spc="-1" strike="noStrike">
                <a:solidFill>
                  <a:srgbClr val="10243e"/>
                </a:solidFill>
                <a:latin typeface="Calibri"/>
              </a:rPr>
              <a:t>Speciálně pedagogická centra (SPC)</a:t>
            </a:r>
            <a:endParaRPr b="0" lang="cs-CZ" sz="16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50000"/>
              </a:lnSpc>
              <a:spcBef>
                <a:spcPts val="320"/>
              </a:spcBef>
              <a:buClr>
                <a:srgbClr val="10243e"/>
              </a:buClr>
              <a:buFont typeface="Arial"/>
              <a:buChar char="•"/>
            </a:pPr>
            <a:r>
              <a:rPr b="1" lang="cs-CZ" sz="1600" spc="-1" strike="noStrike">
                <a:solidFill>
                  <a:srgbClr val="10243e"/>
                </a:solidFill>
                <a:latin typeface="Calibri"/>
              </a:rPr>
              <a:t>Středisko výchovné péče (SVP)</a:t>
            </a:r>
            <a:endParaRPr b="0" lang="cs-CZ" sz="16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TextShape 1"/>
          <p:cNvSpPr txBox="1"/>
          <p:nvPr/>
        </p:nvSpPr>
        <p:spPr>
          <a:xfrm>
            <a:off x="457200" y="274680"/>
            <a:ext cx="8229240" cy="7776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1" lang="cs-CZ" sz="4800" spc="-1" strike="noStrike">
                <a:solidFill>
                  <a:srgbClr val="31859c"/>
                </a:solidFill>
                <a:latin typeface="Calibri"/>
              </a:rPr>
              <a:t>Poradenství ve škole</a:t>
            </a:r>
            <a:endParaRPr b="0" lang="cs-CZ" sz="4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6" name="TextShape 2"/>
          <p:cNvSpPr txBox="1"/>
          <p:nvPr/>
        </p:nvSpPr>
        <p:spPr>
          <a:xfrm>
            <a:off x="457200" y="1125360"/>
            <a:ext cx="8229240" cy="57322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343080" indent="-342720">
              <a:lnSpc>
                <a:spcPct val="80000"/>
              </a:lnSpc>
              <a:spcBef>
                <a:spcPts val="400"/>
              </a:spcBef>
              <a:buClr>
                <a:srgbClr val="10243e"/>
              </a:buClr>
              <a:buFont typeface="Arial"/>
              <a:buChar char="•"/>
            </a:pPr>
            <a:r>
              <a:rPr b="1" lang="cs-CZ" sz="2000" spc="-1" strike="noStrike">
                <a:solidFill>
                  <a:srgbClr val="10243e"/>
                </a:solidFill>
                <a:latin typeface="Calibri"/>
              </a:rPr>
              <a:t>třídní učitel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80000"/>
              </a:lnSpc>
              <a:spcBef>
                <a:spcPts val="360"/>
              </a:spcBef>
            </a:pP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80000"/>
              </a:lnSpc>
              <a:spcBef>
                <a:spcPts val="400"/>
              </a:spcBef>
              <a:buClr>
                <a:srgbClr val="10243e"/>
              </a:buClr>
              <a:buFont typeface="Arial"/>
              <a:buChar char="•"/>
            </a:pPr>
            <a:r>
              <a:rPr b="1" lang="cs-CZ" sz="2000" spc="-1" strike="noStrike">
                <a:solidFill>
                  <a:srgbClr val="10243e"/>
                </a:solidFill>
                <a:latin typeface="Calibri"/>
              </a:rPr>
              <a:t>výchovný poradce</a:t>
            </a:r>
            <a:r>
              <a:rPr b="1" lang="cs-CZ" sz="1800" spc="-1" strike="noStrike">
                <a:solidFill>
                  <a:srgbClr val="10243e"/>
                </a:solidFill>
                <a:latin typeface="Calibri"/>
              </a:rPr>
              <a:t> </a:t>
            </a:r>
            <a:r>
              <a:rPr b="0" lang="cs-CZ" sz="1800" spc="-1" strike="noStrike">
                <a:solidFill>
                  <a:srgbClr val="10243e"/>
                </a:solidFill>
                <a:latin typeface="Calibri"/>
              </a:rPr>
              <a:t>- učitelé, kteří na škole zároveň učí, profesní poradenství,  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80000"/>
              </a:lnSpc>
              <a:spcBef>
                <a:spcPts val="360"/>
              </a:spcBef>
            </a:pPr>
            <a:r>
              <a:rPr b="0" lang="cs-CZ" sz="1800" spc="-1" strike="noStrike">
                <a:solidFill>
                  <a:srgbClr val="10243e"/>
                </a:solidFill>
                <a:latin typeface="Calibri"/>
              </a:rPr>
              <a:t>                                     </a:t>
            </a:r>
            <a:r>
              <a:rPr b="0" lang="cs-CZ" sz="1800" spc="-1" strike="noStrike">
                <a:solidFill>
                  <a:srgbClr val="10243e"/>
                </a:solidFill>
                <a:latin typeface="Calibri"/>
              </a:rPr>
              <a:t>prevence nejen výchovných problémů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80000"/>
              </a:lnSpc>
              <a:spcBef>
                <a:spcPts val="400"/>
              </a:spcBef>
              <a:buClr>
                <a:srgbClr val="10243e"/>
              </a:buClr>
              <a:buFont typeface="Arial"/>
              <a:buChar char="•"/>
            </a:pPr>
            <a:r>
              <a:rPr b="1" lang="cs-CZ" sz="2000" spc="-1" strike="noStrike">
                <a:solidFill>
                  <a:srgbClr val="10243e"/>
                </a:solidFill>
                <a:latin typeface="Calibri"/>
              </a:rPr>
              <a:t>metodik prevence sociálně patologických jevů</a:t>
            </a:r>
            <a:r>
              <a:rPr b="1" lang="cs-CZ" sz="1800" spc="-1" strike="noStrike">
                <a:solidFill>
                  <a:srgbClr val="10243e"/>
                </a:solidFill>
                <a:latin typeface="Calibri"/>
              </a:rPr>
              <a:t> </a:t>
            </a:r>
            <a:r>
              <a:rPr b="0" lang="cs-CZ" sz="1800" spc="-1" strike="noStrike">
                <a:solidFill>
                  <a:srgbClr val="10243e"/>
                </a:solidFill>
                <a:latin typeface="Calibri"/>
              </a:rPr>
              <a:t>- prevence rizikových jevů (šikana,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80000"/>
              </a:lnSpc>
              <a:spcBef>
                <a:spcPts val="360"/>
              </a:spcBef>
            </a:pPr>
            <a:r>
              <a:rPr b="0" lang="cs-CZ" sz="1800" spc="-1" strike="noStrike">
                <a:solidFill>
                  <a:srgbClr val="10243e"/>
                </a:solidFill>
                <a:latin typeface="Calibri"/>
              </a:rPr>
              <a:t>                                     </a:t>
            </a:r>
            <a:r>
              <a:rPr b="0" lang="cs-CZ" sz="1800" spc="-1" strike="noStrike">
                <a:solidFill>
                  <a:srgbClr val="10243e"/>
                </a:solidFill>
                <a:latin typeface="Calibri"/>
              </a:rPr>
              <a:t>závislostní chování apod.), běžně učící učitel  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80000"/>
              </a:lnSpc>
              <a:spcBef>
                <a:spcPts val="360"/>
              </a:spcBef>
            </a:pP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80000"/>
              </a:lnSpc>
              <a:spcBef>
                <a:spcPts val="400"/>
              </a:spcBef>
              <a:buClr>
                <a:srgbClr val="10243e"/>
              </a:buClr>
              <a:buFont typeface="Arial"/>
              <a:buChar char="•"/>
            </a:pPr>
            <a:r>
              <a:rPr b="1" lang="cs-CZ" sz="2000" spc="-1" strike="noStrike">
                <a:solidFill>
                  <a:srgbClr val="10243e"/>
                </a:solidFill>
                <a:latin typeface="Calibri"/>
              </a:rPr>
              <a:t>školní speciální pedagog</a:t>
            </a:r>
            <a:r>
              <a:rPr b="1" lang="cs-CZ" sz="1800" spc="-1" strike="noStrike">
                <a:solidFill>
                  <a:srgbClr val="10243e"/>
                </a:solidFill>
                <a:latin typeface="Calibri"/>
              </a:rPr>
              <a:t> </a:t>
            </a:r>
            <a:r>
              <a:rPr b="0" lang="cs-CZ" sz="1800" spc="-1" strike="noStrike">
                <a:solidFill>
                  <a:srgbClr val="10243e"/>
                </a:solidFill>
                <a:latin typeface="Calibri"/>
              </a:rPr>
              <a:t>– jeho přítomnost závisí na potřebách školy, působí na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80000"/>
              </a:lnSpc>
              <a:spcBef>
                <a:spcPts val="360"/>
              </a:spcBef>
            </a:pPr>
            <a:r>
              <a:rPr b="0" lang="cs-CZ" sz="1800" spc="-1" strike="noStrike">
                <a:solidFill>
                  <a:srgbClr val="10243e"/>
                </a:solidFill>
                <a:latin typeface="Calibri"/>
              </a:rPr>
              <a:t>                                      </a:t>
            </a:r>
            <a:r>
              <a:rPr b="0" lang="cs-CZ" sz="1800" spc="-1" strike="noStrike">
                <a:solidFill>
                  <a:srgbClr val="10243e"/>
                </a:solidFill>
                <a:latin typeface="Calibri"/>
              </a:rPr>
              <a:t>školách kde je integrován velký počet dětí s postižením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80000"/>
              </a:lnSpc>
              <a:spcBef>
                <a:spcPts val="360"/>
              </a:spcBef>
            </a:pP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80000"/>
              </a:lnSpc>
              <a:spcBef>
                <a:spcPts val="400"/>
              </a:spcBef>
              <a:buClr>
                <a:srgbClr val="10243e"/>
              </a:buClr>
              <a:buFont typeface="Arial"/>
              <a:buChar char="•"/>
            </a:pPr>
            <a:r>
              <a:rPr b="1" lang="cs-CZ" sz="2000" spc="-1" strike="noStrike">
                <a:solidFill>
                  <a:srgbClr val="10243e"/>
                </a:solidFill>
                <a:latin typeface="Calibri"/>
              </a:rPr>
              <a:t>školní psycholog</a:t>
            </a:r>
            <a:r>
              <a:rPr b="1" lang="cs-CZ" sz="1800" spc="-1" strike="noStrike">
                <a:solidFill>
                  <a:srgbClr val="10243e"/>
                </a:solidFill>
                <a:latin typeface="Calibri"/>
              </a:rPr>
              <a:t> </a:t>
            </a:r>
            <a:r>
              <a:rPr b="0" lang="cs-CZ" sz="1800" spc="-1" strike="noStrike">
                <a:solidFill>
                  <a:srgbClr val="10243e"/>
                </a:solidFill>
                <a:latin typeface="Calibri"/>
              </a:rPr>
              <a:t>- působí na specializovaných školách a na školách s velkým 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80000"/>
              </a:lnSpc>
              <a:spcBef>
                <a:spcPts val="360"/>
              </a:spcBef>
            </a:pPr>
            <a:r>
              <a:rPr b="0" lang="cs-CZ" sz="1800" spc="-1" strike="noStrike">
                <a:solidFill>
                  <a:srgbClr val="10243e"/>
                </a:solidFill>
                <a:latin typeface="Calibri"/>
              </a:rPr>
              <a:t>                                      </a:t>
            </a:r>
            <a:r>
              <a:rPr b="0" lang="cs-CZ" sz="1800" spc="-1" strike="noStrike">
                <a:solidFill>
                  <a:srgbClr val="10243e"/>
                </a:solidFill>
                <a:latin typeface="Calibri"/>
              </a:rPr>
              <a:t>počtem dětí s problémy 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80000"/>
              </a:lnSpc>
              <a:spcBef>
                <a:spcPts val="360"/>
              </a:spcBef>
            </a:pP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80000"/>
              </a:lnSpc>
              <a:spcBef>
                <a:spcPts val="360"/>
              </a:spcBef>
            </a:pPr>
            <a:r>
              <a:rPr b="0" lang="cs-CZ" sz="1800" spc="-1" strike="noStrike">
                <a:solidFill>
                  <a:srgbClr val="10243e"/>
                </a:solidFill>
                <a:latin typeface="Calibri"/>
              </a:rPr>
              <a:t>- přítomnost speciálního pedagoga a psychologa závisí na finančních možnostech školy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80000"/>
              </a:lnSpc>
              <a:spcBef>
                <a:spcPts val="360"/>
              </a:spcBef>
            </a:pPr>
            <a:r>
              <a:rPr b="0" lang="cs-CZ" sz="1800" spc="-1" strike="noStrike">
                <a:solidFill>
                  <a:srgbClr val="10243e"/>
                </a:solidFill>
                <a:latin typeface="Calibri"/>
              </a:rPr>
              <a:t>- na mnohých školách také působí učitelé, kteří absolvovali různé kursy a školení, takže mohou poskytovat pomoc v některých zaměřených oblastech (logopedický kurs, kurs pro pomoc dětem se specifickými poruchami učení )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TextShape 1"/>
          <p:cNvSpPr txBox="1"/>
          <p:nvPr/>
        </p:nvSpPr>
        <p:spPr>
          <a:xfrm>
            <a:off x="214200" y="785880"/>
            <a:ext cx="8229240" cy="106632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43000"/>
          </a:bodyPr>
          <a:p>
            <a:pPr algn="ctr">
              <a:lnSpc>
                <a:spcPct val="100000"/>
              </a:lnSpc>
            </a:pPr>
            <a:r>
              <a:rPr b="1" lang="cs-CZ" sz="4400" spc="-1" strike="noStrike">
                <a:solidFill>
                  <a:srgbClr val="31859c"/>
                </a:solidFill>
                <a:latin typeface="Calibri"/>
              </a:rPr>
              <a:t>Pedagogicko-psychologická poradna (PPP)</a:t>
            </a:r>
            <a:br/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8" name="TextShape 2"/>
          <p:cNvSpPr txBox="1"/>
          <p:nvPr/>
        </p:nvSpPr>
        <p:spPr>
          <a:xfrm>
            <a:off x="214200" y="1643040"/>
            <a:ext cx="8229240" cy="43239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343080" indent="-342720">
              <a:lnSpc>
                <a:spcPct val="150000"/>
              </a:lnSpc>
              <a:spcBef>
                <a:spcPts val="641"/>
              </a:spcBef>
              <a:buClr>
                <a:srgbClr val="10243e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10243e"/>
                </a:solidFill>
                <a:latin typeface="Calibri"/>
              </a:rPr>
              <a:t>psychologická diagnostika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50000"/>
              </a:lnSpc>
              <a:spcBef>
                <a:spcPts val="641"/>
              </a:spcBef>
              <a:buClr>
                <a:srgbClr val="10243e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10243e"/>
                </a:solidFill>
                <a:latin typeface="Calibri"/>
              </a:rPr>
              <a:t>speciálně pedagogická diagnostika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50000"/>
              </a:lnSpc>
              <a:spcBef>
                <a:spcPts val="641"/>
              </a:spcBef>
              <a:buClr>
                <a:srgbClr val="10243e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10243e"/>
                </a:solidFill>
                <a:latin typeface="Calibri"/>
              </a:rPr>
              <a:t>reedukace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TextShape 1"/>
          <p:cNvSpPr txBox="1"/>
          <p:nvPr/>
        </p:nvSpPr>
        <p:spPr>
          <a:xfrm>
            <a:off x="467640" y="260640"/>
            <a:ext cx="8229240" cy="106632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1" lang="cs-CZ" sz="4400" spc="-1" strike="noStrike">
                <a:solidFill>
                  <a:srgbClr val="31859c"/>
                </a:solidFill>
                <a:latin typeface="Calibri"/>
              </a:rPr>
              <a:t>Činnosti PPP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0" name="TextShape 2"/>
          <p:cNvSpPr txBox="1"/>
          <p:nvPr/>
        </p:nvSpPr>
        <p:spPr>
          <a:xfrm>
            <a:off x="357120" y="1357200"/>
            <a:ext cx="8229240" cy="52858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marL="343080" indent="-342720">
              <a:lnSpc>
                <a:spcPct val="150000"/>
              </a:lnSpc>
              <a:spcBef>
                <a:spcPts val="479"/>
              </a:spcBef>
              <a:buClr>
                <a:srgbClr val="10243e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10243e"/>
                </a:solidFill>
                <a:latin typeface="Calibri"/>
              </a:rPr>
              <a:t> </a:t>
            </a:r>
            <a:r>
              <a:rPr b="0" lang="cs-CZ" sz="2400" spc="-1" strike="noStrike">
                <a:solidFill>
                  <a:srgbClr val="10243e"/>
                </a:solidFill>
                <a:latin typeface="Calibri"/>
              </a:rPr>
              <a:t>zjišťování předpokladů pro školní docházku/diagnostika školní zralosti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50000"/>
              </a:lnSpc>
              <a:spcBef>
                <a:spcPts val="479"/>
              </a:spcBef>
              <a:buClr>
                <a:srgbClr val="10243e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10243e"/>
                </a:solidFill>
                <a:latin typeface="Calibri"/>
              </a:rPr>
              <a:t>diagnostika dětí předškolního věku z důvodů nerovnoměrného vývoje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50000"/>
              </a:lnSpc>
              <a:spcBef>
                <a:spcPts val="479"/>
              </a:spcBef>
              <a:buClr>
                <a:srgbClr val="10243e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10243e"/>
                </a:solidFill>
                <a:latin typeface="Calibri"/>
              </a:rPr>
              <a:t>diagnostika dětí předškolního věku, žáků ZŠ a SŠ s problémy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50000"/>
              </a:lnSpc>
              <a:spcBef>
                <a:spcPts val="479"/>
              </a:spcBef>
            </a:pPr>
            <a:r>
              <a:rPr b="0" lang="cs-CZ" sz="2400" spc="-1" strike="noStrike">
                <a:solidFill>
                  <a:srgbClr val="10243e"/>
                </a:solidFill>
                <a:latin typeface="Calibri"/>
              </a:rPr>
              <a:t>     </a:t>
            </a:r>
            <a:r>
              <a:rPr b="0" lang="cs-CZ" sz="2400" spc="-1" strike="noStrike">
                <a:solidFill>
                  <a:srgbClr val="10243e"/>
                </a:solidFill>
                <a:latin typeface="Calibri"/>
              </a:rPr>
              <a:t>v adaptaci a s výchovnými problémy, včetně poruch chování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50000"/>
              </a:lnSpc>
              <a:spcBef>
                <a:spcPts val="479"/>
              </a:spcBef>
              <a:buClr>
                <a:srgbClr val="10243e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10243e"/>
                </a:solidFill>
                <a:latin typeface="Calibri"/>
              </a:rPr>
              <a:t>diagnostika žáků ZŠ a SŠ s výukovými problémy, včetně specifických poruch učení, a žáků neprospívající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TextShape 1"/>
          <p:cNvSpPr txBox="1"/>
          <p:nvPr/>
        </p:nvSpPr>
        <p:spPr>
          <a:xfrm>
            <a:off x="539640" y="234936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1" lang="cs-CZ" sz="4400" spc="-1" strike="noStrike">
                <a:solidFill>
                  <a:srgbClr val="31859c"/>
                </a:solidFill>
                <a:latin typeface="Calibri"/>
              </a:rPr>
              <a:t>Středisko výchovné péče (SVP)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TextShape 1"/>
          <p:cNvSpPr txBox="1"/>
          <p:nvPr/>
        </p:nvSpPr>
        <p:spPr>
          <a:xfrm>
            <a:off x="395640" y="260640"/>
            <a:ext cx="8229240" cy="9216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56000"/>
          </a:bodyPr>
          <a:p>
            <a:pPr>
              <a:lnSpc>
                <a:spcPct val="100000"/>
              </a:lnSpc>
            </a:pPr>
            <a:r>
              <a:rPr b="1" lang="cs-CZ" sz="4900" spc="-1" strike="noStrike">
                <a:solidFill>
                  <a:srgbClr val="31859c"/>
                </a:solidFill>
                <a:latin typeface="Calibri"/>
              </a:rPr>
              <a:t>Cíle a úkoly</a:t>
            </a:r>
            <a:br/>
            <a:endParaRPr b="0" lang="cs-CZ" sz="49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3" name="TextShape 2"/>
          <p:cNvSpPr txBox="1"/>
          <p:nvPr/>
        </p:nvSpPr>
        <p:spPr>
          <a:xfrm>
            <a:off x="457200" y="836640"/>
            <a:ext cx="8229240" cy="52891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50000"/>
              </a:lnSpc>
              <a:spcBef>
                <a:spcPts val="561"/>
              </a:spcBef>
              <a:buClr>
                <a:srgbClr val="10243e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10243e"/>
                </a:solidFill>
                <a:latin typeface="Calibri"/>
              </a:rPr>
              <a:t>prevence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50000"/>
              </a:lnSpc>
              <a:spcBef>
                <a:spcPts val="561"/>
              </a:spcBef>
              <a:buClr>
                <a:srgbClr val="10243e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10243e"/>
                </a:solidFill>
                <a:latin typeface="Calibri"/>
              </a:rPr>
              <a:t>odstranění či zmírnění již vzniklých PCH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50000"/>
              </a:lnSpc>
              <a:spcBef>
                <a:spcPts val="561"/>
              </a:spcBef>
              <a:buClr>
                <a:srgbClr val="10243e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10243e"/>
                </a:solidFill>
                <a:latin typeface="Calibri"/>
              </a:rPr>
              <a:t>eliminace prohlubování negativního dopadu PCH na sociální vztahy, spolupráce s rodinou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50000"/>
              </a:lnSpc>
              <a:spcBef>
                <a:spcPts val="561"/>
              </a:spcBef>
              <a:buClr>
                <a:srgbClr val="10243e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10243e"/>
                </a:solidFill>
                <a:latin typeface="Calibri"/>
              </a:rPr>
              <a:t>intervence - rozvoj osobnosti, sebepoznání, sociálního chování, náprava problémů v učení 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50000"/>
              </a:lnSpc>
              <a:spcBef>
                <a:spcPts val="561"/>
              </a:spcBef>
              <a:buClr>
                <a:srgbClr val="10243e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10243e"/>
                </a:solidFill>
                <a:latin typeface="Calibri"/>
              </a:rPr>
              <a:t>spolupráce se školou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50000"/>
              </a:lnSpc>
              <a:spcBef>
                <a:spcPts val="561"/>
              </a:spcBef>
              <a:buClr>
                <a:srgbClr val="10243e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10243e"/>
                </a:solidFill>
                <a:latin typeface="Calibri"/>
              </a:rPr>
              <a:t>spolupráce s ostatními institucemi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80000"/>
              </a:lnSpc>
              <a:spcBef>
                <a:spcPts val="380"/>
              </a:spcBef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83000"/>
          </a:bodyPr>
          <a:p>
            <a:pPr>
              <a:lnSpc>
                <a:spcPct val="100000"/>
              </a:lnSpc>
            </a:pPr>
            <a:r>
              <a:rPr b="1" lang="cs-CZ" sz="4900" spc="-1" strike="noStrike">
                <a:solidFill>
                  <a:srgbClr val="31859c"/>
                </a:solidFill>
                <a:latin typeface="Calibri"/>
              </a:rPr>
              <a:t>Cílový klient</a:t>
            </a:r>
            <a:br/>
            <a:endParaRPr b="0" lang="cs-CZ" sz="49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5" name="TextShape 2"/>
          <p:cNvSpPr txBox="1"/>
          <p:nvPr/>
        </p:nvSpPr>
        <p:spPr>
          <a:xfrm>
            <a:off x="457200" y="836640"/>
            <a:ext cx="8229240" cy="58323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1000"/>
          </a:bodyPr>
          <a:p>
            <a:pPr marL="343080" indent="-342720">
              <a:lnSpc>
                <a:spcPct val="170000"/>
              </a:lnSpc>
              <a:spcBef>
                <a:spcPts val="1519"/>
              </a:spcBef>
              <a:buClr>
                <a:srgbClr val="10243e"/>
              </a:buClr>
              <a:buFont typeface="Arial"/>
              <a:buChar char="•"/>
            </a:pPr>
            <a:r>
              <a:rPr b="1" lang="cs-CZ" sz="7600" spc="-1" strike="noStrike">
                <a:solidFill>
                  <a:srgbClr val="10243e"/>
                </a:solidFill>
                <a:latin typeface="Calibri"/>
              </a:rPr>
              <a:t>3 – 19, event. 26 let (průměrný věk = 15 let)</a:t>
            </a:r>
            <a:endParaRPr b="0" lang="cs-CZ" sz="76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70000"/>
              </a:lnSpc>
              <a:spcBef>
                <a:spcPts val="1519"/>
              </a:spcBef>
              <a:buClr>
                <a:srgbClr val="10243e"/>
              </a:buClr>
              <a:buFont typeface="Arial"/>
              <a:buChar char="•"/>
            </a:pPr>
            <a:r>
              <a:rPr b="1" lang="cs-CZ" sz="7600" spc="-1" strike="noStrike">
                <a:solidFill>
                  <a:srgbClr val="10243e"/>
                </a:solidFill>
                <a:latin typeface="Calibri"/>
              </a:rPr>
              <a:t>děti a mládež s rizikem či s projevy PCH a negativními jevy v sociálním vývoji</a:t>
            </a:r>
            <a:endParaRPr b="0" lang="cs-CZ" sz="76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70000"/>
              </a:lnSpc>
              <a:spcBef>
                <a:spcPts val="1519"/>
              </a:spcBef>
              <a:buClr>
                <a:srgbClr val="10243e"/>
              </a:buClr>
              <a:buFont typeface="Arial"/>
              <a:buChar char="•"/>
            </a:pPr>
            <a:r>
              <a:rPr b="1" lang="cs-CZ" sz="7600" spc="-1" strike="noStrike">
                <a:solidFill>
                  <a:srgbClr val="10243e"/>
                </a:solidFill>
                <a:latin typeface="Calibri"/>
              </a:rPr>
              <a:t>jedinci propuštění z ÚV, OV při jejich integraci do společnosti – organizovány resocializační programy</a:t>
            </a:r>
            <a:endParaRPr b="0" lang="cs-CZ" sz="76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70000"/>
              </a:lnSpc>
              <a:spcBef>
                <a:spcPts val="1519"/>
              </a:spcBef>
              <a:buClr>
                <a:srgbClr val="10243e"/>
              </a:buClr>
              <a:buFont typeface="Arial"/>
              <a:buChar char="•"/>
            </a:pPr>
            <a:r>
              <a:rPr b="1" lang="cs-CZ" sz="7600" spc="-1" strike="noStrike">
                <a:solidFill>
                  <a:srgbClr val="10243e"/>
                </a:solidFill>
                <a:latin typeface="Calibri"/>
              </a:rPr>
              <a:t>záškoláctví, nerespektování autorit (škola, domov), krádeže, kouření, útěky, šikana (agresor, oběť), vliv závadové party, lhaní, agresivní chování, experimenty (či konzumace) návykových látek</a:t>
            </a:r>
            <a:endParaRPr b="0" lang="cs-CZ" sz="76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70000"/>
              </a:lnSpc>
              <a:spcBef>
                <a:spcPts val="1519"/>
              </a:spcBef>
              <a:buClr>
                <a:srgbClr val="10243e"/>
              </a:buClr>
              <a:buFont typeface="Arial"/>
              <a:buChar char="•"/>
            </a:pPr>
            <a:r>
              <a:rPr b="1" lang="cs-CZ" sz="7600" spc="-1" strike="noStrike">
                <a:solidFill>
                  <a:srgbClr val="10243e"/>
                </a:solidFill>
                <a:latin typeface="Calibri"/>
              </a:rPr>
              <a:t>kritériem zařazení je aktuální stav klienta (nesmí být aktuálně intoxikován, závislý na drogách, neměl by mít pozměněnou zdravotní neschopnost…pokud dojde k zranění atd. musí se nejdříve vyléčit, aby byla terapie účinná)</a:t>
            </a:r>
            <a:endParaRPr b="0" lang="cs-CZ" sz="76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70000"/>
              </a:lnSpc>
              <a:spcBef>
                <a:spcPts val="1519"/>
              </a:spcBef>
              <a:buClr>
                <a:srgbClr val="10243e"/>
              </a:buClr>
              <a:buFont typeface="Arial"/>
              <a:buChar char="•"/>
            </a:pPr>
            <a:r>
              <a:rPr b="1" lang="cs-CZ" sz="7600" spc="-1" strike="noStrike">
                <a:solidFill>
                  <a:srgbClr val="10243e"/>
                </a:solidFill>
                <a:latin typeface="Calibri"/>
              </a:rPr>
              <a:t>výchovná skupina = max. 8 klientů, skupina je koedukovaná</a:t>
            </a:r>
            <a:endParaRPr b="0" lang="cs-CZ" sz="76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cs-CZ" sz="76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TextShape 1"/>
          <p:cNvSpPr txBox="1"/>
          <p:nvPr/>
        </p:nvSpPr>
        <p:spPr>
          <a:xfrm>
            <a:off x="457200" y="981000"/>
            <a:ext cx="8229240" cy="54000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50000"/>
              </a:lnSpc>
              <a:spcBef>
                <a:spcPts val="519"/>
              </a:spcBef>
              <a:buClr>
                <a:srgbClr val="10243e"/>
              </a:buClr>
              <a:buFont typeface="Arial"/>
              <a:buChar char="•"/>
            </a:pPr>
            <a:r>
              <a:rPr b="0" lang="cs-CZ" sz="2600" spc="-1" strike="noStrike">
                <a:solidFill>
                  <a:srgbClr val="10243e"/>
                </a:solidFill>
                <a:latin typeface="Calibri"/>
              </a:rPr>
              <a:t>poradenské</a:t>
            </a:r>
            <a:endParaRPr b="0" lang="cs-CZ" sz="26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50000"/>
              </a:lnSpc>
              <a:spcBef>
                <a:spcPts val="519"/>
              </a:spcBef>
              <a:buClr>
                <a:srgbClr val="10243e"/>
              </a:buClr>
              <a:buFont typeface="Arial"/>
              <a:buChar char="•"/>
            </a:pPr>
            <a:r>
              <a:rPr b="0" lang="cs-CZ" sz="2600" spc="-1" strike="noStrike">
                <a:solidFill>
                  <a:srgbClr val="10243e"/>
                </a:solidFill>
                <a:latin typeface="Calibri"/>
              </a:rPr>
              <a:t>intervence – speciální pedagog – etoped, psycholog, sociální pracovník</a:t>
            </a:r>
            <a:endParaRPr b="0" lang="cs-CZ" sz="26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50000"/>
              </a:lnSpc>
              <a:spcBef>
                <a:spcPts val="519"/>
              </a:spcBef>
              <a:buClr>
                <a:srgbClr val="10243e"/>
              </a:buClr>
              <a:buFont typeface="Arial"/>
              <a:buChar char="•"/>
            </a:pPr>
            <a:r>
              <a:rPr b="0" lang="cs-CZ" sz="2600" spc="-1" strike="noStrike">
                <a:solidFill>
                  <a:srgbClr val="10243e"/>
                </a:solidFill>
                <a:latin typeface="Calibri"/>
              </a:rPr>
              <a:t>výchovně-konzultační pomoc všem, kdo se o problematiku PCH zajímají</a:t>
            </a:r>
            <a:endParaRPr b="0" lang="cs-CZ" sz="26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50000"/>
              </a:lnSpc>
              <a:spcBef>
                <a:spcPts val="519"/>
              </a:spcBef>
              <a:buClr>
                <a:srgbClr val="10243e"/>
              </a:buClr>
              <a:buFont typeface="Arial"/>
              <a:buChar char="•"/>
            </a:pPr>
            <a:r>
              <a:rPr b="0" lang="cs-CZ" sz="2600" spc="-1" strike="noStrike">
                <a:solidFill>
                  <a:srgbClr val="10243e"/>
                </a:solidFill>
                <a:latin typeface="Calibri"/>
              </a:rPr>
              <a:t>metodické vedení školských zařízení, ostatních poradenských pracovišť</a:t>
            </a:r>
            <a:endParaRPr b="0" lang="cs-CZ" sz="26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50000"/>
              </a:lnSpc>
              <a:spcBef>
                <a:spcPts val="519"/>
              </a:spcBef>
              <a:buClr>
                <a:srgbClr val="10243e"/>
              </a:buClr>
              <a:buFont typeface="Arial"/>
              <a:buChar char="•"/>
            </a:pPr>
            <a:r>
              <a:rPr b="0" lang="cs-CZ" sz="2600" spc="-1" strike="noStrike">
                <a:solidFill>
                  <a:srgbClr val="10243e"/>
                </a:solidFill>
                <a:latin typeface="Calibri"/>
              </a:rPr>
              <a:t>podpora a metodické vedení integrovaných žáků s PCH</a:t>
            </a:r>
            <a:endParaRPr b="0" lang="cs-CZ" sz="26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50000"/>
              </a:lnSpc>
              <a:spcBef>
                <a:spcPts val="519"/>
              </a:spcBef>
              <a:buClr>
                <a:srgbClr val="10243e"/>
              </a:buClr>
              <a:buFont typeface="Arial"/>
              <a:buChar char="•"/>
            </a:pPr>
            <a:r>
              <a:rPr b="0" lang="cs-CZ" sz="2600" spc="-1" strike="noStrike">
                <a:solidFill>
                  <a:srgbClr val="10243e"/>
                </a:solidFill>
                <a:latin typeface="Calibri"/>
              </a:rPr>
              <a:t>přímá preventivně výchovná péče – forma ambulantní x stacionární x internátní, forma individuální x skupinová</a:t>
            </a:r>
            <a:endParaRPr b="0" lang="cs-CZ" sz="26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561"/>
              </a:spcBef>
            </a:pPr>
            <a:endParaRPr b="0" lang="cs-CZ" sz="2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7" name="TextShape 2"/>
          <p:cNvSpPr txBox="1"/>
          <p:nvPr/>
        </p:nvSpPr>
        <p:spPr>
          <a:xfrm>
            <a:off x="395280" y="189000"/>
            <a:ext cx="8229240" cy="6328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r>
              <a:rPr b="1" lang="cs-CZ" sz="4000" spc="-1" strike="noStrike">
                <a:solidFill>
                  <a:srgbClr val="31859c"/>
                </a:solidFill>
                <a:latin typeface="Calibri"/>
              </a:rPr>
              <a:t>Fo</a:t>
            </a:r>
            <a:r>
              <a:rPr b="1" lang="cs-CZ" sz="3600" spc="-1" strike="noStrike">
                <a:solidFill>
                  <a:srgbClr val="31859c"/>
                </a:solidFill>
                <a:latin typeface="Calibri"/>
              </a:rPr>
              <a:t>rmy činnosti</a:t>
            </a:r>
            <a:endParaRPr b="0" lang="cs-CZ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8" name="CustomShape 3"/>
          <p:cNvSpPr/>
          <p:nvPr/>
        </p:nvSpPr>
        <p:spPr>
          <a:xfrm>
            <a:off x="539640" y="6308640"/>
            <a:ext cx="7848360" cy="9741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cs-CZ" sz="2400" spc="-1" strike="noStrike">
                <a:solidFill>
                  <a:srgbClr val="c00000"/>
                </a:solidFill>
                <a:latin typeface="Calibri"/>
              </a:rPr>
              <a:t>Pobyt dobrovolný !!(žádost osoby zodpovědné za výchovu)</a:t>
            </a:r>
            <a:endParaRPr b="0" lang="cs-CZ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199"/>
              </a:spcBef>
            </a:pPr>
            <a:endParaRPr b="0" lang="cs-CZ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Application>LibreOffice/6.4.1.2$Windows_X86_64 LibreOffice_project/4d224e95b98b138af42a64d84056446d09082932</Application>
  <Words>5447</Words>
  <Paragraphs>917</Paragraphs>
  <Company>HP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2013-03-26T21:50:23Z</dcterms:created>
  <dc:creator>Vjerka</dc:creator>
  <dc:description/>
  <dc:language>cs-CZ</dc:language>
  <cp:lastModifiedBy/>
  <dcterms:modified xsi:type="dcterms:W3CDTF">2020-05-04T22:04:56Z</dcterms:modified>
  <cp:revision>118</cp:revision>
  <dc:subject/>
  <dc:title>SP3MK_PCH Edukace jedinců s poruchami chování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HP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6</vt:i4>
  </property>
  <property fmtid="{D5CDD505-2E9C-101B-9397-08002B2CF9AE}" pid="9" name="PresentationFormat">
    <vt:lpwstr>Předvádění na obrazovce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131</vt:i4>
  </property>
</Properties>
</file>