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Relationship Id="rId23" Type="http://schemas.openxmlformats.org/officeDocument/2006/relationships/slide" Target="slides/slide15.xml"/><Relationship Id="rId24" Type="http://schemas.openxmlformats.org/officeDocument/2006/relationships/slide" Target="slides/slide16.xml"/><Relationship Id="rId25" Type="http://schemas.openxmlformats.org/officeDocument/2006/relationships/slide" Target="slides/slide17.xml"/><Relationship Id="rId26" Type="http://schemas.openxmlformats.org/officeDocument/2006/relationships/slide" Target="slides/slide18.xml"/><Relationship Id="rId27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9AC8DCC-4219-40F3-82D3-A22A28A242FA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4. 5. 2020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417A563-7246-41F3-B454-B3A66DA966FC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D283109-48EE-44D6-8C3F-29EA867A97E3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4. 5. 2020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967CF98-D3EE-4C61-979D-12DFD4CD6BE2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F73F1EE-6BCE-43C4-A097-7549D8BB420F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4. 5. 2020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E01C900-8F4D-48B3-ABE8-D1FA05CB6F56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E1688E4-922B-4ED7-97C3-E488834A6F76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4. 5. 2020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29232A3-0598-4505-BB24-314D331B9AF1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281"/>
              </a:spcBef>
            </a:pPr>
            <a:r>
              <a:rPr b="0" lang="cs-CZ" sz="1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963415E-0E72-419F-83EB-E120CF21832D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4. 5. 2020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F868031-C718-4A74-9FBB-2930E83C847B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F48272E-5971-4C63-810B-566B993CCD5A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4. 5. 2020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7B8B125-F62B-4885-AF6A-FF4B537CCEE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0F018FD-6C48-444B-A4C2-6A8BEE82FBC7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4. 5. 2020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25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E8E7D84-5452-468E-915C-C8F55D9A7319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5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0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7200" spc="-1" strike="noStrike">
                <a:solidFill>
                  <a:srgbClr val="31859c"/>
                </a:solidFill>
                <a:latin typeface="Calibri"/>
              </a:rPr>
              <a:t>Poradenský systém</a:t>
            </a:r>
            <a:endParaRPr b="0" lang="cs-CZ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3000"/>
          </a:bodyPr>
          <a:p>
            <a:pPr>
              <a:lnSpc>
                <a:spcPct val="100000"/>
              </a:lnSpc>
            </a:pPr>
            <a:r>
              <a:rPr b="1" lang="cs-CZ" sz="4900" spc="-1" strike="noStrike">
                <a:solidFill>
                  <a:srgbClr val="31859c"/>
                </a:solidFill>
                <a:latin typeface="Calibri"/>
              </a:rPr>
              <a:t>Pracovníci</a:t>
            </a:r>
            <a:br/>
            <a:endParaRPr b="0" lang="cs-CZ" sz="4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0" name="TextShape 2"/>
          <p:cNvSpPr txBox="1"/>
          <p:nvPr/>
        </p:nvSpPr>
        <p:spPr>
          <a:xfrm>
            <a:off x="457200" y="836640"/>
            <a:ext cx="8229240" cy="5289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speciální pedagogové – učitelé </a:t>
            </a:r>
            <a:r>
              <a:rPr b="0" lang="cs-CZ" sz="2000" spc="-1" strike="noStrike">
                <a:solidFill>
                  <a:srgbClr val="10243e"/>
                </a:solidFill>
                <a:latin typeface="Calibri"/>
              </a:rPr>
              <a:t>(škola u internátního typu pobytu)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speciální pedagog – etoped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psycholog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sociální pracovník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vychovatelé – měli by mít speciálně pedagogické vzdělání (etopedie)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všichni spolupracují na koncepci individuálního programu pomoci (program osobního rozvoje)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A) Ambulantní část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2" name="TextShape 2"/>
          <p:cNvSpPr txBox="1"/>
          <p:nvPr/>
        </p:nvSpPr>
        <p:spPr>
          <a:xfrm>
            <a:off x="457200" y="908640"/>
            <a:ext cx="8229240" cy="5688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klient = jedinec s rizikem či s projevy PCH, jedinec po propuštění z ÚV – žádost zákonného zástupce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úkoly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prevence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intervence a poradenství – přímá práce s klientem, rodiči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diagnostika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zpracování individuálního programu pomoci – může se jako doporučení dávat do školy, rodičům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práce s rodinou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metodická pomoc školám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realizace probačních programů – veřejně prospěšné práce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8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dochází tam klienti, kteří opustili internátní nebo stacionární část, 6 měsíců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B) Stacionární (celodenní)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4" name="TextShape 2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8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klient – jedinec s rizikem či s projevy PCH – smlouva s OZV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56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úkoly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561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intervence a terapie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561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výuka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561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spec.ped. a ped.-psych. podpora (rozvoj osobnosti, sebepoznání, sociálního chování, poradenství při volbě vzdělávací cesty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561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spolupráce s kmenovou školou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80000"/>
              </a:lnSpc>
              <a:spcBef>
                <a:spcPts val="561"/>
              </a:spcBef>
              <a:buClr>
                <a:srgbClr val="10243e"/>
              </a:buClr>
              <a:buFont typeface="Wingdings" charset="2"/>
              <a:buChar char="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spolupráce s rodinou, či OZV (os. zodpovědná za výchovu)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879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7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C) Internátní 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6" name="TextShape 2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klient – jedinec s PCH –  smlouva OZV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úkoly totožné jako u stacionární části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pobyt v délce 2 měsíců, klienti internátní a stacionární části mají záměrně oddělený program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po ukončení navazuje ambulantní péče (zpravidla 1 rok)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7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Legislativa 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8" name="TextShape 2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Charakteristika podle resortu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MŠMT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MPSV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MZ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7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MŠMT 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0" name="TextShape 2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Školský zákon </a:t>
            </a: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561/2004 Sb., aktualizace do konce školního roku, plnění školní docházky § 36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9 let, nikoliv 9 ročníků, ukončení základního vzdělávání – dosažení základního vzdělání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již zmíněna ústavní a ochranná výchova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Spádová oblast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školní řád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7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Další zákony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2" name="TextShape 2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109/2002 Sb., aktuálně od 1. 1. 2014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Novelizován 89/2012 Sb. a 303/2013 Sb.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Základní právo dítěte na výchovu a vzdělávání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Od 3 do 18 let, případně zletilé osobě do 19 let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možnost pobytu do 26 let – smluvní vztah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7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109/2002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4" name="TextShape 2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Druhy zařízení: diagnostický ústav, dětský domov, dětský domov se školou, výchovný ústav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Výchovné skupiny: DÚ – 4 až 8, VÚ – 5 až 8.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Jednotlivé zařízení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Práva a povinnosti – ústavní a ochranná výchova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7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MPSV 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6" name="TextShape 2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Občanský zákoník – 89/2012 Sb.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Předběžné opatření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OSPOD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Způsob práce s dítětem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7000"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MZ 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457200" y="980640"/>
            <a:ext cx="8229240" cy="514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Testování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Pobytové služby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Diagnostika a medikace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Možnosti spolupráce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extShape 1"/>
          <p:cNvSpPr txBox="1"/>
          <p:nvPr/>
        </p:nvSpPr>
        <p:spPr>
          <a:xfrm>
            <a:off x="457200" y="274680"/>
            <a:ext cx="8229240" cy="7059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000" spc="-1" strike="noStrike">
                <a:solidFill>
                  <a:srgbClr val="31859c"/>
                </a:solidFill>
                <a:latin typeface="Calibri"/>
              </a:rPr>
              <a:t>Přehled systému poradenství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4" name="TextShape 2"/>
          <p:cNvSpPr txBox="1"/>
          <p:nvPr/>
        </p:nvSpPr>
        <p:spPr>
          <a:xfrm>
            <a:off x="457200" y="1197000"/>
            <a:ext cx="4038120" cy="5400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50000"/>
              </a:lnSpc>
              <a:spcBef>
                <a:spcPts val="3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1600" spc="-1" strike="noStrike">
                <a:solidFill>
                  <a:srgbClr val="10243e"/>
                </a:solidFill>
                <a:latin typeface="Calibri"/>
              </a:rPr>
              <a:t>třídní učitel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3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1600" spc="-1" strike="noStrike">
                <a:solidFill>
                  <a:srgbClr val="10243e"/>
                </a:solidFill>
                <a:latin typeface="Calibri"/>
              </a:rPr>
              <a:t>výchovný poradce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3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1600" spc="-1" strike="noStrike">
                <a:solidFill>
                  <a:srgbClr val="10243e"/>
                </a:solidFill>
                <a:latin typeface="Calibri"/>
              </a:rPr>
              <a:t>metodik prevence sociálně patologických jevů 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320"/>
              </a:spcBef>
            </a:pP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3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1600" spc="-1" strike="noStrike">
                <a:solidFill>
                  <a:srgbClr val="10243e"/>
                </a:solidFill>
                <a:latin typeface="Calibri"/>
              </a:rPr>
              <a:t>školní psycholog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3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1600" spc="-1" strike="noStrike">
                <a:solidFill>
                  <a:srgbClr val="10243e"/>
                </a:solidFill>
                <a:latin typeface="Calibri"/>
              </a:rPr>
              <a:t>speciální pedagog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320"/>
              </a:spcBef>
            </a:pP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3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1600" spc="-1" strike="noStrike">
                <a:solidFill>
                  <a:srgbClr val="10243e"/>
                </a:solidFill>
                <a:latin typeface="Calibri"/>
              </a:rPr>
              <a:t>Pedagogicko psychologická poradna (PPP) 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3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1600" spc="-1" strike="noStrike">
                <a:solidFill>
                  <a:srgbClr val="10243e"/>
                </a:solidFill>
                <a:latin typeface="Calibri"/>
              </a:rPr>
              <a:t>Speciálně pedagogická centra (SPC)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3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1600" spc="-1" strike="noStrike">
                <a:solidFill>
                  <a:srgbClr val="10243e"/>
                </a:solidFill>
                <a:latin typeface="Calibri"/>
              </a:rPr>
              <a:t>Středisko výchovné péče (SVP)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800" spc="-1" strike="noStrike">
                <a:solidFill>
                  <a:srgbClr val="31859c"/>
                </a:solidFill>
                <a:latin typeface="Calibri"/>
              </a:rPr>
              <a:t>Poradenství ve škole</a:t>
            </a:r>
            <a:endParaRPr b="0" lang="cs-CZ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6" name="TextShape 2"/>
          <p:cNvSpPr txBox="1"/>
          <p:nvPr/>
        </p:nvSpPr>
        <p:spPr>
          <a:xfrm>
            <a:off x="457200" y="1125360"/>
            <a:ext cx="8229240" cy="5732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80000"/>
              </a:lnSpc>
              <a:spcBef>
                <a:spcPts val="40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10243e"/>
                </a:solidFill>
                <a:latin typeface="Calibri"/>
              </a:rPr>
              <a:t>třídní učitel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10243e"/>
                </a:solidFill>
                <a:latin typeface="Calibri"/>
              </a:rPr>
              <a:t>výchovný poradce</a:t>
            </a:r>
            <a:r>
              <a:rPr b="1" lang="cs-CZ" sz="1800" spc="-1" strike="noStrike">
                <a:solidFill>
                  <a:srgbClr val="10243e"/>
                </a:solidFill>
                <a:latin typeface="Calibri"/>
              </a:rPr>
              <a:t> </a:t>
            </a: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- učitelé, kteří na škole zároveň učí, profesní poradenství, 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                                     </a:t>
            </a: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prevence nejen výchovných problémů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10243e"/>
                </a:solidFill>
                <a:latin typeface="Calibri"/>
              </a:rPr>
              <a:t>metodik prevence sociálně patologických jevů</a:t>
            </a:r>
            <a:r>
              <a:rPr b="1" lang="cs-CZ" sz="1800" spc="-1" strike="noStrike">
                <a:solidFill>
                  <a:srgbClr val="10243e"/>
                </a:solidFill>
                <a:latin typeface="Calibri"/>
              </a:rPr>
              <a:t> </a:t>
            </a: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- prevence rizikových jevů (šikana,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                                     </a:t>
            </a: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závislostní chování apod.), běžně učící učitel 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10243e"/>
                </a:solidFill>
                <a:latin typeface="Calibri"/>
              </a:rPr>
              <a:t>školní speciální pedagog</a:t>
            </a:r>
            <a:r>
              <a:rPr b="1" lang="cs-CZ" sz="1800" spc="-1" strike="noStrike">
                <a:solidFill>
                  <a:srgbClr val="10243e"/>
                </a:solidFill>
                <a:latin typeface="Calibri"/>
              </a:rPr>
              <a:t> </a:t>
            </a: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– jeho přítomnost závisí na potřebách školy, působí na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                                      </a:t>
            </a: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školách kde je integrován velký počet dětí s postižením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40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10243e"/>
                </a:solidFill>
                <a:latin typeface="Calibri"/>
              </a:rPr>
              <a:t>školní psycholog</a:t>
            </a:r>
            <a:r>
              <a:rPr b="1" lang="cs-CZ" sz="1800" spc="-1" strike="noStrike">
                <a:solidFill>
                  <a:srgbClr val="10243e"/>
                </a:solidFill>
                <a:latin typeface="Calibri"/>
              </a:rPr>
              <a:t> </a:t>
            </a: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- působí na specializovaných školách a na školách s velkým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                                      </a:t>
            </a: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počtem dětí s problémy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- přítomnost speciálního pedagoga a psychologa závisí na finančních možnostech školy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0243e"/>
                </a:solidFill>
                <a:latin typeface="Calibri"/>
              </a:rPr>
              <a:t>- na mnohých školách také působí učitelé, kteří absolvovali různé kursy a školení, takže mohou poskytovat pomoc v některých zaměřených oblastech (logopedický kurs, kurs pro pomoc dětem se specifickými poruchami učení 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TextShape 1"/>
          <p:cNvSpPr txBox="1"/>
          <p:nvPr/>
        </p:nvSpPr>
        <p:spPr>
          <a:xfrm>
            <a:off x="214200" y="78588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3000"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Pedagogicko-psychologická poradna (PPP)</a:t>
            </a:r>
            <a:br/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8" name="TextShape 2"/>
          <p:cNvSpPr txBox="1"/>
          <p:nvPr/>
        </p:nvSpPr>
        <p:spPr>
          <a:xfrm>
            <a:off x="214200" y="1643040"/>
            <a:ext cx="8229240" cy="4323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psychologická diagnostika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speciálně pedagogická diagnostika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reedukace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Shape 1"/>
          <p:cNvSpPr txBox="1"/>
          <p:nvPr/>
        </p:nvSpPr>
        <p:spPr>
          <a:xfrm>
            <a:off x="467640" y="26064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Činnosti PPP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0" name="TextShape 2"/>
          <p:cNvSpPr txBox="1"/>
          <p:nvPr/>
        </p:nvSpPr>
        <p:spPr>
          <a:xfrm>
            <a:off x="357120" y="1357200"/>
            <a:ext cx="8229240" cy="52858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5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 </a:t>
            </a: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zjišťování předpokladů pro školní docházku/diagnostika školní zralosti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diagnostika dětí předškolního věku z důvodů nerovnoměrného vývoje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diagnostika dětí předškolního věku, žáků ZŠ a SŠ s problémy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     </a:t>
            </a: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v adaptaci a s výchovnými problémy, včetně poruch chování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diagnostika žáků ZŠ a SŠ s výukovými problémy, včetně specifických poruch učení, a žáků neprospívající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TextShape 1"/>
          <p:cNvSpPr txBox="1"/>
          <p:nvPr/>
        </p:nvSpPr>
        <p:spPr>
          <a:xfrm>
            <a:off x="539640" y="23493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Středisko výchovné péče (SVP)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extShape 1"/>
          <p:cNvSpPr txBox="1"/>
          <p:nvPr/>
        </p:nvSpPr>
        <p:spPr>
          <a:xfrm>
            <a:off x="395640" y="260640"/>
            <a:ext cx="8229240" cy="921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56000"/>
          </a:bodyPr>
          <a:p>
            <a:pPr>
              <a:lnSpc>
                <a:spcPct val="100000"/>
              </a:lnSpc>
            </a:pPr>
            <a:r>
              <a:rPr b="1" lang="cs-CZ" sz="4900" spc="-1" strike="noStrike">
                <a:solidFill>
                  <a:srgbClr val="31859c"/>
                </a:solidFill>
                <a:latin typeface="Calibri"/>
              </a:rPr>
              <a:t>Cíle a úkoly</a:t>
            </a:r>
            <a:br/>
            <a:endParaRPr b="0" lang="cs-CZ" sz="4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3" name="TextShape 2"/>
          <p:cNvSpPr txBox="1"/>
          <p:nvPr/>
        </p:nvSpPr>
        <p:spPr>
          <a:xfrm>
            <a:off x="457200" y="836640"/>
            <a:ext cx="8229240" cy="5289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prevence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odstranění či zmírnění již vzniklých PCH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eliminace prohlubování negativního dopadu PCH na sociální vztahy, spolupráce s rodinou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intervence - rozvoj osobnosti, sebepoznání, sociálního chování, náprava problémů v učení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spolupráce se školou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spolupráce s ostatními institucemi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80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3000"/>
          </a:bodyPr>
          <a:p>
            <a:pPr>
              <a:lnSpc>
                <a:spcPct val="100000"/>
              </a:lnSpc>
            </a:pPr>
            <a:r>
              <a:rPr b="1" lang="cs-CZ" sz="4900" spc="-1" strike="noStrike">
                <a:solidFill>
                  <a:srgbClr val="31859c"/>
                </a:solidFill>
                <a:latin typeface="Calibri"/>
              </a:rPr>
              <a:t>Cílový klient</a:t>
            </a:r>
            <a:br/>
            <a:endParaRPr b="0" lang="cs-CZ" sz="4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5" name="TextShape 2"/>
          <p:cNvSpPr txBox="1"/>
          <p:nvPr/>
        </p:nvSpPr>
        <p:spPr>
          <a:xfrm>
            <a:off x="457200" y="836640"/>
            <a:ext cx="8229240" cy="5832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000"/>
          </a:bodyPr>
          <a:p>
            <a:pPr marL="343080" indent="-34272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7600" spc="-1" strike="noStrike">
                <a:solidFill>
                  <a:srgbClr val="10243e"/>
                </a:solidFill>
                <a:latin typeface="Calibri"/>
              </a:rPr>
              <a:t>3 – 19, event. 26 let (průměrný věk = 15 let)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7600" spc="-1" strike="noStrike">
                <a:solidFill>
                  <a:srgbClr val="10243e"/>
                </a:solidFill>
                <a:latin typeface="Calibri"/>
              </a:rPr>
              <a:t>děti a mládež s rizikem či s projevy PCH a negativními jevy v sociálním vývoji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7600" spc="-1" strike="noStrike">
                <a:solidFill>
                  <a:srgbClr val="10243e"/>
                </a:solidFill>
                <a:latin typeface="Calibri"/>
              </a:rPr>
              <a:t>jedinci propuštění z ÚV, OV při jejich integraci do společnosti – organizovány resocializační programy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7600" spc="-1" strike="noStrike">
                <a:solidFill>
                  <a:srgbClr val="10243e"/>
                </a:solidFill>
                <a:latin typeface="Calibri"/>
              </a:rPr>
              <a:t>záškoláctví, nerespektování autorit (škola, domov), krádeže, kouření, útěky, šikana (agresor, oběť), vliv závadové party, lhaní, agresivní chování, experimenty (či konzumace) návykových látek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7600" spc="-1" strike="noStrike">
                <a:solidFill>
                  <a:srgbClr val="10243e"/>
                </a:solidFill>
                <a:latin typeface="Calibri"/>
              </a:rPr>
              <a:t>kritériem zařazení je aktuální stav klienta (nesmí být aktuálně intoxikován, závislý na drogách, neměl by mít pozměněnou zdravotní neschopnost…pokud dojde k zranění atd. musí se nejdříve vyléčit, aby byla terapie účinná)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7600" spc="-1" strike="noStrike">
                <a:solidFill>
                  <a:srgbClr val="10243e"/>
                </a:solidFill>
                <a:latin typeface="Calibri"/>
              </a:rPr>
              <a:t>výchovná skupina = max. 8 klientů, skupina je koedukovaná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457200" y="981000"/>
            <a:ext cx="8229240" cy="5400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600" spc="-1" strike="noStrike">
                <a:solidFill>
                  <a:srgbClr val="10243e"/>
                </a:solidFill>
                <a:latin typeface="Calibri"/>
              </a:rPr>
              <a:t>poradenské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600" spc="-1" strike="noStrike">
                <a:solidFill>
                  <a:srgbClr val="10243e"/>
                </a:solidFill>
                <a:latin typeface="Calibri"/>
              </a:rPr>
              <a:t>intervence – speciální pedagog – etoped, psycholog, sociální pracovník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600" spc="-1" strike="noStrike">
                <a:solidFill>
                  <a:srgbClr val="10243e"/>
                </a:solidFill>
                <a:latin typeface="Calibri"/>
              </a:rPr>
              <a:t>výchovně-konzultační pomoc všem, kdo se o problematiku PCH zajímají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600" spc="-1" strike="noStrike">
                <a:solidFill>
                  <a:srgbClr val="10243e"/>
                </a:solidFill>
                <a:latin typeface="Calibri"/>
              </a:rPr>
              <a:t>metodické vedení školských zařízení, ostatních poradenských pracovišť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600" spc="-1" strike="noStrike">
                <a:solidFill>
                  <a:srgbClr val="10243e"/>
                </a:solidFill>
                <a:latin typeface="Calibri"/>
              </a:rPr>
              <a:t>podpora a metodické vedení integrovaných žáků s PCH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600" spc="-1" strike="noStrike">
                <a:solidFill>
                  <a:srgbClr val="10243e"/>
                </a:solidFill>
                <a:latin typeface="Calibri"/>
              </a:rPr>
              <a:t>přímá preventivně výchovná péče – forma ambulantní x stacionární x internátní, forma individuální x skupinová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561"/>
              </a:spcBef>
            </a:pP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7" name="TextShape 2"/>
          <p:cNvSpPr txBox="1"/>
          <p:nvPr/>
        </p:nvSpPr>
        <p:spPr>
          <a:xfrm>
            <a:off x="395280" y="189000"/>
            <a:ext cx="8229240" cy="6328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31859c"/>
                </a:solidFill>
                <a:latin typeface="Calibri"/>
              </a:rPr>
              <a:t>Fo</a:t>
            </a:r>
            <a:r>
              <a:rPr b="1" lang="cs-CZ" sz="3600" spc="-1" strike="noStrike">
                <a:solidFill>
                  <a:srgbClr val="31859c"/>
                </a:solidFill>
                <a:latin typeface="Calibri"/>
              </a:rPr>
              <a:t>rmy činnosti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8" name="CustomShape 3"/>
          <p:cNvSpPr/>
          <p:nvPr/>
        </p:nvSpPr>
        <p:spPr>
          <a:xfrm>
            <a:off x="539640" y="6308640"/>
            <a:ext cx="7848360" cy="974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c00000"/>
                </a:solidFill>
                <a:latin typeface="Calibri"/>
              </a:rPr>
              <a:t>Pobyt dobrovolný !!(žádost osoby zodpovědné za výchovu)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LibreOffice/6.4.1.2$Windows_X86_64 LibreOffice_project/4d224e95b98b138af42a64d84056446d09082932</Application>
  <Words>5447</Words>
  <Paragraphs>917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2013-03-26T21:50:23Z</dcterms:created>
  <dc:creator>Vjerka</dc:creator>
  <dc:description/>
  <dc:language>cs-CZ</dc:language>
  <cp:lastModifiedBy/>
  <dcterms:modified xsi:type="dcterms:W3CDTF">2020-05-04T22:04:56Z</dcterms:modified>
  <cp:revision>118</cp:revision>
  <dc:subject/>
  <dc:title>SP3MK_PCH Edukace jedinců s poruchami chování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6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131</vt:i4>
  </property>
</Properties>
</file>