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08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7722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6668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929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5404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3148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12414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15142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08048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754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7155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061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7094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8709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078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8043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2986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1678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0E3369-196F-460C-AF4B-46779842257E}" type="datetimeFigureOut">
              <a:rPr lang="cs-CZ" smtClean="0"/>
              <a:pPr/>
              <a:t>11.2.2020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C9058D-2C8F-432C-9F07-7B314A866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617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5AC2DC6-42E5-44DF-A2B2-B2E9863802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Oncological diseases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8564CB0E-48CA-49EA-8D77-BACB407021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22786"/>
          </a:xfrm>
        </p:spPr>
        <p:txBody>
          <a:bodyPr>
            <a:normAutofit fontScale="92500" lnSpcReduction="20000"/>
          </a:bodyPr>
          <a:lstStyle/>
          <a:p>
            <a:r>
              <a:rPr lang="en-GB" sz="3000" dirty="0"/>
              <a:t>Teaching </a:t>
            </a:r>
            <a:r>
              <a:rPr lang="en-GB" sz="3000" dirty="0" smtClean="0"/>
              <a:t>lesson</a:t>
            </a:r>
            <a:r>
              <a:rPr lang="cs-CZ" sz="3000" dirty="0" smtClean="0"/>
              <a:t> 1</a:t>
            </a:r>
            <a:endParaRPr lang="en-GB" sz="3000" dirty="0"/>
          </a:p>
          <a:p>
            <a:pPr algn="l"/>
            <a:endParaRPr lang="cs-CZ" dirty="0"/>
          </a:p>
          <a:p>
            <a:pPr algn="l"/>
            <a:endParaRPr lang="cs-CZ" sz="1400" dirty="0"/>
          </a:p>
          <a:p>
            <a:pPr algn="l"/>
            <a:endParaRPr lang="cs-CZ" sz="1400" dirty="0"/>
          </a:p>
          <a:p>
            <a:pPr algn="l"/>
            <a:r>
              <a:rPr lang="en-GB" sz="1700" dirty="0"/>
              <a:t>Written by: </a:t>
            </a:r>
            <a:r>
              <a:rPr lang="en-GB" sz="1700" dirty="0" err="1" smtClean="0"/>
              <a:t>Zdeňka</a:t>
            </a:r>
            <a:r>
              <a:rPr lang="en-GB" sz="1700" dirty="0" smtClean="0"/>
              <a:t> </a:t>
            </a:r>
            <a:r>
              <a:rPr lang="en-GB" sz="1700" dirty="0" err="1" smtClean="0"/>
              <a:t>Smejkalová</a:t>
            </a:r>
            <a:r>
              <a:rPr lang="cs-CZ" sz="1700" dirty="0" smtClean="0"/>
              <a:t>, Jitka Slaná </a:t>
            </a:r>
            <a:r>
              <a:rPr lang="cs-CZ" sz="1700" smtClean="0"/>
              <a:t>Reissmannová</a:t>
            </a:r>
            <a:endParaRPr lang="en-GB" sz="1700" dirty="0"/>
          </a:p>
        </p:txBody>
      </p:sp>
    </p:spTree>
    <p:extLst>
      <p:ext uri="{BB962C8B-B14F-4D97-AF65-F5344CB8AC3E}">
        <p14:creationId xmlns="" xmlns:p14="http://schemas.microsoft.com/office/powerpoint/2010/main" val="3954702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1E521D7-4952-4C0B-B3EB-08491C28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85D30C67-E317-48ED-9147-86BAF30AF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915938" cy="331893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ADAM, Zdeněk, Marta </a:t>
            </a:r>
            <a:r>
              <a:rPr lang="en-GB" dirty="0" err="1"/>
              <a:t>KREJČÍ</a:t>
            </a:r>
            <a:r>
              <a:rPr lang="en-GB" dirty="0"/>
              <a:t> a Jiří </a:t>
            </a:r>
            <a:r>
              <a:rPr lang="en-GB" dirty="0" err="1"/>
              <a:t>VORLÍČEK</a:t>
            </a:r>
            <a:r>
              <a:rPr lang="en-GB" dirty="0"/>
              <a:t>. </a:t>
            </a:r>
            <a:r>
              <a:rPr lang="en-GB" i="1" dirty="0" err="1"/>
              <a:t>Obecná</a:t>
            </a:r>
            <a:r>
              <a:rPr lang="en-GB" i="1" dirty="0"/>
              <a:t> </a:t>
            </a:r>
            <a:r>
              <a:rPr lang="en-GB" i="1" dirty="0" err="1"/>
              <a:t>onkologie</a:t>
            </a:r>
            <a:r>
              <a:rPr lang="en-GB" dirty="0"/>
              <a:t>. Praha: Galen, 2011. ISBN 978-80-7262-715-8.</a:t>
            </a:r>
          </a:p>
          <a:p>
            <a:r>
              <a:rPr lang="en-GB" dirty="0" err="1"/>
              <a:t>HOLEČKOVÁ</a:t>
            </a:r>
            <a:r>
              <a:rPr lang="en-GB" dirty="0"/>
              <a:t>, Petra. </a:t>
            </a:r>
            <a:r>
              <a:rPr lang="en-GB" i="1" dirty="0" err="1"/>
              <a:t>Rakovina</a:t>
            </a:r>
            <a:r>
              <a:rPr lang="en-GB" i="1" dirty="0"/>
              <a:t> </a:t>
            </a:r>
            <a:r>
              <a:rPr lang="en-GB" i="1" dirty="0" err="1"/>
              <a:t>žaludku</a:t>
            </a:r>
            <a:r>
              <a:rPr lang="en-GB" i="1" dirty="0"/>
              <a:t>: </a:t>
            </a:r>
            <a:r>
              <a:rPr lang="en-GB" i="1" dirty="0" err="1"/>
              <a:t>obecné</a:t>
            </a:r>
            <a:r>
              <a:rPr lang="en-GB" i="1" dirty="0"/>
              <a:t> </a:t>
            </a:r>
            <a:r>
              <a:rPr lang="en-GB" i="1" dirty="0" err="1"/>
              <a:t>informace</a:t>
            </a:r>
            <a:r>
              <a:rPr lang="en-GB" i="1" dirty="0"/>
              <a:t> pro </a:t>
            </a:r>
            <a:r>
              <a:rPr lang="en-GB" i="1" dirty="0" err="1"/>
              <a:t>pacienty</a:t>
            </a:r>
            <a:r>
              <a:rPr lang="en-GB" i="1" dirty="0"/>
              <a:t>. </a:t>
            </a:r>
            <a:r>
              <a:rPr lang="en-GB" dirty="0"/>
              <a:t>Praha: </a:t>
            </a:r>
            <a:r>
              <a:rPr lang="en-GB" dirty="0" err="1"/>
              <a:t>Liga</a:t>
            </a:r>
            <a:r>
              <a:rPr lang="en-GB" dirty="0"/>
              <a:t> </a:t>
            </a:r>
            <a:r>
              <a:rPr lang="en-GB" dirty="0" err="1"/>
              <a:t>proti</a:t>
            </a:r>
            <a:r>
              <a:rPr lang="en-GB" dirty="0"/>
              <a:t> </a:t>
            </a:r>
            <a:r>
              <a:rPr lang="en-GB" dirty="0" err="1"/>
              <a:t>rakovině</a:t>
            </a:r>
            <a:r>
              <a:rPr lang="en-GB" dirty="0"/>
              <a:t> Praha, 2011. ISBN 978-80-260-0672-5.</a:t>
            </a:r>
          </a:p>
          <a:p>
            <a:r>
              <a:rPr lang="en-GB" i="1" dirty="0" err="1"/>
              <a:t>Novotvary</a:t>
            </a:r>
            <a:r>
              <a:rPr lang="en-GB" i="1" dirty="0"/>
              <a:t> 2015 </a:t>
            </a:r>
            <a:r>
              <a:rPr lang="en-GB" i="1" dirty="0" err="1"/>
              <a:t>ČR</a:t>
            </a:r>
            <a:r>
              <a:rPr lang="en-GB" i="1" dirty="0"/>
              <a:t> </a:t>
            </a:r>
            <a:r>
              <a:rPr lang="en-GB" dirty="0"/>
              <a:t>[online]. Praha: </a:t>
            </a:r>
            <a:r>
              <a:rPr lang="en-GB" dirty="0" err="1"/>
              <a:t>Ústav</a:t>
            </a:r>
            <a:r>
              <a:rPr lang="en-GB" dirty="0"/>
              <a:t> </a:t>
            </a:r>
            <a:r>
              <a:rPr lang="en-GB" dirty="0" err="1"/>
              <a:t>zdravotnických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a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ČR</a:t>
            </a:r>
            <a:r>
              <a:rPr lang="en-GB" dirty="0"/>
              <a:t>, 2015. [cit. 2018-04-30]. Retrieved from: http://www.uzis.cz/publikace/novotvary-2015</a:t>
            </a:r>
          </a:p>
          <a:p>
            <a:r>
              <a:rPr lang="en-GB" dirty="0" err="1"/>
              <a:t>TOMÁŠEK</a:t>
            </a:r>
            <a:r>
              <a:rPr lang="en-GB" dirty="0"/>
              <a:t>, Jiří. </a:t>
            </a:r>
            <a:r>
              <a:rPr lang="en-GB" i="1" dirty="0"/>
              <a:t>Co je </a:t>
            </a:r>
            <a:r>
              <a:rPr lang="en-GB" i="1" dirty="0" err="1"/>
              <a:t>nádorové</a:t>
            </a:r>
            <a:r>
              <a:rPr lang="en-GB" i="1" dirty="0"/>
              <a:t> </a:t>
            </a:r>
            <a:r>
              <a:rPr lang="en-GB" i="1" dirty="0" err="1"/>
              <a:t>onemocnění</a:t>
            </a:r>
            <a:r>
              <a:rPr lang="en-GB" i="1" dirty="0"/>
              <a:t> </a:t>
            </a:r>
            <a:r>
              <a:rPr lang="en-GB" dirty="0"/>
              <a:t>[online]. c2015–2017 [cit. 2018-04-30]. Retrieved from: http://www. pruvodce-onemocnenim.cz/</a:t>
            </a:r>
            <a:r>
              <a:rPr lang="en-GB" dirty="0" err="1"/>
              <a:t>dvd</a:t>
            </a:r>
            <a:r>
              <a:rPr lang="en-GB" dirty="0"/>
              <a:t>/zhoubny-nador#video-3-1</a:t>
            </a:r>
          </a:p>
          <a:p>
            <a:r>
              <a:rPr lang="en-GB" dirty="0" err="1"/>
              <a:t>VOKURKA</a:t>
            </a:r>
            <a:r>
              <a:rPr lang="en-GB" dirty="0"/>
              <a:t>, Martin a Jan HUGO. </a:t>
            </a:r>
            <a:r>
              <a:rPr lang="en-GB" i="1" dirty="0" err="1"/>
              <a:t>Praktický</a:t>
            </a:r>
            <a:r>
              <a:rPr lang="en-GB" i="1" dirty="0"/>
              <a:t> </a:t>
            </a:r>
            <a:r>
              <a:rPr lang="en-GB" i="1" dirty="0" err="1"/>
              <a:t>slovník</a:t>
            </a:r>
            <a:r>
              <a:rPr lang="en-GB" i="1" dirty="0"/>
              <a:t> </a:t>
            </a:r>
            <a:r>
              <a:rPr lang="en-GB" i="1" dirty="0" err="1"/>
              <a:t>medicíny</a:t>
            </a:r>
            <a:r>
              <a:rPr lang="en-GB" i="1" dirty="0"/>
              <a:t>. </a:t>
            </a:r>
            <a:r>
              <a:rPr lang="en-GB" dirty="0"/>
              <a:t>10th updated edition Praha: </a:t>
            </a:r>
            <a:r>
              <a:rPr lang="en-GB" dirty="0" err="1"/>
              <a:t>Maxdorf</a:t>
            </a:r>
            <a:r>
              <a:rPr lang="en-GB" dirty="0"/>
              <a:t>, 2011. ISBN 9788073452629.</a:t>
            </a:r>
          </a:p>
          <a:p>
            <a:pPr marL="0" indent="0">
              <a:buNone/>
            </a:pPr>
            <a:r>
              <a:rPr lang="en-GB" dirty="0"/>
              <a:t>Figures:</a:t>
            </a:r>
          </a:p>
          <a:p>
            <a:r>
              <a:rPr lang="en-GB" dirty="0"/>
              <a:t>(1), (2): </a:t>
            </a:r>
            <a:r>
              <a:rPr lang="en-GB" i="1" dirty="0" err="1"/>
              <a:t>Novotvary</a:t>
            </a:r>
            <a:r>
              <a:rPr lang="en-GB" i="1" dirty="0"/>
              <a:t> 2015 </a:t>
            </a:r>
            <a:r>
              <a:rPr lang="en-GB" i="1" dirty="0" err="1"/>
              <a:t>ČR</a:t>
            </a:r>
            <a:r>
              <a:rPr lang="en-GB" i="1" dirty="0"/>
              <a:t> </a:t>
            </a:r>
            <a:r>
              <a:rPr lang="en-GB" dirty="0"/>
              <a:t>[online]. Praha: </a:t>
            </a:r>
            <a:r>
              <a:rPr lang="en-GB" dirty="0" err="1"/>
              <a:t>Ústav</a:t>
            </a:r>
            <a:r>
              <a:rPr lang="en-GB" dirty="0"/>
              <a:t> </a:t>
            </a:r>
            <a:r>
              <a:rPr lang="en-GB" dirty="0" err="1"/>
              <a:t>zdravotnických</a:t>
            </a:r>
            <a:r>
              <a:rPr lang="en-GB" dirty="0"/>
              <a:t> </a:t>
            </a:r>
            <a:r>
              <a:rPr lang="en-GB" dirty="0" err="1"/>
              <a:t>informací</a:t>
            </a:r>
            <a:r>
              <a:rPr lang="en-GB" dirty="0"/>
              <a:t> a </a:t>
            </a:r>
            <a:r>
              <a:rPr lang="en-GB" dirty="0" err="1"/>
              <a:t>statistik</a:t>
            </a:r>
            <a:r>
              <a:rPr lang="en-GB" dirty="0"/>
              <a:t> </a:t>
            </a:r>
            <a:r>
              <a:rPr lang="en-GB" dirty="0" err="1"/>
              <a:t>ČR</a:t>
            </a:r>
            <a:r>
              <a:rPr lang="en-GB" dirty="0"/>
              <a:t>, 2015. [cit. 2018-04-30]. Retrieved from: http://www.uzis.cz/publikace/novotvary-2015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9355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B77F77-B80C-438D-8139-08CA191A2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Neoplastic diseases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9C382A0-599C-4E63-BD68-896AF2E0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neoplastic diseases = oncological diseases</a:t>
            </a:r>
          </a:p>
          <a:p>
            <a:r>
              <a:rPr lang="en-GB" dirty="0"/>
              <a:t>A neoplastic disease is defined as a growth of tissue, which is out of control and grows independently of the organism. </a:t>
            </a:r>
          </a:p>
          <a:p>
            <a:endParaRPr lang="cs-CZ" dirty="0"/>
          </a:p>
          <a:p>
            <a:r>
              <a:rPr lang="en-GB" dirty="0"/>
              <a:t>Oncology</a:t>
            </a:r>
          </a:p>
          <a:p>
            <a:pPr lvl="1"/>
            <a:r>
              <a:rPr lang="en-GB" dirty="0"/>
              <a:t>Medical branch that deals with the issue of neoplastic diseases</a:t>
            </a:r>
          </a:p>
          <a:p>
            <a:pPr lvl="1"/>
            <a:r>
              <a:rPr lang="en-GB" dirty="0"/>
              <a:t>Derived from the Greek </a:t>
            </a:r>
            <a:r>
              <a:rPr lang="en-GB" i="1" dirty="0"/>
              <a:t>onkos</a:t>
            </a:r>
            <a:r>
              <a:rPr lang="en-GB" dirty="0"/>
              <a:t> = crab</a:t>
            </a:r>
          </a:p>
        </p:txBody>
      </p:sp>
    </p:spTree>
    <p:extLst>
      <p:ext uri="{BB962C8B-B14F-4D97-AF65-F5344CB8AC3E}">
        <p14:creationId xmlns="" xmlns:p14="http://schemas.microsoft.com/office/powerpoint/2010/main" val="32631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C0C604-3381-4418-8073-5AC2E5FEA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10E91473-DD9F-4F38-A446-81B04F2CA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675" y="2476499"/>
            <a:ext cx="5055080" cy="576262"/>
          </a:xfrm>
        </p:spPr>
        <p:txBody>
          <a:bodyPr/>
          <a:lstStyle/>
          <a:p>
            <a:r>
              <a:rPr lang="en-GB" sz="2600" dirty="0"/>
              <a:t>Non-malignant = benign tumours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A1B30782-4824-4727-8F49-F93AC7706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3068106"/>
            <a:ext cx="4718304" cy="307552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Uncontrolled cell division</a:t>
            </a:r>
          </a:p>
          <a:p>
            <a:r>
              <a:rPr lang="en-GB" sz="2000" dirty="0" smtClean="0"/>
              <a:t>Slow growth</a:t>
            </a:r>
          </a:p>
          <a:p>
            <a:r>
              <a:rPr lang="en-GB" sz="2000" dirty="0" smtClean="0"/>
              <a:t>Delimited structure</a:t>
            </a:r>
          </a:p>
          <a:p>
            <a:r>
              <a:rPr lang="en-GB" sz="2000" dirty="0" smtClean="0"/>
              <a:t>Do not spread through the surrounding tissues</a:t>
            </a:r>
          </a:p>
          <a:p>
            <a:r>
              <a:rPr lang="en-GB" sz="2000" dirty="0" smtClean="0"/>
              <a:t>Pressure on the surrounding tissues</a:t>
            </a:r>
          </a:p>
          <a:p>
            <a:r>
              <a:rPr lang="en-GB" sz="2000" dirty="0" smtClean="0"/>
              <a:t>Surgical removal</a:t>
            </a:r>
          </a:p>
          <a:p>
            <a:r>
              <a:rPr lang="en-GB" sz="2000" dirty="0" smtClean="0"/>
              <a:t>No secondary tumours</a:t>
            </a:r>
            <a:endParaRPr lang="en-GB" sz="2000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7DDF8CF0-4641-48CA-8232-AC0BE9288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4" y="2491844"/>
            <a:ext cx="4718304" cy="576262"/>
          </a:xfrm>
        </p:spPr>
        <p:txBody>
          <a:bodyPr/>
          <a:lstStyle/>
          <a:p>
            <a:r>
              <a:rPr lang="en-GB" sz="2600" dirty="0"/>
              <a:t>Malignant tumours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8E772B6F-E86B-448D-A9B4-B8AC3EBE0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69" y="3068105"/>
            <a:ext cx="4880519" cy="3204107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/>
              <a:t>Uncontrolled cell division</a:t>
            </a:r>
          </a:p>
          <a:p>
            <a:r>
              <a:rPr lang="en-GB" sz="2000" dirty="0"/>
              <a:t>Aggressive growth</a:t>
            </a:r>
          </a:p>
          <a:p>
            <a:r>
              <a:rPr lang="en-GB" sz="2000" dirty="0"/>
              <a:t>Damage and pressure on the surrounding tissues</a:t>
            </a:r>
          </a:p>
          <a:p>
            <a:r>
              <a:rPr lang="en-GB" sz="2000" dirty="0"/>
              <a:t>Surgical removal </a:t>
            </a:r>
          </a:p>
          <a:p>
            <a:r>
              <a:rPr lang="en-GB" sz="2000" dirty="0" smtClean="0"/>
              <a:t>Spread </a:t>
            </a:r>
            <a:r>
              <a:rPr lang="en-GB" sz="2000" dirty="0"/>
              <a:t>through the surrounding tissues</a:t>
            </a:r>
          </a:p>
          <a:p>
            <a:r>
              <a:rPr lang="en-GB" sz="2000" dirty="0"/>
              <a:t>Development of metastases </a:t>
            </a:r>
          </a:p>
          <a:p>
            <a:r>
              <a:rPr lang="en-GB" sz="2000" dirty="0" smtClean="0"/>
              <a:t>Spread </a:t>
            </a:r>
            <a:r>
              <a:rPr lang="en-GB" sz="2000" dirty="0"/>
              <a:t>through blood and lymphatic channels</a:t>
            </a:r>
          </a:p>
          <a:p>
            <a:r>
              <a:rPr lang="en-GB" sz="2000" dirty="0"/>
              <a:t>Death of the organism</a:t>
            </a:r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="" xmlns:p14="http://schemas.microsoft.com/office/powerpoint/2010/main" val="27155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0DEDB96-6601-41A8-841A-E32ED262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7D901750-F82A-48D8-81D2-A8FC02BC75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Metastasis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45F6A858-3650-4B1B-A91D-FB9FA7F411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= new secondary (subsidiary) </a:t>
            </a:r>
            <a:r>
              <a:rPr lang="en-GB" dirty="0" smtClean="0"/>
              <a:t>source </a:t>
            </a:r>
            <a:r>
              <a:rPr lang="en-GB" dirty="0"/>
              <a:t>of malignant tumour.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F5838564-D448-4C80-9052-AD40DEE8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Risk factor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09C7B473-569F-4685-8543-158B5A241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= factor that increases the probability of the onset of neoplastic disease.</a:t>
            </a:r>
          </a:p>
          <a:p>
            <a:r>
              <a:rPr lang="en-GB" dirty="0"/>
              <a:t>Internal and external risk factors</a:t>
            </a:r>
          </a:p>
        </p:txBody>
      </p:sp>
    </p:spTree>
    <p:extLst>
      <p:ext uri="{BB962C8B-B14F-4D97-AF65-F5344CB8AC3E}">
        <p14:creationId xmlns="" xmlns:p14="http://schemas.microsoft.com/office/powerpoint/2010/main" val="29842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46A51A-2D08-401F-AE7E-14C1A6596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="" xmlns:a16="http://schemas.microsoft.com/office/drawing/2014/main" id="{AEFDC760-CB7B-4AD1-9EA7-F714D6F682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0180829"/>
              </p:ext>
            </p:extLst>
          </p:nvPr>
        </p:nvGraphicFramePr>
        <p:xfrm>
          <a:off x="1095374" y="2571751"/>
          <a:ext cx="10277475" cy="3836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6128">
                  <a:extLst>
                    <a:ext uri="{9D8B030D-6E8A-4147-A177-3AD203B41FA5}">
                      <a16:colId xmlns="" xmlns:a16="http://schemas.microsoft.com/office/drawing/2014/main" val="1547979027"/>
                    </a:ext>
                  </a:extLst>
                </a:gridCol>
                <a:gridCol w="7551347">
                  <a:extLst>
                    <a:ext uri="{9D8B030D-6E8A-4147-A177-3AD203B41FA5}">
                      <a16:colId xmlns="" xmlns:a16="http://schemas.microsoft.com/office/drawing/2014/main" val="33214493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Risk factor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Increased risk of neoplastic disease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340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Smoking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Lung cancer, oral cavity cancer, pharynx cancer, larynx cancer, oesophagus cancer</a:t>
                      </a:r>
                    </a:p>
                    <a:p>
                      <a:r>
                        <a:rPr lang="en-GB" dirty="0"/>
                        <a:t>Pancreatic cancer, urinary system cancer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6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Alcohol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Oral cavity cancer, pharynx cancer, larynx cancer, oesophagus cancer</a:t>
                      </a:r>
                    </a:p>
                    <a:p>
                      <a:r>
                        <a:rPr lang="en-GB" dirty="0"/>
                        <a:t>Colon cancer, liver cancer, breast cancer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345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Poor diet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Colorectal cancer, stomach cancer, prostate cancer, lung cancer</a:t>
                      </a:r>
                    </a:p>
                    <a:p>
                      <a:r>
                        <a:rPr lang="en-GB" dirty="0"/>
                        <a:t>Breast cancer, uterine cancer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2011829"/>
                  </a:ext>
                </a:extLst>
              </a:tr>
              <a:tr h="423544">
                <a:tc>
                  <a:txBody>
                    <a:bodyPr/>
                    <a:lstStyle/>
                    <a:p>
                      <a:r>
                        <a:rPr lang="en-GB" dirty="0"/>
                        <a:t>Overweight, obesity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Uterine cancer, breast cancer, colorectal cancer, gall bladder cancer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41042844"/>
                  </a:ext>
                </a:extLst>
              </a:tr>
              <a:tr h="423544">
                <a:tc>
                  <a:txBody>
                    <a:bodyPr/>
                    <a:lstStyle/>
                    <a:p>
                      <a:r>
                        <a:rPr lang="en-GB" dirty="0"/>
                        <a:t>HPV infection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Cervical cancer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7330603"/>
                  </a:ext>
                </a:extLst>
              </a:tr>
              <a:tr h="423544">
                <a:tc>
                  <a:txBody>
                    <a:bodyPr/>
                    <a:lstStyle/>
                    <a:p>
                      <a:r>
                        <a:rPr lang="en-GB" dirty="0"/>
                        <a:t>UV radiation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Skin cancer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0856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9160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2E251C6-E5B4-4278-A619-E8BE6F30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factors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30094E3-1581-42B7-9EFF-640089373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Other risk factors include: </a:t>
            </a:r>
          </a:p>
          <a:p>
            <a:pPr lvl="1"/>
            <a:r>
              <a:rPr lang="en-GB" dirty="0"/>
              <a:t>Decreased physical activity</a:t>
            </a:r>
          </a:p>
          <a:p>
            <a:pPr lvl="1"/>
            <a:r>
              <a:rPr lang="en-GB" dirty="0"/>
              <a:t>Stress</a:t>
            </a:r>
          </a:p>
          <a:p>
            <a:pPr lvl="1"/>
            <a:r>
              <a:rPr lang="en-GB" dirty="0"/>
              <a:t>Frequent menstruation</a:t>
            </a:r>
          </a:p>
          <a:p>
            <a:pPr lvl="1"/>
            <a:r>
              <a:rPr lang="en-GB" dirty="0"/>
              <a:t>Late or no pregnancy</a:t>
            </a:r>
          </a:p>
          <a:p>
            <a:pPr lvl="1"/>
            <a:r>
              <a:rPr lang="en-GB" dirty="0"/>
              <a:t>Short-term or no breastfeeding</a:t>
            </a:r>
          </a:p>
          <a:p>
            <a:pPr lvl="1"/>
            <a:r>
              <a:rPr lang="en-GB" dirty="0"/>
              <a:t>Inheritance</a:t>
            </a:r>
          </a:p>
          <a:p>
            <a:pPr lvl="1"/>
            <a:r>
              <a:rPr lang="en-GB" dirty="0"/>
              <a:t>Age </a:t>
            </a:r>
          </a:p>
          <a:p>
            <a:pPr lvl="1"/>
            <a:r>
              <a:rPr lang="en-GB" dirty="0"/>
              <a:t>Gender </a:t>
            </a:r>
          </a:p>
          <a:p>
            <a:pPr lvl="1"/>
            <a:endParaRPr lang="cs-CZ" dirty="0"/>
          </a:p>
        </p:txBody>
      </p:sp>
      <p:sp>
        <p:nvSpPr>
          <p:cNvPr id="4" name="Pravá složená závorka 3">
            <a:extLst>
              <a:ext uri="{FF2B5EF4-FFF2-40B4-BE49-F238E27FC236}">
                <a16:creationId xmlns="" xmlns:a16="http://schemas.microsoft.com/office/drawing/2014/main" id="{60878423-2BF0-4C76-803B-999257E5E459}"/>
              </a:ext>
            </a:extLst>
          </p:cNvPr>
          <p:cNvSpPr/>
          <p:nvPr/>
        </p:nvSpPr>
        <p:spPr>
          <a:xfrm>
            <a:off x="3300413" y="4686300"/>
            <a:ext cx="228600" cy="785813"/>
          </a:xfrm>
          <a:prstGeom prst="rightBrac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="" xmlns:a16="http://schemas.microsoft.com/office/drawing/2014/main" id="{FA0F3530-FB24-4351-8532-F8B843AB5E65}"/>
              </a:ext>
            </a:extLst>
          </p:cNvPr>
          <p:cNvSpPr txBox="1"/>
          <p:nvPr/>
        </p:nvSpPr>
        <p:spPr>
          <a:xfrm>
            <a:off x="3671887" y="4894540"/>
            <a:ext cx="26431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Internal risk factors</a:t>
            </a:r>
          </a:p>
        </p:txBody>
      </p:sp>
    </p:spTree>
    <p:extLst>
      <p:ext uri="{BB962C8B-B14F-4D97-AF65-F5344CB8AC3E}">
        <p14:creationId xmlns="" xmlns:p14="http://schemas.microsoft.com/office/powerpoint/2010/main" val="31850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4BDB71A-4675-4CDE-85C2-15337138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dirty="0"/>
              <a:t>Neoplastic diseases in the Czech Republic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39FF80F2-1518-4F05-82E3-6A33A77C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FF0000"/>
                </a:solidFill>
              </a:rPr>
              <a:t>The second most frequent cause of death!</a:t>
            </a:r>
          </a:p>
          <a:p>
            <a:r>
              <a:rPr lang="en-GB" dirty="0"/>
              <a:t>Most frequent neoplastic diseases</a:t>
            </a:r>
          </a:p>
          <a:p>
            <a:pPr lvl="1"/>
            <a:r>
              <a:rPr lang="en-GB" dirty="0"/>
              <a:t>Skin cancer</a:t>
            </a:r>
          </a:p>
          <a:p>
            <a:pPr lvl="1"/>
            <a:r>
              <a:rPr lang="en-GB" dirty="0"/>
              <a:t>Prostate cancer in men, breast cancer in women</a:t>
            </a:r>
          </a:p>
          <a:p>
            <a:pPr lvl="1"/>
            <a:r>
              <a:rPr lang="en-GB" dirty="0"/>
              <a:t>Colorectal cancer</a:t>
            </a:r>
          </a:p>
          <a:p>
            <a:pPr lvl="1"/>
            <a:r>
              <a:rPr lang="en-GB" dirty="0"/>
              <a:t>Lung cancer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4367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FFD6277F-0E34-4AE6-85B1-4E07E9D67D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08"/>
          <a:stretch/>
        </p:blipFill>
        <p:spPr>
          <a:xfrm>
            <a:off x="878653" y="642938"/>
            <a:ext cx="10507083" cy="54864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D4CECC0C-9C62-43F9-B5C9-1D71B8C053E2}"/>
              </a:ext>
            </a:extLst>
          </p:cNvPr>
          <p:cNvSpPr txBox="1"/>
          <p:nvPr/>
        </p:nvSpPr>
        <p:spPr>
          <a:xfrm flipH="1">
            <a:off x="11137206" y="5886687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(1)</a:t>
            </a:r>
          </a:p>
        </p:txBody>
      </p:sp>
    </p:spTree>
    <p:extLst>
      <p:ext uri="{BB962C8B-B14F-4D97-AF65-F5344CB8AC3E}">
        <p14:creationId xmlns="" xmlns:p14="http://schemas.microsoft.com/office/powerpoint/2010/main" val="331133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A6DC7719-6660-40F8-BAC4-8C2DB6B71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625" r="30870" b="8676"/>
          <a:stretch/>
        </p:blipFill>
        <p:spPr>
          <a:xfrm>
            <a:off x="1185862" y="682094"/>
            <a:ext cx="10147232" cy="550439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="" xmlns:a16="http://schemas.microsoft.com/office/drawing/2014/main" id="{3C45821A-4080-4D3F-B49D-76AF8F0A3B53}"/>
              </a:ext>
            </a:extLst>
          </p:cNvPr>
          <p:cNvSpPr txBox="1"/>
          <p:nvPr/>
        </p:nvSpPr>
        <p:spPr>
          <a:xfrm flipH="1">
            <a:off x="11123954" y="5833679"/>
            <a:ext cx="39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(2)</a:t>
            </a:r>
          </a:p>
        </p:txBody>
      </p:sp>
    </p:spTree>
    <p:extLst>
      <p:ext uri="{BB962C8B-B14F-4D97-AF65-F5344CB8AC3E}">
        <p14:creationId xmlns="" xmlns:p14="http://schemas.microsoft.com/office/powerpoint/2010/main" val="1832198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310</TotalTime>
  <Words>478</Words>
  <Application>Microsoft Office PowerPoint</Application>
  <PresentationFormat>Vlastní</PresentationFormat>
  <Paragraphs>83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Organika</vt:lpstr>
      <vt:lpstr>Oncological diseases</vt:lpstr>
      <vt:lpstr>Neoplastic diseases</vt:lpstr>
      <vt:lpstr>Basic terms</vt:lpstr>
      <vt:lpstr>Basic terms</vt:lpstr>
      <vt:lpstr>Risk factors</vt:lpstr>
      <vt:lpstr>Risk factors</vt:lpstr>
      <vt:lpstr>Neoplastic diseases in the Czech Republic</vt:lpstr>
      <vt:lpstr>Snímek 8</vt:lpstr>
      <vt:lpstr>Snímek 9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Onkologická onemocnění</dc:title>
  <dc:creator>Zdeňka Smejkalová</dc:creator>
  <cp:lastModifiedBy>Your User Name</cp:lastModifiedBy>
  <cp:revision>21</cp:revision>
  <dcterms:created xsi:type="dcterms:W3CDTF">2018-11-18T17:33:51Z</dcterms:created>
  <dcterms:modified xsi:type="dcterms:W3CDTF">2020-02-11T08:00:23Z</dcterms:modified>
</cp:coreProperties>
</file>