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8" r:id="rId5"/>
    <p:sldId id="269" r:id="rId6"/>
    <p:sldId id="270" r:id="rId7"/>
    <p:sldId id="271" r:id="rId8"/>
    <p:sldId id="273"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9" d="100"/>
          <a:sy n="79" d="100"/>
        </p:scale>
        <p:origin x="-18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6D717F08-22F7-4E4A-9B03-89D02E22BA57}" type="slidenum">
              <a:rPr lang="cs-CZ" smtClean="0"/>
              <a:pPr/>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7581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C499065D-40C3-4594-BB1E-5F08D1F3DCB9}"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717F08-22F7-4E4A-9B03-89D02E22BA57}" type="slidenum">
              <a:rPr lang="cs-CZ" smtClean="0"/>
              <a:pPr/>
              <a:t>‹#›</a:t>
            </a:fld>
            <a:endParaRPr lang="cs-CZ"/>
          </a:p>
        </p:txBody>
      </p:sp>
    </p:spTree>
    <p:extLst>
      <p:ext uri="{BB962C8B-B14F-4D97-AF65-F5344CB8AC3E}">
        <p14:creationId xmlns="" xmlns:p14="http://schemas.microsoft.com/office/powerpoint/2010/main" val="141636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4202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1675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spTree>
    <p:extLst>
      <p:ext uri="{BB962C8B-B14F-4D97-AF65-F5344CB8AC3E}">
        <p14:creationId xmlns="" xmlns:p14="http://schemas.microsoft.com/office/powerpoint/2010/main" val="265470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8499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4245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41761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598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spTree>
    <p:extLst>
      <p:ext uri="{BB962C8B-B14F-4D97-AF65-F5344CB8AC3E}">
        <p14:creationId xmlns="" xmlns:p14="http://schemas.microsoft.com/office/powerpoint/2010/main" val="422957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99065D-40C3-4594-BB1E-5F08D1F3DCB9}"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717F08-22F7-4E4A-9B03-89D02E22BA57}" type="slidenum">
              <a:rPr lang="cs-CZ" smtClean="0"/>
              <a:pPr/>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467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99065D-40C3-4594-BB1E-5F08D1F3DCB9}"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717F08-22F7-4E4A-9B03-89D02E22BA57}" type="slidenum">
              <a:rPr lang="cs-CZ" smtClean="0"/>
              <a:pPr/>
              <a:t>‹#›</a:t>
            </a:fld>
            <a:endParaRPr lang="cs-CZ"/>
          </a:p>
        </p:txBody>
      </p:sp>
    </p:spTree>
    <p:extLst>
      <p:ext uri="{BB962C8B-B14F-4D97-AF65-F5344CB8AC3E}">
        <p14:creationId xmlns="" xmlns:p14="http://schemas.microsoft.com/office/powerpoint/2010/main" val="321240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99065D-40C3-4594-BB1E-5F08D1F3DCB9}" type="datetimeFigureOut">
              <a:rPr lang="cs-CZ" smtClean="0"/>
              <a:pPr/>
              <a:t>11.2.2020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717F08-22F7-4E4A-9B03-89D02E22BA57}" type="slidenum">
              <a:rPr lang="cs-CZ" smtClean="0"/>
              <a:pPr/>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6227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99065D-40C3-4594-BB1E-5F08D1F3DCB9}" type="datetimeFigureOut">
              <a:rPr lang="cs-CZ" smtClean="0"/>
              <a:pPr/>
              <a:t>11.2.2020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D717F08-22F7-4E4A-9B03-89D02E22BA57}" type="slidenum">
              <a:rPr lang="cs-CZ" smtClean="0"/>
              <a:pPr/>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2041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9065D-40C3-4594-BB1E-5F08D1F3DCB9}" type="datetimeFigureOut">
              <a:rPr lang="cs-CZ" smtClean="0"/>
              <a:pPr/>
              <a:t>11.2.2020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D717F08-22F7-4E4A-9B03-89D02E22BA57}" type="slidenum">
              <a:rPr lang="cs-CZ" smtClean="0"/>
              <a:pPr/>
              <a:t>‹#›</a:t>
            </a:fld>
            <a:endParaRPr lang="cs-CZ"/>
          </a:p>
        </p:txBody>
      </p:sp>
    </p:spTree>
    <p:extLst>
      <p:ext uri="{BB962C8B-B14F-4D97-AF65-F5344CB8AC3E}">
        <p14:creationId xmlns="" xmlns:p14="http://schemas.microsoft.com/office/powerpoint/2010/main" val="413923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C499065D-40C3-4594-BB1E-5F08D1F3DCB9}"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717F08-22F7-4E4A-9B03-89D02E22BA57}" type="slidenum">
              <a:rPr lang="cs-CZ" smtClean="0"/>
              <a:pPr/>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0868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C499065D-40C3-4594-BB1E-5F08D1F3DCB9}"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717F08-22F7-4E4A-9B03-89D02E22BA57}" type="slidenum">
              <a:rPr lang="cs-CZ" smtClean="0"/>
              <a:pPr/>
              <a:t>‹#›</a:t>
            </a:fld>
            <a:endParaRPr lang="cs-CZ"/>
          </a:p>
        </p:txBody>
      </p:sp>
    </p:spTree>
    <p:extLst>
      <p:ext uri="{BB962C8B-B14F-4D97-AF65-F5344CB8AC3E}">
        <p14:creationId xmlns="" xmlns:p14="http://schemas.microsoft.com/office/powerpoint/2010/main" val="286702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99065D-40C3-4594-BB1E-5F08D1F3DCB9}" type="datetimeFigureOut">
              <a:rPr lang="cs-CZ" smtClean="0"/>
              <a:pPr/>
              <a:t>11.2.2020</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717F08-22F7-4E4A-9B03-89D02E22BA57}" type="slidenum">
              <a:rPr lang="cs-CZ" smtClean="0"/>
              <a:pPr/>
              <a:t>‹#›</a:t>
            </a:fld>
            <a:endParaRPr lang="cs-CZ"/>
          </a:p>
        </p:txBody>
      </p:sp>
    </p:spTree>
    <p:extLst>
      <p:ext uri="{BB962C8B-B14F-4D97-AF65-F5344CB8AC3E}">
        <p14:creationId xmlns="" xmlns:p14="http://schemas.microsoft.com/office/powerpoint/2010/main" val="1646151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www.rucenaprsa.cz/jak-se-vysetrit"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60C6C83-22E7-4BC4-A1A3-9987E0BABA24}"/>
              </a:ext>
            </a:extLst>
          </p:cNvPr>
          <p:cNvSpPr>
            <a:spLocks noGrp="1"/>
          </p:cNvSpPr>
          <p:nvPr>
            <p:ph type="ctrTitle"/>
          </p:nvPr>
        </p:nvSpPr>
        <p:spPr>
          <a:xfrm>
            <a:off x="2451652" y="1868557"/>
            <a:ext cx="7394713" cy="1518107"/>
          </a:xfrm>
        </p:spPr>
        <p:txBody>
          <a:bodyPr/>
          <a:lstStyle/>
          <a:p>
            <a:r>
              <a:rPr lang="en-GB" sz="4600"/>
              <a:t>Oncological disease of the breast</a:t>
            </a:r>
          </a:p>
        </p:txBody>
      </p:sp>
      <p:sp>
        <p:nvSpPr>
          <p:cNvPr id="3" name="Podnadpis 2">
            <a:extLst>
              <a:ext uri="{FF2B5EF4-FFF2-40B4-BE49-F238E27FC236}">
                <a16:creationId xmlns:a16="http://schemas.microsoft.com/office/drawing/2014/main" xmlns="" id="{DE2ECDD8-29BF-4D5E-8494-9E0C1D367DD0}"/>
              </a:ext>
            </a:extLst>
          </p:cNvPr>
          <p:cNvSpPr>
            <a:spLocks noGrp="1"/>
          </p:cNvSpPr>
          <p:nvPr>
            <p:ph type="subTitle" idx="1"/>
          </p:nvPr>
        </p:nvSpPr>
        <p:spPr>
          <a:xfrm>
            <a:off x="2692398" y="3657597"/>
            <a:ext cx="6815669" cy="1704112"/>
          </a:xfrm>
        </p:spPr>
        <p:txBody>
          <a:bodyPr>
            <a:normAutofit fontScale="92500" lnSpcReduction="10000"/>
          </a:bodyPr>
          <a:lstStyle/>
          <a:p>
            <a:r>
              <a:rPr lang="en-GB" sz="3000" dirty="0"/>
              <a:t>Teaching lesson 4</a:t>
            </a:r>
          </a:p>
          <a:p>
            <a:endParaRPr lang="cs-CZ" dirty="0"/>
          </a:p>
          <a:p>
            <a:pPr algn="l"/>
            <a:endParaRPr lang="cs-CZ" dirty="0"/>
          </a:p>
          <a:p>
            <a:pPr algn="l"/>
            <a:r>
              <a:rPr lang="en-GB" sz="1700" dirty="0"/>
              <a:t>Written by: </a:t>
            </a:r>
            <a:r>
              <a:rPr lang="en-GB" sz="1700" dirty="0" err="1" smtClean="0"/>
              <a:t>Zdeňka</a:t>
            </a:r>
            <a:r>
              <a:rPr lang="en-GB" sz="1700" dirty="0" smtClean="0"/>
              <a:t> </a:t>
            </a:r>
            <a:r>
              <a:rPr lang="en-GB" sz="1700" dirty="0" err="1" smtClean="0"/>
              <a:t>Smejkalová</a:t>
            </a:r>
            <a:r>
              <a:rPr lang="cs-CZ" sz="1700" dirty="0" smtClean="0"/>
              <a:t>, Jitka Slaná </a:t>
            </a:r>
            <a:r>
              <a:rPr lang="cs-CZ" sz="1700" smtClean="0"/>
              <a:t>Reissmannová</a:t>
            </a:r>
            <a:endParaRPr lang="en-GB" sz="1700" dirty="0"/>
          </a:p>
        </p:txBody>
      </p:sp>
    </p:spTree>
    <p:extLst>
      <p:ext uri="{BB962C8B-B14F-4D97-AF65-F5344CB8AC3E}">
        <p14:creationId xmlns="" xmlns:p14="http://schemas.microsoft.com/office/powerpoint/2010/main" val="97915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D42ECB6-E6E6-4FA6-9695-0B2AE9EF5EFB}"/>
              </a:ext>
            </a:extLst>
          </p:cNvPr>
          <p:cNvSpPr>
            <a:spLocks noGrp="1"/>
          </p:cNvSpPr>
          <p:nvPr>
            <p:ph type="title"/>
          </p:nvPr>
        </p:nvSpPr>
        <p:spPr>
          <a:xfrm>
            <a:off x="998883" y="640080"/>
            <a:ext cx="10194233" cy="1303867"/>
          </a:xfrm>
        </p:spPr>
        <p:txBody>
          <a:bodyPr>
            <a:normAutofit/>
          </a:bodyPr>
          <a:lstStyle/>
          <a:p>
            <a:r>
              <a:rPr lang="en-GB"/>
              <a:t>Occurrence of breast cancer</a:t>
            </a:r>
          </a:p>
        </p:txBody>
      </p:sp>
      <p:grpSp>
        <p:nvGrpSpPr>
          <p:cNvPr id="14" name="Skupina 13">
            <a:extLst>
              <a:ext uri="{FF2B5EF4-FFF2-40B4-BE49-F238E27FC236}">
                <a16:creationId xmlns:a16="http://schemas.microsoft.com/office/drawing/2014/main" xmlns="" id="{6A321C02-192D-42C5-B07C-2289733F4A1D}"/>
              </a:ext>
            </a:extLst>
          </p:cNvPr>
          <p:cNvGrpSpPr/>
          <p:nvPr/>
        </p:nvGrpSpPr>
        <p:grpSpPr>
          <a:xfrm>
            <a:off x="1875288" y="2034004"/>
            <a:ext cx="8485234" cy="4183916"/>
            <a:chOff x="1875288" y="2034004"/>
            <a:chExt cx="8485234" cy="4183916"/>
          </a:xfrm>
        </p:grpSpPr>
        <p:pic>
          <p:nvPicPr>
            <p:cNvPr id="12" name="Obrázek 11">
              <a:extLst>
                <a:ext uri="{FF2B5EF4-FFF2-40B4-BE49-F238E27FC236}">
                  <a16:creationId xmlns:a16="http://schemas.microsoft.com/office/drawing/2014/main" xmlns="" id="{195155E7-B68D-42C5-82C8-23B2E4FF156C}"/>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4176"/>
            <a:stretch/>
          </p:blipFill>
          <p:spPr>
            <a:xfrm>
              <a:off x="1875288" y="2034004"/>
              <a:ext cx="8441422" cy="4183916"/>
            </a:xfrm>
            <a:prstGeom prst="rect">
              <a:avLst/>
            </a:prstGeom>
          </p:spPr>
        </p:pic>
        <p:sp>
          <p:nvSpPr>
            <p:cNvPr id="7" name="TextovéPole 6">
              <a:extLst>
                <a:ext uri="{FF2B5EF4-FFF2-40B4-BE49-F238E27FC236}">
                  <a16:creationId xmlns:a16="http://schemas.microsoft.com/office/drawing/2014/main" xmlns="" id="{19EE661E-F67C-48F2-A667-8804718F7BF3}"/>
                </a:ext>
              </a:extLst>
            </p:cNvPr>
            <p:cNvSpPr txBox="1"/>
            <p:nvPr/>
          </p:nvSpPr>
          <p:spPr>
            <a:xfrm flipH="1">
              <a:off x="9961874" y="5843939"/>
              <a:ext cx="398648" cy="276999"/>
            </a:xfrm>
            <a:prstGeom prst="rect">
              <a:avLst/>
            </a:prstGeom>
            <a:noFill/>
          </p:spPr>
          <p:txBody>
            <a:bodyPr wrap="square" rtlCol="0">
              <a:spAutoFit/>
            </a:bodyPr>
            <a:lstStyle/>
            <a:p>
              <a:r>
                <a:rPr lang="en-GB" sz="1200"/>
                <a:t>(1)</a:t>
              </a:r>
            </a:p>
          </p:txBody>
        </p:sp>
      </p:grpSp>
      <p:sp>
        <p:nvSpPr>
          <p:cNvPr id="13" name="TextovéPole 12">
            <a:extLst>
              <a:ext uri="{FF2B5EF4-FFF2-40B4-BE49-F238E27FC236}">
                <a16:creationId xmlns:a16="http://schemas.microsoft.com/office/drawing/2014/main" xmlns="" id="{0791A745-216F-49CA-B5FE-F4FDAD137F09}"/>
              </a:ext>
            </a:extLst>
          </p:cNvPr>
          <p:cNvSpPr txBox="1"/>
          <p:nvPr/>
        </p:nvSpPr>
        <p:spPr>
          <a:xfrm>
            <a:off x="2230124" y="1639601"/>
            <a:ext cx="7731750" cy="369332"/>
          </a:xfrm>
          <a:prstGeom prst="rect">
            <a:avLst/>
          </a:prstGeom>
          <a:noFill/>
        </p:spPr>
        <p:txBody>
          <a:bodyPr wrap="square" rtlCol="0">
            <a:spAutoFit/>
          </a:bodyPr>
          <a:lstStyle/>
          <a:p>
            <a:pPr algn="ctr"/>
            <a:r>
              <a:rPr lang="en-GB">
                <a:solidFill>
                  <a:srgbClr val="FF0000"/>
                </a:solidFill>
              </a:rPr>
              <a:t>Breast cancer is the most frequent neoplastic disease in women!</a:t>
            </a:r>
          </a:p>
        </p:txBody>
      </p:sp>
    </p:spTree>
    <p:extLst>
      <p:ext uri="{BB962C8B-B14F-4D97-AF65-F5344CB8AC3E}">
        <p14:creationId xmlns="" xmlns:p14="http://schemas.microsoft.com/office/powerpoint/2010/main" val="14988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4D2F4F2-F781-41DF-8548-73AB86250D3E}"/>
              </a:ext>
            </a:extLst>
          </p:cNvPr>
          <p:cNvSpPr>
            <a:spLocks noGrp="1"/>
          </p:cNvSpPr>
          <p:nvPr>
            <p:ph type="title"/>
          </p:nvPr>
        </p:nvSpPr>
        <p:spPr/>
        <p:txBody>
          <a:bodyPr/>
          <a:lstStyle/>
          <a:p>
            <a:endParaRPr lang="cs-CZ" dirty="0"/>
          </a:p>
        </p:txBody>
      </p:sp>
      <p:grpSp>
        <p:nvGrpSpPr>
          <p:cNvPr id="9" name="Skupina 8">
            <a:extLst>
              <a:ext uri="{FF2B5EF4-FFF2-40B4-BE49-F238E27FC236}">
                <a16:creationId xmlns:a16="http://schemas.microsoft.com/office/drawing/2014/main" xmlns="" id="{63E4771F-CB13-4260-BF44-6BDD38BEC510}"/>
              </a:ext>
            </a:extLst>
          </p:cNvPr>
          <p:cNvGrpSpPr/>
          <p:nvPr/>
        </p:nvGrpSpPr>
        <p:grpSpPr>
          <a:xfrm>
            <a:off x="1389948" y="1217468"/>
            <a:ext cx="9412103" cy="4658400"/>
            <a:chOff x="1389948" y="1217468"/>
            <a:chExt cx="9412103" cy="4658400"/>
          </a:xfrm>
        </p:grpSpPr>
        <p:pic>
          <p:nvPicPr>
            <p:cNvPr id="8" name="Obrázek 7">
              <a:extLst>
                <a:ext uri="{FF2B5EF4-FFF2-40B4-BE49-F238E27FC236}">
                  <a16:creationId xmlns:a16="http://schemas.microsoft.com/office/drawing/2014/main" xmlns="" id="{2F1781D3-4F92-4909-BCDA-2B4469A1CCAE}"/>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4312"/>
            <a:stretch/>
          </p:blipFill>
          <p:spPr>
            <a:xfrm>
              <a:off x="1389948" y="1217468"/>
              <a:ext cx="9412103" cy="4658400"/>
            </a:xfrm>
            <a:prstGeom prst="rect">
              <a:avLst/>
            </a:prstGeom>
          </p:spPr>
        </p:pic>
        <p:sp>
          <p:nvSpPr>
            <p:cNvPr id="5" name="TextovéPole 4">
              <a:extLst>
                <a:ext uri="{FF2B5EF4-FFF2-40B4-BE49-F238E27FC236}">
                  <a16:creationId xmlns:a16="http://schemas.microsoft.com/office/drawing/2014/main" xmlns="" id="{77C8BF34-D6D4-4AB3-BED4-11A8FD7097F7}"/>
                </a:ext>
              </a:extLst>
            </p:cNvPr>
            <p:cNvSpPr txBox="1"/>
            <p:nvPr/>
          </p:nvSpPr>
          <p:spPr>
            <a:xfrm flipH="1">
              <a:off x="10251353" y="5392592"/>
              <a:ext cx="398648" cy="276999"/>
            </a:xfrm>
            <a:prstGeom prst="rect">
              <a:avLst/>
            </a:prstGeom>
            <a:noFill/>
          </p:spPr>
          <p:txBody>
            <a:bodyPr wrap="square" rtlCol="0">
              <a:spAutoFit/>
            </a:bodyPr>
            <a:lstStyle/>
            <a:p>
              <a:r>
                <a:rPr lang="en-GB" sz="1200"/>
                <a:t>(2)</a:t>
              </a:r>
            </a:p>
          </p:txBody>
        </p:sp>
      </p:grpSp>
    </p:spTree>
    <p:extLst>
      <p:ext uri="{BB962C8B-B14F-4D97-AF65-F5344CB8AC3E}">
        <p14:creationId xmlns="" xmlns:p14="http://schemas.microsoft.com/office/powerpoint/2010/main" val="225906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905679-FB5E-493D-B8EA-2BEE80E11371}"/>
              </a:ext>
            </a:extLst>
          </p:cNvPr>
          <p:cNvSpPr>
            <a:spLocks noGrp="1"/>
          </p:cNvSpPr>
          <p:nvPr>
            <p:ph type="title"/>
          </p:nvPr>
        </p:nvSpPr>
        <p:spPr/>
        <p:txBody>
          <a:bodyPr/>
          <a:lstStyle/>
          <a:p>
            <a:r>
              <a:rPr lang="en-GB"/>
              <a:t>Risk factors and symptoms</a:t>
            </a:r>
          </a:p>
        </p:txBody>
      </p:sp>
      <p:sp>
        <p:nvSpPr>
          <p:cNvPr id="3" name="Zástupný text 2">
            <a:extLst>
              <a:ext uri="{FF2B5EF4-FFF2-40B4-BE49-F238E27FC236}">
                <a16:creationId xmlns:a16="http://schemas.microsoft.com/office/drawing/2014/main" xmlns="" id="{E2BBA1C3-3FBD-4027-9274-DB5F0A2F650F}"/>
              </a:ext>
            </a:extLst>
          </p:cNvPr>
          <p:cNvSpPr>
            <a:spLocks noGrp="1"/>
          </p:cNvSpPr>
          <p:nvPr>
            <p:ph type="body" idx="1"/>
          </p:nvPr>
        </p:nvSpPr>
        <p:spPr>
          <a:xfrm>
            <a:off x="865909" y="2482718"/>
            <a:ext cx="4718304" cy="576262"/>
          </a:xfrm>
        </p:spPr>
        <p:txBody>
          <a:bodyPr/>
          <a:lstStyle/>
          <a:p>
            <a:r>
              <a:rPr lang="en-GB" b="1"/>
              <a:t>Risk factors</a:t>
            </a:r>
          </a:p>
        </p:txBody>
      </p:sp>
      <p:sp>
        <p:nvSpPr>
          <p:cNvPr id="4" name="Zástupný obsah 3">
            <a:extLst>
              <a:ext uri="{FF2B5EF4-FFF2-40B4-BE49-F238E27FC236}">
                <a16:creationId xmlns:a16="http://schemas.microsoft.com/office/drawing/2014/main" xmlns="" id="{8B389C1C-0456-48A6-B648-1DFCE5094A94}"/>
              </a:ext>
            </a:extLst>
          </p:cNvPr>
          <p:cNvSpPr>
            <a:spLocks noGrp="1"/>
          </p:cNvSpPr>
          <p:nvPr>
            <p:ph sz="half" idx="2"/>
          </p:nvPr>
        </p:nvSpPr>
        <p:spPr>
          <a:xfrm>
            <a:off x="865909" y="3058980"/>
            <a:ext cx="5145422" cy="3327965"/>
          </a:xfrm>
        </p:spPr>
        <p:txBody>
          <a:bodyPr>
            <a:normAutofit fontScale="85000" lnSpcReduction="20000"/>
          </a:bodyPr>
          <a:lstStyle/>
          <a:p>
            <a:r>
              <a:rPr lang="en-GB" dirty="0"/>
              <a:t>Sex, age</a:t>
            </a:r>
          </a:p>
          <a:p>
            <a:r>
              <a:rPr lang="en-GB" dirty="0"/>
              <a:t>Inheritance </a:t>
            </a:r>
          </a:p>
          <a:p>
            <a:r>
              <a:rPr lang="en-GB" dirty="0"/>
              <a:t>Hormonal substitution treatment</a:t>
            </a:r>
          </a:p>
          <a:p>
            <a:r>
              <a:rPr lang="en-GB" dirty="0"/>
              <a:t>Inadequate diet</a:t>
            </a:r>
          </a:p>
          <a:p>
            <a:r>
              <a:rPr lang="en-GB" dirty="0"/>
              <a:t>Obesity, low physical activity</a:t>
            </a:r>
          </a:p>
          <a:p>
            <a:r>
              <a:rPr lang="en-GB" dirty="0"/>
              <a:t>Smoking</a:t>
            </a:r>
          </a:p>
          <a:p>
            <a:r>
              <a:rPr lang="en-GB" dirty="0"/>
              <a:t>Absence of breastfeeding, late or no pregnancy</a:t>
            </a:r>
          </a:p>
          <a:p>
            <a:r>
              <a:rPr lang="en-GB" dirty="0"/>
              <a:t>Early menstruation, late </a:t>
            </a:r>
            <a:r>
              <a:rPr lang="en-GB" dirty="0" smtClean="0"/>
              <a:t>menopause </a:t>
            </a:r>
            <a:endParaRPr lang="en-GB" dirty="0"/>
          </a:p>
          <a:p>
            <a:endParaRPr lang="cs-CZ" dirty="0"/>
          </a:p>
          <a:p>
            <a:endParaRPr lang="cs-CZ" dirty="0"/>
          </a:p>
        </p:txBody>
      </p:sp>
      <p:sp>
        <p:nvSpPr>
          <p:cNvPr id="5" name="Zástupný text 4">
            <a:extLst>
              <a:ext uri="{FF2B5EF4-FFF2-40B4-BE49-F238E27FC236}">
                <a16:creationId xmlns:a16="http://schemas.microsoft.com/office/drawing/2014/main" xmlns="" id="{AE40899E-ADAC-435C-9044-65E0D5B6F548}"/>
              </a:ext>
            </a:extLst>
          </p:cNvPr>
          <p:cNvSpPr>
            <a:spLocks noGrp="1"/>
          </p:cNvSpPr>
          <p:nvPr>
            <p:ph type="body" sz="quarter" idx="3"/>
          </p:nvPr>
        </p:nvSpPr>
        <p:spPr>
          <a:xfrm>
            <a:off x="5955081" y="2482718"/>
            <a:ext cx="4718304" cy="576262"/>
          </a:xfrm>
        </p:spPr>
        <p:txBody>
          <a:bodyPr/>
          <a:lstStyle/>
          <a:p>
            <a:r>
              <a:rPr lang="en-GB" b="1" dirty="0"/>
              <a:t>Symptoms </a:t>
            </a:r>
          </a:p>
        </p:txBody>
      </p:sp>
      <p:sp>
        <p:nvSpPr>
          <p:cNvPr id="6" name="Zástupný obsah 5">
            <a:extLst>
              <a:ext uri="{FF2B5EF4-FFF2-40B4-BE49-F238E27FC236}">
                <a16:creationId xmlns:a16="http://schemas.microsoft.com/office/drawing/2014/main" xmlns="" id="{A3369638-257B-4DAB-8051-121E783F0A54}"/>
              </a:ext>
            </a:extLst>
          </p:cNvPr>
          <p:cNvSpPr>
            <a:spLocks noGrp="1"/>
          </p:cNvSpPr>
          <p:nvPr>
            <p:ph sz="quarter" idx="4"/>
          </p:nvPr>
        </p:nvSpPr>
        <p:spPr>
          <a:xfrm>
            <a:off x="5955081" y="3058980"/>
            <a:ext cx="5371010" cy="3306942"/>
          </a:xfrm>
        </p:spPr>
        <p:txBody>
          <a:bodyPr>
            <a:normAutofit fontScale="85000" lnSpcReduction="10000"/>
          </a:bodyPr>
          <a:lstStyle/>
          <a:p>
            <a:r>
              <a:rPr lang="en-GB" dirty="0"/>
              <a:t>Painless lump – most frequent symptom</a:t>
            </a:r>
          </a:p>
          <a:p>
            <a:r>
              <a:rPr lang="en-GB" dirty="0"/>
              <a:t>Pain, enlargement of breast</a:t>
            </a:r>
          </a:p>
          <a:p>
            <a:r>
              <a:rPr lang="en-GB" dirty="0"/>
              <a:t>Retracted skin or nipple</a:t>
            </a:r>
          </a:p>
          <a:p>
            <a:r>
              <a:rPr lang="en-GB" dirty="0"/>
              <a:t>Pockmarks, scales, swelling of breast</a:t>
            </a:r>
          </a:p>
          <a:p>
            <a:r>
              <a:rPr lang="en-GB" dirty="0"/>
              <a:t>Discharge or bleeding from the nipple</a:t>
            </a:r>
          </a:p>
          <a:p>
            <a:r>
              <a:rPr lang="en-GB" dirty="0"/>
              <a:t>Long-term eczema on the breast, redness</a:t>
            </a:r>
          </a:p>
          <a:p>
            <a:r>
              <a:rPr lang="en-GB" dirty="0"/>
              <a:t>Enlargement of lymph nodes above the collar bone and in the armpit</a:t>
            </a:r>
          </a:p>
          <a:p>
            <a:pPr marL="0" indent="0">
              <a:buNone/>
            </a:pPr>
            <a:endParaRPr lang="cs-CZ" dirty="0"/>
          </a:p>
          <a:p>
            <a:endParaRPr lang="cs-CZ" dirty="0"/>
          </a:p>
        </p:txBody>
      </p:sp>
      <p:sp>
        <p:nvSpPr>
          <p:cNvPr id="7" name="TextovéPole 6">
            <a:extLst>
              <a:ext uri="{FF2B5EF4-FFF2-40B4-BE49-F238E27FC236}">
                <a16:creationId xmlns:a16="http://schemas.microsoft.com/office/drawing/2014/main" xmlns="" id="{BF0F13DE-94DD-40AD-9AF9-AA103A833A34}"/>
              </a:ext>
            </a:extLst>
          </p:cNvPr>
          <p:cNvSpPr txBox="1"/>
          <p:nvPr/>
        </p:nvSpPr>
        <p:spPr>
          <a:xfrm>
            <a:off x="7919049" y="2021053"/>
            <a:ext cx="3636846" cy="923330"/>
          </a:xfrm>
          <a:prstGeom prst="rect">
            <a:avLst/>
          </a:prstGeom>
          <a:solidFill>
            <a:schemeClr val="bg1"/>
          </a:solidFill>
        </p:spPr>
        <p:txBody>
          <a:bodyPr wrap="square" rtlCol="0">
            <a:spAutoFit/>
          </a:bodyPr>
          <a:lstStyle/>
          <a:p>
            <a:pPr algn="ctr"/>
            <a:r>
              <a:rPr lang="en-GB" dirty="0">
                <a:solidFill>
                  <a:srgbClr val="FF0000"/>
                </a:solidFill>
              </a:rPr>
              <a:t>In case any change is observed, a gynaecologist or general practitioner must be consulted!</a:t>
            </a:r>
          </a:p>
        </p:txBody>
      </p:sp>
    </p:spTree>
    <p:extLst>
      <p:ext uri="{BB962C8B-B14F-4D97-AF65-F5344CB8AC3E}">
        <p14:creationId xmlns="" xmlns:p14="http://schemas.microsoft.com/office/powerpoint/2010/main" val="13560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EF10961-FA26-4D88-B7CE-15F1648AFFC1}"/>
              </a:ext>
            </a:extLst>
          </p:cNvPr>
          <p:cNvSpPr>
            <a:spLocks noGrp="1"/>
          </p:cNvSpPr>
          <p:nvPr>
            <p:ph type="title"/>
          </p:nvPr>
        </p:nvSpPr>
        <p:spPr/>
        <p:txBody>
          <a:bodyPr/>
          <a:lstStyle/>
          <a:p>
            <a:r>
              <a:rPr lang="en-GB"/>
              <a:t>Primary and secondary prevention</a:t>
            </a:r>
          </a:p>
        </p:txBody>
      </p:sp>
      <p:sp>
        <p:nvSpPr>
          <p:cNvPr id="3" name="Zástupný symbol pro obsah 2">
            <a:extLst>
              <a:ext uri="{FF2B5EF4-FFF2-40B4-BE49-F238E27FC236}">
                <a16:creationId xmlns:a16="http://schemas.microsoft.com/office/drawing/2014/main" xmlns="" id="{4FA396E2-F688-4851-B271-7A87A190C1E1}"/>
              </a:ext>
            </a:extLst>
          </p:cNvPr>
          <p:cNvSpPr>
            <a:spLocks noGrp="1"/>
          </p:cNvSpPr>
          <p:nvPr>
            <p:ph idx="1"/>
          </p:nvPr>
        </p:nvSpPr>
        <p:spPr>
          <a:xfrm>
            <a:off x="1295401" y="2556932"/>
            <a:ext cx="9815944" cy="3318936"/>
          </a:xfrm>
        </p:spPr>
        <p:txBody>
          <a:bodyPr>
            <a:normAutofit/>
          </a:bodyPr>
          <a:lstStyle/>
          <a:p>
            <a:r>
              <a:rPr lang="en-GB"/>
              <a:t>Primary prevention</a:t>
            </a:r>
          </a:p>
          <a:p>
            <a:pPr lvl="1"/>
            <a:r>
              <a:rPr lang="en-GB"/>
              <a:t>Observing general principles of prevention of neoplastic diseases</a:t>
            </a:r>
          </a:p>
          <a:p>
            <a:pPr marL="457200" lvl="1" indent="0">
              <a:buNone/>
            </a:pPr>
            <a:endParaRPr lang="cs-CZ" dirty="0"/>
          </a:p>
          <a:p>
            <a:r>
              <a:rPr lang="en-GB"/>
              <a:t>Secondary prevention</a:t>
            </a:r>
          </a:p>
          <a:p>
            <a:pPr lvl="1"/>
            <a:r>
              <a:rPr lang="en-GB"/>
              <a:t>Breast cancer screening = </a:t>
            </a:r>
            <a:r>
              <a:rPr lang="en-GB" b="1"/>
              <a:t>mammography</a:t>
            </a:r>
          </a:p>
          <a:p>
            <a:pPr lvl="1"/>
            <a:r>
              <a:rPr lang="en-GB" b="1"/>
              <a:t>Self-examination of breasts</a:t>
            </a:r>
          </a:p>
        </p:txBody>
      </p:sp>
    </p:spTree>
    <p:extLst>
      <p:ext uri="{BB962C8B-B14F-4D97-AF65-F5344CB8AC3E}">
        <p14:creationId xmlns="" xmlns:p14="http://schemas.microsoft.com/office/powerpoint/2010/main" val="320424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D65C46F-DAD2-4DBE-B556-3A4F4D78D5B6}"/>
              </a:ext>
            </a:extLst>
          </p:cNvPr>
          <p:cNvSpPr>
            <a:spLocks noGrp="1"/>
          </p:cNvSpPr>
          <p:nvPr>
            <p:ph type="title"/>
          </p:nvPr>
        </p:nvSpPr>
        <p:spPr/>
        <p:txBody>
          <a:bodyPr/>
          <a:lstStyle/>
          <a:p>
            <a:r>
              <a:rPr lang="en-GB"/>
              <a:t>Mammographic examination</a:t>
            </a:r>
          </a:p>
        </p:txBody>
      </p:sp>
      <p:sp>
        <p:nvSpPr>
          <p:cNvPr id="3" name="Zástupný obsah 2">
            <a:extLst>
              <a:ext uri="{FF2B5EF4-FFF2-40B4-BE49-F238E27FC236}">
                <a16:creationId xmlns:a16="http://schemas.microsoft.com/office/drawing/2014/main" xmlns="" id="{64EA1BB5-E256-49D9-88A9-D53C5264F401}"/>
              </a:ext>
            </a:extLst>
          </p:cNvPr>
          <p:cNvSpPr>
            <a:spLocks noGrp="1"/>
          </p:cNvSpPr>
          <p:nvPr>
            <p:ph idx="1"/>
          </p:nvPr>
        </p:nvSpPr>
        <p:spPr>
          <a:xfrm>
            <a:off x="1295401" y="2556932"/>
            <a:ext cx="7365520" cy="3318936"/>
          </a:xfrm>
        </p:spPr>
        <p:txBody>
          <a:bodyPr>
            <a:normAutofit lnSpcReduction="10000"/>
          </a:bodyPr>
          <a:lstStyle/>
          <a:p>
            <a:r>
              <a:rPr lang="en-GB" dirty="0"/>
              <a:t>Regular preventive examination of breast cancer</a:t>
            </a:r>
          </a:p>
          <a:p>
            <a:r>
              <a:rPr lang="en-GB" dirty="0"/>
              <a:t>Examination of the mammary gland in women without symptoms</a:t>
            </a:r>
          </a:p>
          <a:p>
            <a:r>
              <a:rPr lang="en-GB" dirty="0"/>
              <a:t>Early detection of breast tumour</a:t>
            </a:r>
          </a:p>
          <a:p>
            <a:r>
              <a:rPr lang="en-GB" dirty="0"/>
              <a:t>Examination based on screening of both breasts</a:t>
            </a:r>
          </a:p>
          <a:p>
            <a:r>
              <a:rPr lang="en-GB" dirty="0"/>
              <a:t>Free of charge for women </a:t>
            </a:r>
            <a:r>
              <a:rPr lang="en-GB" b="1" dirty="0"/>
              <a:t>over 45 years</a:t>
            </a:r>
          </a:p>
          <a:p>
            <a:r>
              <a:rPr lang="en-GB" dirty="0"/>
              <a:t>Performed </a:t>
            </a:r>
            <a:r>
              <a:rPr lang="en-GB" b="1" dirty="0"/>
              <a:t>once every two years</a:t>
            </a:r>
          </a:p>
        </p:txBody>
      </p:sp>
      <p:grpSp>
        <p:nvGrpSpPr>
          <p:cNvPr id="6" name="Skupina 5">
            <a:extLst>
              <a:ext uri="{FF2B5EF4-FFF2-40B4-BE49-F238E27FC236}">
                <a16:creationId xmlns:a16="http://schemas.microsoft.com/office/drawing/2014/main" xmlns="" id="{2740211D-C967-4E89-8D3C-1F33DD756743}"/>
              </a:ext>
            </a:extLst>
          </p:cNvPr>
          <p:cNvGrpSpPr/>
          <p:nvPr/>
        </p:nvGrpSpPr>
        <p:grpSpPr>
          <a:xfrm>
            <a:off x="8467239" y="2165230"/>
            <a:ext cx="2894292" cy="3870647"/>
            <a:chOff x="8020162" y="2095650"/>
            <a:chExt cx="3215874" cy="4069623"/>
          </a:xfrm>
        </p:grpSpPr>
        <p:pic>
          <p:nvPicPr>
            <p:cNvPr id="4" name="Obrázek 3">
              <a:extLst>
                <a:ext uri="{FF2B5EF4-FFF2-40B4-BE49-F238E27FC236}">
                  <a16:creationId xmlns:a16="http://schemas.microsoft.com/office/drawing/2014/main" xmlns="" id="{694C57C2-16E5-4ABB-961C-93D0B44A60A9}"/>
                </a:ext>
              </a:extLst>
            </p:cNvPr>
            <p:cNvPicPr>
              <a:picLocks noChangeAspect="1"/>
            </p:cNvPicPr>
            <p:nvPr/>
          </p:nvPicPr>
          <p:blipFill rotWithShape="1">
            <a:blip r:embed="rId2" cstate="print"/>
            <a:srcRect l="52969" t="37278" r="26562" b="16650"/>
            <a:stretch/>
          </p:blipFill>
          <p:spPr>
            <a:xfrm>
              <a:off x="8020162" y="2095650"/>
              <a:ext cx="3215874" cy="4069623"/>
            </a:xfrm>
            <a:prstGeom prst="rect">
              <a:avLst/>
            </a:prstGeom>
          </p:spPr>
        </p:pic>
        <p:sp>
          <p:nvSpPr>
            <p:cNvPr id="5" name="TextovéPole 4">
              <a:extLst>
                <a:ext uri="{FF2B5EF4-FFF2-40B4-BE49-F238E27FC236}">
                  <a16:creationId xmlns:a16="http://schemas.microsoft.com/office/drawing/2014/main" xmlns="" id="{BC9540D8-C6B9-43AF-BF21-984686681ED4}"/>
                </a:ext>
              </a:extLst>
            </p:cNvPr>
            <p:cNvSpPr txBox="1"/>
            <p:nvPr/>
          </p:nvSpPr>
          <p:spPr>
            <a:xfrm flipH="1">
              <a:off x="10697273" y="5598869"/>
              <a:ext cx="398648" cy="276999"/>
            </a:xfrm>
            <a:prstGeom prst="rect">
              <a:avLst/>
            </a:prstGeom>
            <a:noFill/>
          </p:spPr>
          <p:txBody>
            <a:bodyPr wrap="square" rtlCol="0">
              <a:spAutoFit/>
            </a:bodyPr>
            <a:lstStyle/>
            <a:p>
              <a:r>
                <a:rPr lang="en-GB" sz="1200"/>
                <a:t>(3)</a:t>
              </a:r>
            </a:p>
          </p:txBody>
        </p:sp>
      </p:grpSp>
    </p:spTree>
    <p:extLst>
      <p:ext uri="{BB962C8B-B14F-4D97-AF65-F5344CB8AC3E}">
        <p14:creationId xmlns="" xmlns:p14="http://schemas.microsoft.com/office/powerpoint/2010/main" val="203588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8E80319-A148-46ED-8FCD-A0B1352FA56B}"/>
              </a:ext>
            </a:extLst>
          </p:cNvPr>
          <p:cNvSpPr>
            <a:spLocks noGrp="1"/>
          </p:cNvSpPr>
          <p:nvPr>
            <p:ph type="title"/>
          </p:nvPr>
        </p:nvSpPr>
        <p:spPr/>
        <p:txBody>
          <a:bodyPr/>
          <a:lstStyle/>
          <a:p>
            <a:r>
              <a:rPr lang="en-GB"/>
              <a:t>Self-examination of breasts</a:t>
            </a:r>
          </a:p>
        </p:txBody>
      </p:sp>
      <p:sp>
        <p:nvSpPr>
          <p:cNvPr id="3" name="Zástupný obsah 2">
            <a:extLst>
              <a:ext uri="{FF2B5EF4-FFF2-40B4-BE49-F238E27FC236}">
                <a16:creationId xmlns:a16="http://schemas.microsoft.com/office/drawing/2014/main" xmlns="" id="{D55F5D5D-B310-4565-B596-265239BEC225}"/>
              </a:ext>
            </a:extLst>
          </p:cNvPr>
          <p:cNvSpPr>
            <a:spLocks noGrp="1"/>
          </p:cNvSpPr>
          <p:nvPr>
            <p:ph idx="1"/>
          </p:nvPr>
        </p:nvSpPr>
        <p:spPr>
          <a:xfrm>
            <a:off x="910937" y="2534419"/>
            <a:ext cx="10309514" cy="3542532"/>
          </a:xfrm>
        </p:spPr>
        <p:txBody>
          <a:bodyPr>
            <a:normAutofit/>
          </a:bodyPr>
          <a:lstStyle/>
          <a:p>
            <a:r>
              <a:rPr lang="en-GB" dirty="0"/>
              <a:t>During self-examination, focus is on any changes in breasts, especially the mentioned symptoms.</a:t>
            </a:r>
          </a:p>
          <a:p>
            <a:r>
              <a:rPr lang="en-GB" dirty="0"/>
              <a:t>Performed regularly every month, ideally on the second or third day after menstruation when the breasts are not subject to tension.  </a:t>
            </a:r>
          </a:p>
          <a:p>
            <a:r>
              <a:rPr lang="en-GB" dirty="0"/>
              <a:t>Self-examination should be performed after showering with warm water.</a:t>
            </a:r>
          </a:p>
          <a:p>
            <a:endParaRPr lang="cs-CZ" dirty="0"/>
          </a:p>
        </p:txBody>
      </p:sp>
    </p:spTree>
    <p:extLst>
      <p:ext uri="{BB962C8B-B14F-4D97-AF65-F5344CB8AC3E}">
        <p14:creationId xmlns="" xmlns:p14="http://schemas.microsoft.com/office/powerpoint/2010/main" val="26037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Skupina 29">
            <a:extLst>
              <a:ext uri="{FF2B5EF4-FFF2-40B4-BE49-F238E27FC236}">
                <a16:creationId xmlns:a16="http://schemas.microsoft.com/office/drawing/2014/main" xmlns="" id="{862763C7-BB5E-4C77-8B20-D54692C06A12}"/>
              </a:ext>
            </a:extLst>
          </p:cNvPr>
          <p:cNvGrpSpPr/>
          <p:nvPr/>
        </p:nvGrpSpPr>
        <p:grpSpPr>
          <a:xfrm>
            <a:off x="689422" y="4423415"/>
            <a:ext cx="5517414" cy="2077538"/>
            <a:chOff x="689422" y="4423415"/>
            <a:chExt cx="5517414" cy="2077538"/>
          </a:xfrm>
        </p:grpSpPr>
        <p:sp>
          <p:nvSpPr>
            <p:cNvPr id="7" name="Obdélník 6">
              <a:extLst>
                <a:ext uri="{FF2B5EF4-FFF2-40B4-BE49-F238E27FC236}">
                  <a16:creationId xmlns:a16="http://schemas.microsoft.com/office/drawing/2014/main" xmlns="" id="{2522B7AC-D3C7-41F2-8CCA-9E81CA730CF0}"/>
                </a:ext>
              </a:extLst>
            </p:cNvPr>
            <p:cNvSpPr/>
            <p:nvPr/>
          </p:nvSpPr>
          <p:spPr>
            <a:xfrm>
              <a:off x="3211219" y="4469628"/>
              <a:ext cx="2995617" cy="2031325"/>
            </a:xfrm>
            <a:prstGeom prst="rect">
              <a:avLst/>
            </a:prstGeom>
          </p:spPr>
          <p:txBody>
            <a:bodyPr wrap="square">
              <a:spAutoFit/>
            </a:bodyPr>
            <a:lstStyle/>
            <a:p>
              <a:r>
                <a:rPr lang="en-GB" dirty="0" smtClean="0"/>
                <a:t> </a:t>
              </a:r>
            </a:p>
            <a:p>
              <a:r>
                <a:rPr lang="en-GB" dirty="0" smtClean="0"/>
                <a:t>One hand is placed behind the head and the whole beast is examined by the other hand using circular movements.  </a:t>
              </a:r>
            </a:p>
            <a:p>
              <a:endParaRPr lang="en-GB" dirty="0"/>
            </a:p>
          </p:txBody>
        </p:sp>
        <p:pic>
          <p:nvPicPr>
            <p:cNvPr id="16" name="Obrázek 15">
              <a:extLst>
                <a:ext uri="{FF2B5EF4-FFF2-40B4-BE49-F238E27FC236}">
                  <a16:creationId xmlns:a16="http://schemas.microsoft.com/office/drawing/2014/main" xmlns="" id="{FD76A555-9DC6-4114-8EDD-EE5251621F62}"/>
                </a:ext>
              </a:extLst>
            </p:cNvPr>
            <p:cNvPicPr/>
            <p:nvPr/>
          </p:nvPicPr>
          <p:blipFill rotWithShape="1">
            <a:blip r:embed="rId2" cstate="print">
              <a:extLst>
                <a:ext uri="{28A0092B-C50C-407E-A947-70E740481C1C}">
                  <a14:useLocalDpi xmlns="" xmlns:a14="http://schemas.microsoft.com/office/drawing/2010/main" val="0"/>
                </a:ext>
              </a:extLst>
            </a:blip>
            <a:srcRect l="50761"/>
            <a:stretch/>
          </p:blipFill>
          <p:spPr bwMode="auto">
            <a:xfrm>
              <a:off x="689422" y="4423415"/>
              <a:ext cx="2469600" cy="1753200"/>
            </a:xfrm>
            <a:prstGeom prst="rect">
              <a:avLst/>
            </a:prstGeom>
            <a:ln>
              <a:noFill/>
            </a:ln>
            <a:extLst>
              <a:ext uri="{53640926-AAD7-44D8-BBD7-CCE9431645EC}">
                <a14:shadowObscured xmlns="" xmlns:a14="http://schemas.microsoft.com/office/drawing/2010/main"/>
              </a:ext>
            </a:extLst>
          </p:spPr>
        </p:pic>
      </p:grpSp>
      <p:grpSp>
        <p:nvGrpSpPr>
          <p:cNvPr id="29" name="Skupina 28">
            <a:extLst>
              <a:ext uri="{FF2B5EF4-FFF2-40B4-BE49-F238E27FC236}">
                <a16:creationId xmlns:a16="http://schemas.microsoft.com/office/drawing/2014/main" xmlns="" id="{F70EA216-AF7A-4AE3-9B4F-60049717ACF8}"/>
              </a:ext>
            </a:extLst>
          </p:cNvPr>
          <p:cNvGrpSpPr/>
          <p:nvPr/>
        </p:nvGrpSpPr>
        <p:grpSpPr>
          <a:xfrm>
            <a:off x="952994" y="2529114"/>
            <a:ext cx="5253842" cy="1777262"/>
            <a:chOff x="952994" y="2529114"/>
            <a:chExt cx="5253842" cy="1777262"/>
          </a:xfrm>
        </p:grpSpPr>
        <p:sp>
          <p:nvSpPr>
            <p:cNvPr id="4" name="Obdélník 3">
              <a:extLst>
                <a:ext uri="{FF2B5EF4-FFF2-40B4-BE49-F238E27FC236}">
                  <a16:creationId xmlns:a16="http://schemas.microsoft.com/office/drawing/2014/main" xmlns="" id="{B4D51AE0-BC2A-4D9A-AEA8-D7B5EFE9B47B}"/>
                </a:ext>
              </a:extLst>
            </p:cNvPr>
            <p:cNvSpPr/>
            <p:nvPr/>
          </p:nvSpPr>
          <p:spPr>
            <a:xfrm>
              <a:off x="3158835" y="2529114"/>
              <a:ext cx="3048001" cy="1754326"/>
            </a:xfrm>
            <a:prstGeom prst="rect">
              <a:avLst/>
            </a:prstGeom>
          </p:spPr>
          <p:txBody>
            <a:bodyPr wrap="square">
              <a:spAutoFit/>
            </a:bodyPr>
            <a:lstStyle/>
            <a:p>
              <a:r>
                <a:rPr lang="en-GB" dirty="0"/>
                <a:t> </a:t>
              </a:r>
            </a:p>
            <a:p>
              <a:r>
                <a:rPr lang="en-GB" dirty="0"/>
                <a:t>The examination is performed by the pads of the three middle fingers, the whole breast is examined, each breast separately. </a:t>
              </a:r>
            </a:p>
            <a:p>
              <a:endParaRPr lang="cs-CZ" dirty="0"/>
            </a:p>
          </p:txBody>
        </p:sp>
        <p:pic>
          <p:nvPicPr>
            <p:cNvPr id="17" name="Obrázek 16">
              <a:extLst>
                <a:ext uri="{FF2B5EF4-FFF2-40B4-BE49-F238E27FC236}">
                  <a16:creationId xmlns:a16="http://schemas.microsoft.com/office/drawing/2014/main" xmlns="" id="{C33B5B1D-DDEB-4E4B-93D5-AD300AC9F25A}"/>
                </a:ext>
              </a:extLst>
            </p:cNvPr>
            <p:cNvPicPr/>
            <p:nvPr/>
          </p:nvPicPr>
          <p:blipFill rotWithShape="1">
            <a:blip r:embed="rId3" cstate="print">
              <a:extLst>
                <a:ext uri="{28A0092B-C50C-407E-A947-70E740481C1C}">
                  <a14:useLocalDpi xmlns="" xmlns:a14="http://schemas.microsoft.com/office/drawing/2010/main" val="0"/>
                </a:ext>
              </a:extLst>
            </a:blip>
            <a:srcRect l="58863" t="9704" r="24933" b="60890"/>
            <a:stretch/>
          </p:blipFill>
          <p:spPr bwMode="auto">
            <a:xfrm>
              <a:off x="952994" y="2552050"/>
              <a:ext cx="1942270" cy="1754326"/>
            </a:xfrm>
            <a:prstGeom prst="rect">
              <a:avLst/>
            </a:prstGeom>
            <a:ln>
              <a:noFill/>
            </a:ln>
            <a:extLst>
              <a:ext uri="{53640926-AAD7-44D8-BBD7-CCE9431645EC}">
                <a14:shadowObscured xmlns="" xmlns:a14="http://schemas.microsoft.com/office/drawing/2010/main"/>
              </a:ext>
            </a:extLst>
          </p:spPr>
        </p:pic>
      </p:grpSp>
      <p:grpSp>
        <p:nvGrpSpPr>
          <p:cNvPr id="28" name="Skupina 27">
            <a:extLst>
              <a:ext uri="{FF2B5EF4-FFF2-40B4-BE49-F238E27FC236}">
                <a16:creationId xmlns:a16="http://schemas.microsoft.com/office/drawing/2014/main" xmlns="" id="{40852CF6-4D0B-4F81-B06C-8E4CFDC7F680}"/>
              </a:ext>
            </a:extLst>
          </p:cNvPr>
          <p:cNvGrpSpPr/>
          <p:nvPr/>
        </p:nvGrpSpPr>
        <p:grpSpPr>
          <a:xfrm>
            <a:off x="689421" y="563843"/>
            <a:ext cx="5694126" cy="2308324"/>
            <a:chOff x="689421" y="563843"/>
            <a:chExt cx="5694126" cy="2308324"/>
          </a:xfrm>
        </p:grpSpPr>
        <p:sp>
          <p:nvSpPr>
            <p:cNvPr id="6" name="Obdélník 5">
              <a:extLst>
                <a:ext uri="{FF2B5EF4-FFF2-40B4-BE49-F238E27FC236}">
                  <a16:creationId xmlns:a16="http://schemas.microsoft.com/office/drawing/2014/main" xmlns="" id="{B7948B84-3D47-4590-99F3-B4E6C26D4B58}"/>
                </a:ext>
              </a:extLst>
            </p:cNvPr>
            <p:cNvSpPr/>
            <p:nvPr/>
          </p:nvSpPr>
          <p:spPr>
            <a:xfrm>
              <a:off x="3158835" y="563843"/>
              <a:ext cx="3224712" cy="2308324"/>
            </a:xfrm>
            <a:prstGeom prst="rect">
              <a:avLst/>
            </a:prstGeom>
          </p:spPr>
          <p:txBody>
            <a:bodyPr wrap="square">
              <a:spAutoFit/>
            </a:bodyPr>
            <a:lstStyle/>
            <a:p>
              <a:r>
                <a:rPr lang="en-GB" dirty="0"/>
                <a:t>The first step is visual inspection, appearance of the breasts is checked in front of the </a:t>
              </a:r>
              <a:r>
                <a:rPr lang="en-GB" dirty="0" smtClean="0"/>
                <a:t>mirror</a:t>
              </a:r>
              <a:r>
                <a:rPr lang="cs-CZ" dirty="0" smtClean="0"/>
                <a:t>. </a:t>
              </a:r>
              <a:r>
                <a:rPr lang="en-GB" dirty="0" smtClean="0"/>
                <a:t>Then </a:t>
              </a:r>
              <a:r>
                <a:rPr lang="en-GB" dirty="0"/>
                <a:t>palpation is performed, first in the standing position in front of the mirror, then in the lying position.</a:t>
              </a:r>
            </a:p>
          </p:txBody>
        </p:sp>
        <p:pic>
          <p:nvPicPr>
            <p:cNvPr id="18" name="Obrázek 17">
              <a:extLst>
                <a:ext uri="{FF2B5EF4-FFF2-40B4-BE49-F238E27FC236}">
                  <a16:creationId xmlns:a16="http://schemas.microsoft.com/office/drawing/2014/main" xmlns="" id="{CC69EF90-F555-44F1-B80E-35344EAF1CE3}"/>
                </a:ext>
              </a:extLst>
            </p:cNvPr>
            <p:cNvPicPr/>
            <p:nvPr/>
          </p:nvPicPr>
          <p:blipFill rotWithShape="1">
            <a:blip r:embed="rId4" cstate="print">
              <a:extLst>
                <a:ext uri="{28A0092B-C50C-407E-A947-70E740481C1C}">
                  <a14:useLocalDpi xmlns="" xmlns:a14="http://schemas.microsoft.com/office/drawing/2010/main" val="0"/>
                </a:ext>
              </a:extLst>
            </a:blip>
            <a:srcRect l="24471" t="24995" r="51554" b="46481"/>
            <a:stretch/>
          </p:blipFill>
          <p:spPr bwMode="auto">
            <a:xfrm>
              <a:off x="689421" y="701993"/>
              <a:ext cx="2469414" cy="1754326"/>
            </a:xfrm>
            <a:prstGeom prst="rect">
              <a:avLst/>
            </a:prstGeom>
            <a:ln>
              <a:noFill/>
            </a:ln>
            <a:extLst>
              <a:ext uri="{53640926-AAD7-44D8-BBD7-CCE9431645EC}">
                <a14:shadowObscured xmlns="" xmlns:a14="http://schemas.microsoft.com/office/drawing/2010/main"/>
              </a:ext>
            </a:extLst>
          </p:spPr>
        </p:pic>
      </p:grpSp>
      <p:grpSp>
        <p:nvGrpSpPr>
          <p:cNvPr id="31" name="Skupina 30">
            <a:extLst>
              <a:ext uri="{FF2B5EF4-FFF2-40B4-BE49-F238E27FC236}">
                <a16:creationId xmlns:a16="http://schemas.microsoft.com/office/drawing/2014/main" xmlns="" id="{A94213E8-CDD2-4530-97A8-B02DF858568D}"/>
              </a:ext>
            </a:extLst>
          </p:cNvPr>
          <p:cNvGrpSpPr/>
          <p:nvPr/>
        </p:nvGrpSpPr>
        <p:grpSpPr>
          <a:xfrm>
            <a:off x="6305317" y="734549"/>
            <a:ext cx="5517601" cy="1753200"/>
            <a:chOff x="6305317" y="701993"/>
            <a:chExt cx="5517601" cy="1753200"/>
          </a:xfrm>
        </p:grpSpPr>
        <p:sp>
          <p:nvSpPr>
            <p:cNvPr id="9" name="Obdélník 8">
              <a:extLst>
                <a:ext uri="{FF2B5EF4-FFF2-40B4-BE49-F238E27FC236}">
                  <a16:creationId xmlns:a16="http://schemas.microsoft.com/office/drawing/2014/main" xmlns="" id="{D8F640CB-3B40-41BE-AAE1-D4C71E98AB29}"/>
                </a:ext>
              </a:extLst>
            </p:cNvPr>
            <p:cNvSpPr/>
            <p:nvPr/>
          </p:nvSpPr>
          <p:spPr>
            <a:xfrm>
              <a:off x="8774917" y="750196"/>
              <a:ext cx="3048001" cy="1477328"/>
            </a:xfrm>
            <a:prstGeom prst="rect">
              <a:avLst/>
            </a:prstGeom>
          </p:spPr>
          <p:txBody>
            <a:bodyPr wrap="square">
              <a:spAutoFit/>
            </a:bodyPr>
            <a:lstStyle/>
            <a:p>
              <a:r>
                <a:rPr lang="en-GB"/>
                <a:t> </a:t>
              </a:r>
            </a:p>
            <a:p>
              <a:r>
                <a:rPr lang="en-GB"/>
                <a:t>The nipple is examined by gently pressing it to check for any discharge. </a:t>
              </a:r>
            </a:p>
            <a:p>
              <a:endParaRPr lang="cs-CZ" dirty="0"/>
            </a:p>
          </p:txBody>
        </p:sp>
        <p:pic>
          <p:nvPicPr>
            <p:cNvPr id="19" name="Obrázek 18">
              <a:extLst>
                <a:ext uri="{FF2B5EF4-FFF2-40B4-BE49-F238E27FC236}">
                  <a16:creationId xmlns:a16="http://schemas.microsoft.com/office/drawing/2014/main" xmlns="" id="{C2216500-8F8D-4633-9774-91468460238F}"/>
                </a:ext>
              </a:extLst>
            </p:cNvPr>
            <p:cNvPicPr/>
            <p:nvPr/>
          </p:nvPicPr>
          <p:blipFill>
            <a:blip r:embed="rId5" cstate="print">
              <a:extLst>
                <a:ext uri="{28A0092B-C50C-407E-A947-70E740481C1C}">
                  <a14:useLocalDpi xmlns="" xmlns:a14="http://schemas.microsoft.com/office/drawing/2010/main" val="0"/>
                </a:ext>
              </a:extLst>
            </a:blip>
            <a:stretch>
              <a:fillRect/>
            </a:stretch>
          </p:blipFill>
          <p:spPr>
            <a:xfrm>
              <a:off x="6305317" y="701993"/>
              <a:ext cx="2469600" cy="1753200"/>
            </a:xfrm>
            <a:prstGeom prst="rect">
              <a:avLst/>
            </a:prstGeom>
          </p:spPr>
        </p:pic>
      </p:grpSp>
      <p:sp>
        <p:nvSpPr>
          <p:cNvPr id="22" name="TextovéPole 21">
            <a:extLst>
              <a:ext uri="{FF2B5EF4-FFF2-40B4-BE49-F238E27FC236}">
                <a16:creationId xmlns:a16="http://schemas.microsoft.com/office/drawing/2014/main" xmlns="" id="{9E48DC01-4D3A-430D-9C0E-E190C7F33233}"/>
              </a:ext>
            </a:extLst>
          </p:cNvPr>
          <p:cNvSpPr txBox="1"/>
          <p:nvPr/>
        </p:nvSpPr>
        <p:spPr>
          <a:xfrm flipH="1">
            <a:off x="10705282" y="5740158"/>
            <a:ext cx="398648" cy="276999"/>
          </a:xfrm>
          <a:prstGeom prst="rect">
            <a:avLst/>
          </a:prstGeom>
          <a:noFill/>
        </p:spPr>
        <p:txBody>
          <a:bodyPr wrap="square" rtlCol="0">
            <a:spAutoFit/>
          </a:bodyPr>
          <a:lstStyle/>
          <a:p>
            <a:endParaRPr lang="cs-CZ" sz="1200" dirty="0"/>
          </a:p>
        </p:txBody>
      </p:sp>
      <p:grpSp>
        <p:nvGrpSpPr>
          <p:cNvPr id="32" name="Skupina 31">
            <a:extLst>
              <a:ext uri="{FF2B5EF4-FFF2-40B4-BE49-F238E27FC236}">
                <a16:creationId xmlns:a16="http://schemas.microsoft.com/office/drawing/2014/main" xmlns="" id="{93721180-B721-42DA-8726-5E55970AE0F8}"/>
              </a:ext>
            </a:extLst>
          </p:cNvPr>
          <p:cNvGrpSpPr/>
          <p:nvPr/>
        </p:nvGrpSpPr>
        <p:grpSpPr>
          <a:xfrm>
            <a:off x="6305317" y="2553176"/>
            <a:ext cx="5396585" cy="3884700"/>
            <a:chOff x="6305317" y="2553176"/>
            <a:chExt cx="5396585" cy="3884700"/>
          </a:xfrm>
        </p:grpSpPr>
        <p:sp>
          <p:nvSpPr>
            <p:cNvPr id="11" name="Obdélník 10">
              <a:extLst>
                <a:ext uri="{FF2B5EF4-FFF2-40B4-BE49-F238E27FC236}">
                  <a16:creationId xmlns:a16="http://schemas.microsoft.com/office/drawing/2014/main" xmlns="" id="{CE11AB42-EE9F-4E39-B5C4-6845095E5DF7}"/>
                </a:ext>
              </a:extLst>
            </p:cNvPr>
            <p:cNvSpPr/>
            <p:nvPr/>
          </p:nvSpPr>
          <p:spPr>
            <a:xfrm>
              <a:off x="8873398" y="2990778"/>
              <a:ext cx="2755221" cy="3447098"/>
            </a:xfrm>
            <a:prstGeom prst="rect">
              <a:avLst/>
            </a:prstGeom>
          </p:spPr>
          <p:txBody>
            <a:bodyPr wrap="square">
              <a:spAutoFit/>
            </a:bodyPr>
            <a:lstStyle/>
            <a:p>
              <a:r>
                <a:rPr lang="en-GB" dirty="0"/>
                <a:t> </a:t>
              </a:r>
            </a:p>
            <a:p>
              <a:r>
                <a:rPr lang="en-GB" dirty="0"/>
                <a:t>It is necessary to examine the armpit and the area around the collar bone. Lymph nodes in the armpit are palpated, then the pit above the collar bone and the region above the sternum. </a:t>
              </a:r>
            </a:p>
            <a:p>
              <a:endParaRPr lang="cs-CZ" sz="1400" dirty="0"/>
            </a:p>
            <a:p>
              <a:endParaRPr lang="cs-CZ" sz="1400" dirty="0"/>
            </a:p>
            <a:p>
              <a:endParaRPr lang="cs-CZ" sz="1400" dirty="0"/>
            </a:p>
            <a:p>
              <a:r>
                <a:rPr lang="en-GB" sz="1400" dirty="0">
                  <a:hlinkClick r:id="rId6"/>
                </a:rPr>
                <a:t>Self-examination of breasts – video</a:t>
              </a:r>
            </a:p>
            <a:p>
              <a:endParaRPr lang="cs-CZ" dirty="0"/>
            </a:p>
          </p:txBody>
        </p:sp>
        <p:pic>
          <p:nvPicPr>
            <p:cNvPr id="20" name="Obrázek 19">
              <a:extLst>
                <a:ext uri="{FF2B5EF4-FFF2-40B4-BE49-F238E27FC236}">
                  <a16:creationId xmlns:a16="http://schemas.microsoft.com/office/drawing/2014/main" xmlns="" id="{3BC43C1D-3D95-484D-98DF-10CA88B713C4}"/>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6305317" y="2553176"/>
              <a:ext cx="2469600" cy="1753200"/>
            </a:xfrm>
            <a:prstGeom prst="rect">
              <a:avLst/>
            </a:prstGeom>
          </p:spPr>
        </p:pic>
        <p:pic>
          <p:nvPicPr>
            <p:cNvPr id="21" name="Obrázek 20">
              <a:extLst>
                <a:ext uri="{FF2B5EF4-FFF2-40B4-BE49-F238E27FC236}">
                  <a16:creationId xmlns:a16="http://schemas.microsoft.com/office/drawing/2014/main" xmlns="" id="{95A7579F-7937-417A-A918-A3ABFA4CE6F6}"/>
                </a:ext>
              </a:extLst>
            </p:cNvPr>
            <p:cNvPicPr/>
            <p:nvPr/>
          </p:nvPicPr>
          <p:blipFill>
            <a:blip r:embed="rId8" cstate="print">
              <a:extLst>
                <a:ext uri="{28A0092B-C50C-407E-A947-70E740481C1C}">
                  <a14:useLocalDpi xmlns="" xmlns:a14="http://schemas.microsoft.com/office/drawing/2010/main" val="0"/>
                </a:ext>
              </a:extLst>
            </a:blip>
            <a:stretch>
              <a:fillRect/>
            </a:stretch>
          </p:blipFill>
          <p:spPr>
            <a:xfrm>
              <a:off x="6305317" y="4402107"/>
              <a:ext cx="2469600" cy="1753200"/>
            </a:xfrm>
            <a:prstGeom prst="rect">
              <a:avLst/>
            </a:prstGeom>
          </p:spPr>
        </p:pic>
        <p:sp>
          <p:nvSpPr>
            <p:cNvPr id="25" name="TextovéPole 24">
              <a:extLst>
                <a:ext uri="{FF2B5EF4-FFF2-40B4-BE49-F238E27FC236}">
                  <a16:creationId xmlns:a16="http://schemas.microsoft.com/office/drawing/2014/main" xmlns="" id="{8CE8F314-2ADC-4E2D-B20B-37EF522FE91F}"/>
                </a:ext>
              </a:extLst>
            </p:cNvPr>
            <p:cNvSpPr txBox="1"/>
            <p:nvPr/>
          </p:nvSpPr>
          <p:spPr>
            <a:xfrm flipH="1">
              <a:off x="11303254" y="6016807"/>
              <a:ext cx="398648" cy="276999"/>
            </a:xfrm>
            <a:prstGeom prst="rect">
              <a:avLst/>
            </a:prstGeom>
            <a:noFill/>
          </p:spPr>
          <p:txBody>
            <a:bodyPr wrap="square" rtlCol="0">
              <a:spAutoFit/>
            </a:bodyPr>
            <a:lstStyle/>
            <a:p>
              <a:r>
                <a:rPr lang="en-GB" sz="1200"/>
                <a:t>(4)</a:t>
              </a:r>
            </a:p>
          </p:txBody>
        </p:sp>
      </p:grpSp>
    </p:spTree>
    <p:extLst>
      <p:ext uri="{BB962C8B-B14F-4D97-AF65-F5344CB8AC3E}">
        <p14:creationId xmlns="" xmlns:p14="http://schemas.microsoft.com/office/powerpoint/2010/main" val="64090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BFD7AED-4537-4BAB-ACB7-AA655001982E}"/>
              </a:ext>
            </a:extLst>
          </p:cNvPr>
          <p:cNvSpPr>
            <a:spLocks noGrp="1"/>
          </p:cNvSpPr>
          <p:nvPr>
            <p:ph type="title"/>
          </p:nvPr>
        </p:nvSpPr>
        <p:spPr/>
        <p:txBody>
          <a:bodyPr/>
          <a:lstStyle/>
          <a:p>
            <a:r>
              <a:rPr lang="en-GB"/>
              <a:t>References</a:t>
            </a:r>
          </a:p>
        </p:txBody>
      </p:sp>
      <p:sp>
        <p:nvSpPr>
          <p:cNvPr id="3" name="Zástupný symbol pro obsah 2">
            <a:extLst>
              <a:ext uri="{FF2B5EF4-FFF2-40B4-BE49-F238E27FC236}">
                <a16:creationId xmlns:a16="http://schemas.microsoft.com/office/drawing/2014/main" xmlns="" id="{8BA83090-7D96-4ABC-B268-FBD2E943A3DF}"/>
              </a:ext>
            </a:extLst>
          </p:cNvPr>
          <p:cNvSpPr>
            <a:spLocks noGrp="1"/>
          </p:cNvSpPr>
          <p:nvPr>
            <p:ph idx="1"/>
          </p:nvPr>
        </p:nvSpPr>
        <p:spPr>
          <a:xfrm>
            <a:off x="1295401" y="2556932"/>
            <a:ext cx="9601196" cy="3615268"/>
          </a:xfrm>
        </p:spPr>
        <p:txBody>
          <a:bodyPr>
            <a:normAutofit fontScale="62500" lnSpcReduction="20000"/>
          </a:bodyPr>
          <a:lstStyle/>
          <a:p>
            <a:pPr lvl="0"/>
            <a:r>
              <a:rPr lang="en-GB"/>
              <a:t>Rakovina prsu. </a:t>
            </a:r>
            <a:r>
              <a:rPr lang="en-GB" i="1"/>
              <a:t>Vitalion</a:t>
            </a:r>
            <a:r>
              <a:rPr lang="en-GB"/>
              <a:t> [online]. c2018 [cit. 2018-06-19]. Retrieved from: https://nemoci.vitalion.cz/rakovina-prsu/</a:t>
            </a:r>
          </a:p>
          <a:p>
            <a:pPr lvl="0"/>
            <a:r>
              <a:rPr lang="en-GB"/>
              <a:t>Samovyšetření prsu – návod pro ženy. </a:t>
            </a:r>
            <a:r>
              <a:rPr lang="en-GB" i="1"/>
              <a:t>Mamma Help</a:t>
            </a:r>
            <a:r>
              <a:rPr lang="en-GB"/>
              <a:t> [online]. c2017 [cit. 2018-05-04]. Retrieved from: http://www.mammahelp.cz/prevence/samovysetreni-prsu/samovysetreni-prsu-navod-pro-zeny/?gclid=EAIaIQobChMI48aWifjf2wIV1oKyCh2oogAQEAAYAiAAEgIfePD_BwE</a:t>
            </a:r>
          </a:p>
          <a:p>
            <a:pPr lvl="0"/>
            <a:r>
              <a:rPr lang="en-GB"/>
              <a:t>Mamografické vyšetření. </a:t>
            </a:r>
            <a:r>
              <a:rPr lang="en-GB" i="1"/>
              <a:t>Mamo.cz</a:t>
            </a:r>
            <a:r>
              <a:rPr lang="en-GB"/>
              <a:t> [online]. 2018, 20. 8. 2014 [cit. 2018-05-08]. Retrieved from: http://www.mamo.cz/index.php?pg=pro-verejnost--mamograficke-vysetreni</a:t>
            </a:r>
          </a:p>
          <a:p>
            <a:r>
              <a:rPr lang="en-GB" i="1"/>
              <a:t>Mamma Help</a:t>
            </a:r>
            <a:r>
              <a:rPr lang="en-GB"/>
              <a:t> [online]. c2017 [cit. 2018-05-10]. Retrieved from: http://www.mammahelp.cz/</a:t>
            </a:r>
          </a:p>
          <a:p>
            <a:pPr marL="0" indent="0">
              <a:buNone/>
            </a:pPr>
            <a:r>
              <a:rPr lang="en-GB"/>
              <a:t>Figures:</a:t>
            </a:r>
          </a:p>
          <a:p>
            <a:pPr lvl="0"/>
            <a:r>
              <a:rPr lang="en-GB"/>
              <a:t>(1), (2): </a:t>
            </a:r>
            <a:r>
              <a:rPr lang="en-GB" i="1"/>
              <a:t>Novotvary 2015 ČR </a:t>
            </a:r>
            <a:r>
              <a:rPr lang="en-GB"/>
              <a:t>[online]. Praha: Ústav zdravotnických informací a statistik ČR, 2015. [cit. 30/04/2018]. </a:t>
            </a:r>
            <a:r>
              <a:rPr lang="en-GB">
                <a:solidFill>
                  <a:schemeClr val="tx1"/>
                </a:solidFill>
              </a:rPr>
              <a:t>Retrieved from: http://www.uzis.cz/publikace/novotvary-2015</a:t>
            </a:r>
          </a:p>
          <a:p>
            <a:r>
              <a:rPr lang="en-GB"/>
              <a:t>(3), (4): </a:t>
            </a:r>
            <a:r>
              <a:rPr lang="en-GB" i="1"/>
              <a:t>Mamma Help</a:t>
            </a:r>
            <a:r>
              <a:rPr lang="en-GB"/>
              <a:t> [online]. c2017 [cit. 10/05/2018]. Retrieved from: http://www.mammahelp.cz/</a:t>
            </a:r>
          </a:p>
          <a:p>
            <a:endParaRPr lang="cs-CZ" dirty="0"/>
          </a:p>
        </p:txBody>
      </p:sp>
    </p:spTree>
    <p:extLst>
      <p:ext uri="{BB962C8B-B14F-4D97-AF65-F5344CB8AC3E}">
        <p14:creationId xmlns="" xmlns:p14="http://schemas.microsoft.com/office/powerpoint/2010/main" val="40278542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Vlastní 2">
      <a:dk1>
        <a:srgbClr val="000000"/>
      </a:dk1>
      <a:lt1>
        <a:sysClr val="window" lastClr="FFFFFF"/>
      </a:lt1>
      <a:dk2>
        <a:srgbClr val="212121"/>
      </a:dk2>
      <a:lt2>
        <a:srgbClr val="DADADA"/>
      </a:lt2>
      <a:accent1>
        <a:srgbClr val="000000"/>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215</TotalTime>
  <Words>409</Words>
  <Application>Microsoft Office PowerPoint</Application>
  <PresentationFormat>Vlastní</PresentationFormat>
  <Paragraphs>69</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Organika</vt:lpstr>
      <vt:lpstr>Oncological disease of the breast</vt:lpstr>
      <vt:lpstr>Occurrence of breast cancer</vt:lpstr>
      <vt:lpstr>Snímek 3</vt:lpstr>
      <vt:lpstr>Risk factors and symptoms</vt:lpstr>
      <vt:lpstr>Primary and secondary prevention</vt:lpstr>
      <vt:lpstr>Mammographic examination</vt:lpstr>
      <vt:lpstr>Self-examination of breasts</vt:lpstr>
      <vt:lpstr>Snímek 8</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Onkologické onemocnění tlustého střeva a konečníku</dc:title>
  <dc:creator>Zdeňka Smejkalová</dc:creator>
  <cp:lastModifiedBy>Your User Name</cp:lastModifiedBy>
  <cp:revision>29</cp:revision>
  <dcterms:created xsi:type="dcterms:W3CDTF">2018-12-02T17:59:35Z</dcterms:created>
  <dcterms:modified xsi:type="dcterms:W3CDTF">2020-02-11T08:15:16Z</dcterms:modified>
</cp:coreProperties>
</file>