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91" r:id="rId12"/>
    <p:sldId id="292" r:id="rId13"/>
    <p:sldId id="268" r:id="rId14"/>
    <p:sldId id="271" r:id="rId15"/>
    <p:sldId id="269" r:id="rId16"/>
    <p:sldId id="272" r:id="rId17"/>
    <p:sldId id="273" r:id="rId18"/>
    <p:sldId id="274" r:id="rId19"/>
    <p:sldId id="275" r:id="rId20"/>
    <p:sldId id="277" r:id="rId21"/>
    <p:sldId id="29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82199-1F94-4612-BF83-359D7DC77DF0}" type="datetimeFigureOut">
              <a:rPr lang="cs-CZ" smtClean="0"/>
              <a:pPr/>
              <a:t>14. 5. 2020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93474-C13B-43F6-9FDC-B2B8AFF4753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025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8851-A2FD-42B1-8545-7F851E95E5EC}" type="datetimeFigureOut">
              <a:rPr lang="cs-CZ" smtClean="0"/>
              <a:pPr/>
              <a:t>14. 5. 2020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C43F-7765-47A6-82E6-A935394668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4333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8851-A2FD-42B1-8545-7F851E95E5EC}" type="datetimeFigureOut">
              <a:rPr lang="cs-CZ" smtClean="0"/>
              <a:pPr/>
              <a:t>14. 5. 2020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C43F-7765-47A6-82E6-A935394668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19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8851-A2FD-42B1-8545-7F851E95E5EC}" type="datetimeFigureOut">
              <a:rPr lang="cs-CZ" smtClean="0"/>
              <a:pPr/>
              <a:t>14. 5. 2020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C43F-7765-47A6-82E6-A9353946686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5134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8851-A2FD-42B1-8545-7F851E95E5EC}" type="datetimeFigureOut">
              <a:rPr lang="cs-CZ" smtClean="0"/>
              <a:pPr/>
              <a:t>14. 5. 2020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C43F-7765-47A6-82E6-A935394668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367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8851-A2FD-42B1-8545-7F851E95E5EC}" type="datetimeFigureOut">
              <a:rPr lang="cs-CZ" smtClean="0"/>
              <a:pPr/>
              <a:t>14. 5. 2020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C43F-7765-47A6-82E6-A9353946686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0398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8851-A2FD-42B1-8545-7F851E95E5EC}" type="datetimeFigureOut">
              <a:rPr lang="cs-CZ" smtClean="0"/>
              <a:pPr/>
              <a:t>14. 5. 2020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C43F-7765-47A6-82E6-A935394668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24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8851-A2FD-42B1-8545-7F851E95E5EC}" type="datetimeFigureOut">
              <a:rPr lang="cs-CZ" smtClean="0"/>
              <a:pPr/>
              <a:t>14. 5. 2020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C43F-7765-47A6-82E6-A935394668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725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8851-A2FD-42B1-8545-7F851E95E5EC}" type="datetimeFigureOut">
              <a:rPr lang="cs-CZ" smtClean="0"/>
              <a:pPr/>
              <a:t>14. 5. 2020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C43F-7765-47A6-82E6-A935394668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67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8851-A2FD-42B1-8545-7F851E95E5EC}" type="datetimeFigureOut">
              <a:rPr lang="cs-CZ" smtClean="0"/>
              <a:pPr/>
              <a:t>14. 5. 2020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C43F-7765-47A6-82E6-A935394668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63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8851-A2FD-42B1-8545-7F851E95E5EC}" type="datetimeFigureOut">
              <a:rPr lang="cs-CZ" smtClean="0"/>
              <a:pPr/>
              <a:t>14. 5. 2020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C43F-7765-47A6-82E6-A935394668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11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8851-A2FD-42B1-8545-7F851E95E5EC}" type="datetimeFigureOut">
              <a:rPr lang="cs-CZ" smtClean="0"/>
              <a:pPr/>
              <a:t>14. 5. 2020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C43F-7765-47A6-82E6-A935394668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64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8851-A2FD-42B1-8545-7F851E95E5EC}" type="datetimeFigureOut">
              <a:rPr lang="cs-CZ" smtClean="0"/>
              <a:pPr/>
              <a:t>14. 5. 2020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C43F-7765-47A6-82E6-A935394668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37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8851-A2FD-42B1-8545-7F851E95E5EC}" type="datetimeFigureOut">
              <a:rPr lang="cs-CZ" smtClean="0"/>
              <a:pPr/>
              <a:t>14. 5. 2020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C43F-7765-47A6-82E6-A935394668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3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8851-A2FD-42B1-8545-7F851E95E5EC}" type="datetimeFigureOut">
              <a:rPr lang="cs-CZ" smtClean="0"/>
              <a:pPr/>
              <a:t>14. 5. 2020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C43F-7765-47A6-82E6-A935394668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99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8851-A2FD-42B1-8545-7F851E95E5EC}" type="datetimeFigureOut">
              <a:rPr lang="cs-CZ" smtClean="0"/>
              <a:pPr/>
              <a:t>14. 5. 2020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C43F-7765-47A6-82E6-A935394668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91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8851-A2FD-42B1-8545-7F851E95E5EC}" type="datetimeFigureOut">
              <a:rPr lang="cs-CZ" smtClean="0"/>
              <a:pPr/>
              <a:t>14. 5. 2020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2C43F-7765-47A6-82E6-A935394668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01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48851-A2FD-42B1-8545-7F851E95E5EC}" type="datetimeFigureOut">
              <a:rPr lang="cs-CZ" smtClean="0"/>
              <a:pPr/>
              <a:t>14. 5. 2020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12C43F-7765-47A6-82E6-A935394668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00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adenskecentrum.cz/" TargetMode="External"/><Relationship Id="rId2" Type="http://schemas.openxmlformats.org/officeDocument/2006/relationships/hyperlink" Target="mailto:sladkova@pppbrno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26775" y="1192306"/>
            <a:ext cx="7628965" cy="174453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400" dirty="0" smtClean="0"/>
              <a:t>PPP Brno </a:t>
            </a:r>
            <a:br>
              <a:rPr lang="cs-CZ" sz="4400" dirty="0" smtClean="0"/>
            </a:br>
            <a:r>
              <a:rPr lang="cs-CZ" sz="4400" dirty="0" smtClean="0"/>
              <a:t>Poradenské centrum Sládkova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67783" y="3657599"/>
            <a:ext cx="8373035" cy="1955549"/>
          </a:xfrm>
        </p:spPr>
        <p:txBody>
          <a:bodyPr>
            <a:normAutofit/>
          </a:bodyPr>
          <a:lstStyle/>
          <a:p>
            <a:pPr algn="r"/>
            <a:endParaRPr lang="cs-CZ" sz="2200" dirty="0" smtClean="0"/>
          </a:p>
          <a:p>
            <a:pPr algn="l"/>
            <a:endParaRPr lang="cs-CZ" sz="1900" b="1" dirty="0" smtClean="0"/>
          </a:p>
        </p:txBody>
      </p:sp>
    </p:spTree>
    <p:extLst>
      <p:ext uri="{BB962C8B-B14F-4D97-AF65-F5344CB8AC3E}">
        <p14:creationId xmlns:p14="http://schemas.microsoft.com/office/powerpoint/2010/main" val="34041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235132"/>
            <a:ext cx="8596668" cy="1084218"/>
          </a:xfrm>
        </p:spPr>
        <p:txBody>
          <a:bodyPr>
            <a:normAutofit/>
          </a:bodyPr>
          <a:lstStyle/>
          <a:p>
            <a:pPr algn="ctr"/>
            <a:r>
              <a:rPr lang="cs-CZ" b="1" u="sng" dirty="0" smtClean="0"/>
              <a:t>Puzzle</a:t>
            </a:r>
            <a:r>
              <a:rPr lang="cs-CZ" dirty="0" smtClean="0"/>
              <a:t> </a:t>
            </a:r>
            <a:endParaRPr lang="cs-CZ" b="1" u="sng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677334" y="1110344"/>
            <a:ext cx="4184035" cy="39711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sz="2200" b="1" dirty="0" smtClean="0"/>
              <a:t>             </a:t>
            </a:r>
            <a:r>
              <a:rPr lang="cs-CZ" sz="2200" u="sng" dirty="0" smtClean="0"/>
              <a:t>Pro </a:t>
            </a:r>
            <a:r>
              <a:rPr lang="cs-CZ" sz="2200" u="sng" dirty="0"/>
              <a:t>děti: 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200" dirty="0" smtClean="0"/>
              <a:t>snažící </a:t>
            </a:r>
            <a:r>
              <a:rPr lang="cs-CZ" sz="2200" dirty="0"/>
              <a:t>si získat pozornost ostatních nevhodnými způsoby</a:t>
            </a:r>
          </a:p>
          <a:p>
            <a:r>
              <a:rPr lang="cs-CZ" sz="2200" dirty="0"/>
              <a:t>reagující přehnaně silně na určité podněty</a:t>
            </a:r>
          </a:p>
          <a:p>
            <a:r>
              <a:rPr lang="cs-CZ" sz="2200" dirty="0"/>
              <a:t>mající potíže se v kolektivu prosadit a nerozumí si s ostatními </a:t>
            </a:r>
            <a:r>
              <a:rPr lang="cs-CZ" sz="2200" dirty="0" smtClean="0"/>
              <a:t>spolužáky</a:t>
            </a:r>
          </a:p>
          <a:p>
            <a:r>
              <a:rPr lang="cs-CZ" sz="2200" dirty="0"/>
              <a:t>k</a:t>
            </a:r>
            <a:r>
              <a:rPr lang="cs-CZ" sz="2200" dirty="0" smtClean="0"/>
              <a:t>terým se ve vztazích a ve škole příliš nedaří</a:t>
            </a:r>
            <a:endParaRPr lang="cs-CZ" sz="22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59788" y="2821577"/>
            <a:ext cx="4184034" cy="36210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sz="2800" b="1" dirty="0" smtClean="0"/>
              <a:t>       </a:t>
            </a:r>
            <a:r>
              <a:rPr lang="cs-CZ" sz="2200" u="sng" dirty="0" smtClean="0"/>
              <a:t>Průběh </a:t>
            </a:r>
            <a:r>
              <a:rPr lang="cs-CZ" sz="2200" u="sng" dirty="0"/>
              <a:t>setkávání:</a:t>
            </a:r>
          </a:p>
          <a:p>
            <a:endParaRPr lang="cs-CZ" sz="2200" dirty="0"/>
          </a:p>
          <a:p>
            <a:r>
              <a:rPr lang="cs-CZ" sz="2200" dirty="0" smtClean="0"/>
              <a:t>12 setkání = 1 informační schůzka + 10 </a:t>
            </a:r>
            <a:r>
              <a:rPr lang="cs-CZ" sz="2200" dirty="0"/>
              <a:t>odpoledních setkání + 1 víkendový pobyt</a:t>
            </a:r>
          </a:p>
          <a:p>
            <a:r>
              <a:rPr lang="cs-CZ" sz="2200" dirty="0" smtClean="0"/>
              <a:t>skupina pro </a:t>
            </a:r>
            <a:r>
              <a:rPr lang="cs-CZ" sz="2200" dirty="0"/>
              <a:t>práci </a:t>
            </a:r>
            <a:r>
              <a:rPr lang="cs-CZ" sz="2200" dirty="0" smtClean="0"/>
              <a:t>s </a:t>
            </a:r>
            <a:r>
              <a:rPr lang="cs-CZ" sz="2200" dirty="0"/>
              <a:t>dětmi</a:t>
            </a:r>
          </a:p>
          <a:p>
            <a:r>
              <a:rPr lang="cs-CZ" sz="2200" dirty="0" smtClean="0"/>
              <a:t>rodičovská skupina</a:t>
            </a:r>
          </a:p>
          <a:p>
            <a:r>
              <a:rPr lang="cs-CZ" sz="2200" dirty="0"/>
              <a:t>s</a:t>
            </a:r>
            <a:r>
              <a:rPr lang="cs-CZ" sz="2200" dirty="0" smtClean="0"/>
              <a:t>polečná skupina</a:t>
            </a:r>
            <a:endParaRPr lang="cs-CZ" sz="2200" dirty="0"/>
          </a:p>
          <a:p>
            <a:endParaRPr lang="cs-CZ" sz="22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90360">
            <a:off x="6366200" y="899528"/>
            <a:ext cx="1603387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9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39634"/>
            <a:ext cx="8596668" cy="1018903"/>
          </a:xfrm>
        </p:spPr>
        <p:txBody>
          <a:bodyPr/>
          <a:lstStyle/>
          <a:p>
            <a:pPr algn="ctr"/>
            <a:r>
              <a:rPr lang="cs-CZ" b="1" u="sng" dirty="0" smtClean="0"/>
              <a:t>Klub-</a:t>
            </a:r>
            <a:r>
              <a:rPr lang="cs-CZ" b="1" u="sng" dirty="0" err="1" smtClean="0"/>
              <a:t>koo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7334" y="1358537"/>
            <a:ext cx="4184035" cy="500307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5000" b="1" dirty="0"/>
              <a:t> </a:t>
            </a:r>
            <a:r>
              <a:rPr lang="cs-CZ" sz="5000" b="1" dirty="0" smtClean="0"/>
              <a:t>       </a:t>
            </a:r>
            <a:r>
              <a:rPr lang="cs-CZ" sz="5000" b="1" u="sng" dirty="0" smtClean="0"/>
              <a:t> </a:t>
            </a:r>
            <a:r>
              <a:rPr lang="cs-CZ" sz="4200" b="1" u="sng" dirty="0" smtClean="0"/>
              <a:t>Pro  </a:t>
            </a:r>
            <a:r>
              <a:rPr lang="cs-CZ" sz="4200" b="1" u="sng" dirty="0"/>
              <a:t>žáky 6. a 7. </a:t>
            </a:r>
            <a:r>
              <a:rPr lang="cs-CZ" sz="4200" b="1" u="sng" dirty="0" smtClean="0"/>
              <a:t>tříd</a:t>
            </a:r>
          </a:p>
          <a:p>
            <a:pPr marL="0" indent="0">
              <a:buNone/>
            </a:pPr>
            <a:endParaRPr lang="cs-CZ" sz="4200" b="1" u="sng" dirty="0"/>
          </a:p>
          <a:p>
            <a:pPr marL="0" indent="0">
              <a:buNone/>
            </a:pPr>
            <a:r>
              <a:rPr lang="cs-CZ" sz="4200" dirty="0" smtClean="0"/>
              <a:t>     </a:t>
            </a:r>
            <a:r>
              <a:rPr lang="cs-CZ" sz="4200" u="sng" dirty="0" smtClean="0"/>
              <a:t>kteří </a:t>
            </a:r>
            <a:r>
              <a:rPr lang="cs-CZ" sz="4200" u="sng" dirty="0"/>
              <a:t>chtějí</a:t>
            </a:r>
            <a:r>
              <a:rPr lang="cs-CZ" sz="4200" u="sng" dirty="0" smtClean="0"/>
              <a:t>:</a:t>
            </a:r>
          </a:p>
          <a:p>
            <a:pPr marL="0" indent="0">
              <a:buNone/>
            </a:pPr>
            <a:endParaRPr lang="cs-CZ" sz="4200" dirty="0"/>
          </a:p>
          <a:p>
            <a:r>
              <a:rPr lang="cs-CZ" sz="4200" dirty="0" smtClean="0"/>
              <a:t>poznat </a:t>
            </a:r>
            <a:r>
              <a:rPr lang="cs-CZ" sz="4200" dirty="0"/>
              <a:t>nové lidi a navázat nová </a:t>
            </a:r>
            <a:r>
              <a:rPr lang="cs-CZ" sz="4200" dirty="0" smtClean="0"/>
              <a:t>přátelství,</a:t>
            </a:r>
            <a:endParaRPr lang="cs-CZ" sz="4200" dirty="0"/>
          </a:p>
          <a:p>
            <a:r>
              <a:rPr lang="cs-CZ" sz="4200" dirty="0" smtClean="0"/>
              <a:t>zažít </a:t>
            </a:r>
            <a:r>
              <a:rPr lang="cs-CZ" sz="4200" dirty="0"/>
              <a:t>legraci a zároveň se naučit něco </a:t>
            </a:r>
            <a:r>
              <a:rPr lang="cs-CZ" sz="4200" dirty="0" smtClean="0"/>
              <a:t>nového,</a:t>
            </a:r>
            <a:endParaRPr lang="cs-CZ" sz="4200" dirty="0"/>
          </a:p>
          <a:p>
            <a:r>
              <a:rPr lang="cs-CZ" sz="4200" dirty="0" smtClean="0"/>
              <a:t>více </a:t>
            </a:r>
            <a:r>
              <a:rPr lang="cs-CZ" sz="4200" dirty="0"/>
              <a:t>poznat sami sebe, své silné a slabé </a:t>
            </a:r>
            <a:r>
              <a:rPr lang="cs-CZ" sz="4200" dirty="0" smtClean="0"/>
              <a:t>stránky,</a:t>
            </a:r>
            <a:endParaRPr lang="cs-CZ" sz="4200" dirty="0"/>
          </a:p>
          <a:p>
            <a:r>
              <a:rPr lang="cs-CZ" sz="4200" dirty="0" smtClean="0"/>
              <a:t>rozvíjet </a:t>
            </a:r>
            <a:r>
              <a:rPr lang="cs-CZ" sz="4200" dirty="0"/>
              <a:t>své komunikační dovednosti ve vztazích s </a:t>
            </a:r>
            <a:r>
              <a:rPr lang="cs-CZ" sz="4200" dirty="0" smtClean="0"/>
              <a:t>vrstevníky, </a:t>
            </a:r>
            <a:endParaRPr lang="cs-CZ" sz="4200" dirty="0"/>
          </a:p>
          <a:p>
            <a:r>
              <a:rPr lang="cs-CZ" sz="4200" dirty="0" smtClean="0"/>
              <a:t>naučit </a:t>
            </a:r>
            <a:r>
              <a:rPr lang="cs-CZ" sz="4200" dirty="0"/>
              <a:t>se lépe zvládat obtížné situace.</a:t>
            </a:r>
          </a:p>
          <a:p>
            <a:endParaRPr lang="cs-CZ" sz="5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89970" y="1541417"/>
            <a:ext cx="4184034" cy="4499945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Clr>
                <a:srgbClr val="90C226"/>
              </a:buClr>
              <a:buNone/>
            </a:pPr>
            <a:r>
              <a:rPr lang="cs-CZ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</a:t>
            </a:r>
            <a:r>
              <a:rPr lang="cs-CZ" sz="4200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Skupina </a:t>
            </a:r>
            <a:r>
              <a:rPr lang="cs-CZ" sz="42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je určena </a:t>
            </a:r>
            <a:r>
              <a:rPr lang="cs-CZ" sz="4200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těm, kteří: </a:t>
            </a:r>
          </a:p>
          <a:p>
            <a:pPr marL="0" lvl="0" indent="0">
              <a:buClr>
                <a:srgbClr val="90C226"/>
              </a:buClr>
              <a:buNone/>
            </a:pPr>
            <a:endParaRPr lang="cs-CZ" sz="4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90C226"/>
              </a:buClr>
            </a:pPr>
            <a:r>
              <a:rPr lang="cs-CZ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mají </a:t>
            </a:r>
            <a:r>
              <a:rPr lang="cs-CZ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obtíže navázat kontakt se svými </a:t>
            </a:r>
            <a:r>
              <a:rPr lang="cs-CZ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vrstevníky,</a:t>
            </a:r>
            <a:endParaRPr lang="cs-CZ" sz="4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90C226"/>
              </a:buClr>
            </a:pPr>
            <a:r>
              <a:rPr lang="cs-CZ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mají </a:t>
            </a:r>
            <a:r>
              <a:rPr lang="cs-CZ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nízké </a:t>
            </a:r>
            <a:r>
              <a:rPr lang="cs-CZ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sebevědomí,</a:t>
            </a:r>
            <a:endParaRPr lang="cs-CZ" sz="4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90C226"/>
              </a:buClr>
            </a:pPr>
            <a:r>
              <a:rPr lang="cs-CZ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jsou stydliví, tišší,</a:t>
            </a:r>
            <a:endParaRPr lang="cs-CZ" sz="4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90C226"/>
              </a:buClr>
            </a:pPr>
            <a:r>
              <a:rPr lang="cs-CZ" sz="4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jsou </a:t>
            </a:r>
            <a:r>
              <a:rPr lang="cs-CZ" sz="4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někdy terčem vtípků a legrácek ze strany spolužáků.</a:t>
            </a:r>
          </a:p>
          <a:p>
            <a:endParaRPr lang="cs-CZ" dirty="0"/>
          </a:p>
        </p:txBody>
      </p:sp>
      <p:pic>
        <p:nvPicPr>
          <p:cNvPr id="13" name="Obrázek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447" y="4731247"/>
            <a:ext cx="2264477" cy="163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16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Klub-</a:t>
            </a:r>
            <a:r>
              <a:rPr lang="cs-CZ" b="1" u="sng" dirty="0" err="1"/>
              <a:t>koo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     </a:t>
            </a:r>
            <a:r>
              <a:rPr lang="cs-CZ" sz="2000" u="sng" dirty="0" smtClean="0"/>
              <a:t>Jak </a:t>
            </a:r>
            <a:r>
              <a:rPr lang="cs-CZ" sz="2000" u="sng" dirty="0"/>
              <a:t>skupina probíhá: </a:t>
            </a:r>
          </a:p>
          <a:p>
            <a:r>
              <a:rPr lang="cs-CZ" sz="2000" b="1" dirty="0"/>
              <a:t>1x týdně</a:t>
            </a:r>
            <a:r>
              <a:rPr lang="cs-CZ" sz="2000" dirty="0"/>
              <a:t> obvykle v týdenním intervalu se uskuteční celkem </a:t>
            </a:r>
            <a:r>
              <a:rPr lang="cs-CZ" sz="2000" dirty="0" smtClean="0"/>
              <a:t>11 </a:t>
            </a:r>
            <a:r>
              <a:rPr lang="cs-CZ" sz="2000" dirty="0"/>
              <a:t>odpoledních setkání a </a:t>
            </a:r>
            <a:r>
              <a:rPr lang="cs-CZ" sz="2000" dirty="0" smtClean="0"/>
              <a:t>1 celodenní </a:t>
            </a:r>
            <a:r>
              <a:rPr lang="cs-CZ" sz="2000" dirty="0"/>
              <a:t>výlet, </a:t>
            </a:r>
          </a:p>
          <a:p>
            <a:pPr marL="0" indent="0">
              <a:buNone/>
            </a:pPr>
            <a:r>
              <a:rPr lang="cs-CZ" b="1" dirty="0"/>
              <a:t> 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program </a:t>
            </a:r>
            <a:r>
              <a:rPr lang="cs-CZ" sz="2000" dirty="0"/>
              <a:t>je veden zážitkovou a hravou formou, </a:t>
            </a:r>
          </a:p>
          <a:p>
            <a:r>
              <a:rPr lang="cs-CZ" sz="2000" dirty="0"/>
              <a:t>c</a:t>
            </a:r>
            <a:r>
              <a:rPr lang="cs-CZ" sz="2000" dirty="0" smtClean="0"/>
              <a:t>ílem </a:t>
            </a:r>
            <a:r>
              <a:rPr lang="cs-CZ" sz="2000" dirty="0"/>
              <a:t>je umožnit účastníkům zažít úspěch a </a:t>
            </a:r>
            <a:r>
              <a:rPr lang="cs-CZ" sz="2000" dirty="0" smtClean="0"/>
              <a:t>přijetí,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 smtClean="0"/>
              <a:t>skupina je otevřena</a:t>
            </a:r>
            <a:r>
              <a:rPr lang="cs-CZ" sz="2000" dirty="0"/>
              <a:t>, pokud </a:t>
            </a:r>
            <a:r>
              <a:rPr lang="cs-CZ" sz="2000" dirty="0" smtClean="0"/>
              <a:t>má min</a:t>
            </a:r>
            <a:r>
              <a:rPr lang="cs-CZ" sz="2000" dirty="0"/>
              <a:t>. 6 </a:t>
            </a:r>
            <a:r>
              <a:rPr lang="cs-CZ" sz="2000" dirty="0" smtClean="0"/>
              <a:t>zájemců.</a:t>
            </a:r>
            <a:endParaRPr lang="cs-CZ" sz="2000" dirty="0"/>
          </a:p>
          <a:p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71" y="4284618"/>
            <a:ext cx="3056807" cy="164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87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91886"/>
            <a:ext cx="8596668" cy="1538514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Programy indikované primární prevence</a:t>
            </a:r>
            <a:br>
              <a:rPr lang="cs-CZ" sz="3200" dirty="0" smtClean="0"/>
            </a:br>
            <a:r>
              <a:rPr lang="cs-CZ" sz="3200" dirty="0" smtClean="0"/>
              <a:t>IPP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63040"/>
            <a:ext cx="8596668" cy="50553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600" b="1" dirty="0"/>
              <a:t>1. </a:t>
            </a:r>
            <a:r>
              <a:rPr lang="cs-CZ" sz="2000" dirty="0" smtClean="0"/>
              <a:t>Programy indikované primární prevence</a:t>
            </a:r>
            <a:endParaRPr lang="cs-CZ" sz="2000" dirty="0"/>
          </a:p>
          <a:p>
            <a:r>
              <a:rPr lang="cs-CZ" sz="1600" dirty="0" smtClean="0"/>
              <a:t>k řešení obtížných situací v třídním kolektivu</a:t>
            </a:r>
          </a:p>
          <a:p>
            <a:r>
              <a:rPr lang="cs-CZ" sz="1600" dirty="0" smtClean="0"/>
              <a:t>diagnostika sociálního klimatu třídy, práce s pravidly, řešení problémů mezi žáky a podpora zdravých vztahů </a:t>
            </a:r>
          </a:p>
          <a:p>
            <a:r>
              <a:rPr lang="cs-CZ" sz="1600" dirty="0"/>
              <a:t>p</a:t>
            </a:r>
            <a:r>
              <a:rPr lang="cs-CZ" sz="1600" dirty="0" smtClean="0"/>
              <a:t>odmínkou realizace je aktivní zapojení třídního učitele a osobní konzultace před zahájením spolupráce</a:t>
            </a:r>
          </a:p>
          <a:p>
            <a:pPr marL="0" indent="0">
              <a:buNone/>
            </a:pPr>
            <a:endParaRPr lang="cs-CZ" sz="2600" b="1" dirty="0" smtClean="0"/>
          </a:p>
          <a:p>
            <a:pPr marL="0" indent="0">
              <a:buNone/>
            </a:pPr>
            <a:r>
              <a:rPr lang="cs-CZ" sz="2600" b="1" dirty="0" smtClean="0"/>
              <a:t>2. </a:t>
            </a:r>
            <a:r>
              <a:rPr lang="cs-CZ" sz="2000" dirty="0" smtClean="0"/>
              <a:t>Skupina </a:t>
            </a:r>
            <a:r>
              <a:rPr lang="cs-CZ" sz="2000" dirty="0"/>
              <a:t>pro děti s adaptačními problémy v třídním kolektivu </a:t>
            </a:r>
            <a:r>
              <a:rPr lang="cs-CZ" sz="2000" dirty="0" smtClean="0"/>
              <a:t>     </a:t>
            </a:r>
          </a:p>
          <a:p>
            <a:pPr marL="0" indent="0"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   </a:t>
            </a:r>
            <a:r>
              <a:rPr lang="cs-CZ" sz="2000" b="1" u="sng" dirty="0" err="1" smtClean="0"/>
              <a:t>Pomelo</a:t>
            </a:r>
            <a:r>
              <a:rPr lang="cs-CZ" sz="2000" b="1" u="sng" dirty="0" smtClean="0"/>
              <a:t> </a:t>
            </a:r>
            <a:endParaRPr lang="cs-CZ" sz="2000" b="1" u="sng" dirty="0"/>
          </a:p>
          <a:p>
            <a:r>
              <a:rPr lang="cs-CZ" sz="1600" dirty="0"/>
              <a:t>pro žáky ZŠ i </a:t>
            </a:r>
            <a:r>
              <a:rPr lang="cs-CZ" sz="1600" dirty="0" smtClean="0"/>
              <a:t>studenty SŠ </a:t>
            </a:r>
            <a:r>
              <a:rPr lang="cs-CZ" sz="1600" dirty="0"/>
              <a:t>s problémem adaptovat se v třídním kolektivu</a:t>
            </a:r>
          </a:p>
          <a:p>
            <a:r>
              <a:rPr lang="cs-CZ" sz="1600" dirty="0" smtClean="0"/>
              <a:t>které </a:t>
            </a:r>
            <a:r>
              <a:rPr lang="cs-CZ" sz="1600" dirty="0"/>
              <a:t>trpí nadměrnou psychickou tenzí, špatně se orientují v sociálních situacích a často neadekvátně reagují </a:t>
            </a:r>
          </a:p>
          <a:p>
            <a:r>
              <a:rPr lang="cs-CZ" sz="1600" dirty="0"/>
              <a:t>cílem je poskytnout </a:t>
            </a:r>
            <a:r>
              <a:rPr lang="cs-CZ" sz="1600" dirty="0" smtClean="0"/>
              <a:t>možnost </a:t>
            </a:r>
            <a:r>
              <a:rPr lang="cs-CZ" sz="1600" dirty="0"/>
              <a:t>své problémy </a:t>
            </a:r>
            <a:r>
              <a:rPr lang="cs-CZ" sz="1600" dirty="0" smtClean="0"/>
              <a:t>řešit a zažívat </a:t>
            </a:r>
            <a:r>
              <a:rPr lang="cs-CZ" sz="1600" dirty="0"/>
              <a:t>podporu a ocenění ze strany členů skupiny</a:t>
            </a:r>
          </a:p>
          <a:p>
            <a:endParaRPr lang="cs-CZ" sz="23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066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POMELO</a:t>
            </a:r>
            <a:endParaRPr lang="cs-CZ" b="1" u="sng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sz="1800" dirty="0" smtClean="0"/>
          </a:p>
          <a:p>
            <a:pPr marL="0" indent="0" algn="ctr">
              <a:buNone/>
            </a:pPr>
            <a:r>
              <a:rPr lang="cs-CZ" dirty="0" smtClean="0"/>
              <a:t>POMELO</a:t>
            </a:r>
          </a:p>
          <a:p>
            <a:pPr marL="0" indent="0" algn="ctr">
              <a:buNone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 pohodě mezi lidmi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65950" y="2160589"/>
            <a:ext cx="418403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u="sng" dirty="0" smtClean="0"/>
              <a:t>Určeno:</a:t>
            </a:r>
            <a:endParaRPr lang="cs-CZ" sz="2000" u="sng" dirty="0"/>
          </a:p>
          <a:p>
            <a:r>
              <a:rPr lang="cs-CZ" sz="2000" dirty="0" smtClean="0"/>
              <a:t>Studentům 14 </a:t>
            </a:r>
            <a:r>
              <a:rPr lang="cs-CZ" sz="2000" dirty="0"/>
              <a:t>až 17 </a:t>
            </a:r>
            <a:r>
              <a:rPr lang="cs-CZ" sz="2000" dirty="0" smtClean="0"/>
              <a:t>let, kteří:</a:t>
            </a:r>
            <a:endParaRPr lang="cs-CZ" sz="2000" dirty="0"/>
          </a:p>
          <a:p>
            <a:r>
              <a:rPr lang="cs-CZ" sz="2000" dirty="0"/>
              <a:t>m</a:t>
            </a:r>
            <a:r>
              <a:rPr lang="cs-CZ" sz="2000" dirty="0" smtClean="0"/>
              <a:t>ívají </a:t>
            </a:r>
            <a:r>
              <a:rPr lang="cs-CZ" sz="2000" dirty="0"/>
              <a:t>pocit, že </a:t>
            </a:r>
            <a:r>
              <a:rPr lang="cs-CZ" sz="2000" dirty="0" smtClean="0"/>
              <a:t>jsou i </a:t>
            </a:r>
            <a:r>
              <a:rPr lang="cs-CZ" sz="2000" dirty="0"/>
              <a:t>mezi lidmi </a:t>
            </a:r>
            <a:r>
              <a:rPr lang="cs-CZ" sz="2000" dirty="0" smtClean="0"/>
              <a:t>sami?</a:t>
            </a:r>
            <a:endParaRPr lang="cs-CZ" sz="2000" dirty="0"/>
          </a:p>
          <a:p>
            <a:r>
              <a:rPr lang="cs-CZ" sz="2000" dirty="0"/>
              <a:t>c</a:t>
            </a:r>
            <a:r>
              <a:rPr lang="cs-CZ" sz="2000" dirty="0" smtClean="0"/>
              <a:t>htějí najít své </a:t>
            </a:r>
            <a:r>
              <a:rPr lang="cs-CZ" sz="2000" dirty="0"/>
              <a:t>místo a cítit se tam </a:t>
            </a:r>
            <a:r>
              <a:rPr lang="cs-CZ" sz="2000" dirty="0" smtClean="0"/>
              <a:t>dobře </a:t>
            </a:r>
            <a:endParaRPr lang="cs-CZ" sz="2000" dirty="0"/>
          </a:p>
          <a:p>
            <a:r>
              <a:rPr lang="cs-CZ" sz="2000" dirty="0" smtClean="0"/>
              <a:t>chtějí nejistotu </a:t>
            </a:r>
            <a:r>
              <a:rPr lang="cs-CZ" sz="2000" dirty="0"/>
              <a:t>dostat pod </a:t>
            </a:r>
            <a:r>
              <a:rPr lang="cs-CZ" sz="2000" dirty="0" smtClean="0"/>
              <a:t>kontrolu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686" y="1749975"/>
            <a:ext cx="3829330" cy="2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77334" y="117566"/>
            <a:ext cx="8596668" cy="1267097"/>
          </a:xfrm>
        </p:spPr>
        <p:txBody>
          <a:bodyPr/>
          <a:lstStyle/>
          <a:p>
            <a:pPr algn="ctr"/>
            <a:r>
              <a:rPr lang="cs-CZ" b="1" u="sng" dirty="0" smtClean="0"/>
              <a:t>POMELO</a:t>
            </a:r>
            <a:endParaRPr lang="cs-CZ" b="1" u="sng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77334" y="927463"/>
            <a:ext cx="8596668" cy="5113899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sz="2000" u="sng" dirty="0" smtClean="0"/>
              <a:t>Skupina je:  </a:t>
            </a:r>
          </a:p>
          <a:p>
            <a:pPr>
              <a:defRPr/>
            </a:pPr>
            <a:r>
              <a:rPr lang="cs-CZ" sz="2000" dirty="0" smtClean="0"/>
              <a:t>pro </a:t>
            </a:r>
            <a:r>
              <a:rPr lang="cs-CZ" sz="2000" dirty="0"/>
              <a:t>ty, kteří se v kolektivu necítí moc dobře a chtějí s tím něco dělat</a:t>
            </a:r>
          </a:p>
          <a:p>
            <a:pPr>
              <a:defRPr/>
            </a:pPr>
            <a:r>
              <a:rPr lang="cs-CZ" sz="2000" dirty="0" smtClean="0"/>
              <a:t>možnost </a:t>
            </a:r>
            <a:r>
              <a:rPr lang="cs-CZ" sz="2000" dirty="0"/>
              <a:t>sdílet svůj problém ve skupině, kde jsou lidi s podobnými problémy</a:t>
            </a:r>
          </a:p>
          <a:p>
            <a:pPr>
              <a:defRPr/>
            </a:pPr>
            <a:r>
              <a:rPr lang="cs-CZ" sz="2000" dirty="0" smtClean="0"/>
              <a:t>šance </a:t>
            </a:r>
            <a:r>
              <a:rPr lang="cs-CZ" sz="2000" dirty="0"/>
              <a:t>přijít </a:t>
            </a:r>
            <a:r>
              <a:rPr lang="cs-CZ" sz="2000" dirty="0" smtClean="0"/>
              <a:t>si </a:t>
            </a:r>
            <a:r>
              <a:rPr lang="cs-CZ" sz="2000" dirty="0"/>
              <a:t>na to, co bych mohl dělat </a:t>
            </a:r>
            <a:r>
              <a:rPr lang="cs-CZ" sz="2000" dirty="0" smtClean="0"/>
              <a:t>jinak</a:t>
            </a:r>
            <a:endParaRPr lang="cs-CZ" sz="20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 smtClean="0"/>
              <a:t>je </a:t>
            </a:r>
            <a:r>
              <a:rPr lang="cs-CZ" sz="2000" dirty="0"/>
              <a:t>uzavřená a respektuje pravidla důvěrnosti a taktu</a:t>
            </a:r>
          </a:p>
          <a:p>
            <a:pPr>
              <a:defRPr/>
            </a:pPr>
            <a:r>
              <a:rPr lang="cs-CZ" sz="2000" dirty="0"/>
              <a:t>setkává se po celý školní rok, ve </a:t>
            </a:r>
            <a:r>
              <a:rPr lang="cs-CZ" sz="2000" dirty="0" smtClean="0"/>
              <a:t>14ti denních </a:t>
            </a:r>
            <a:r>
              <a:rPr lang="cs-CZ" sz="2000" dirty="0"/>
              <a:t>intervalech</a:t>
            </a:r>
          </a:p>
          <a:p>
            <a:pPr>
              <a:defRPr/>
            </a:pPr>
            <a:r>
              <a:rPr lang="cs-CZ" sz="2000" dirty="0"/>
              <a:t>první 3</a:t>
            </a:r>
            <a:r>
              <a:rPr lang="cs-CZ" sz="2000" dirty="0" smtClean="0"/>
              <a:t> </a:t>
            </a:r>
            <a:r>
              <a:rPr lang="cs-CZ" sz="2000" dirty="0"/>
              <a:t>setkání jsou </a:t>
            </a:r>
            <a:r>
              <a:rPr lang="cs-CZ" sz="2000" dirty="0" smtClean="0"/>
              <a:t>nezávazná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86" y="4885508"/>
            <a:ext cx="5302364" cy="141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8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Sekundární prevence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45475"/>
            <a:ext cx="8596668" cy="4976948"/>
          </a:xfrm>
        </p:spPr>
        <p:txBody>
          <a:bodyPr>
            <a:noAutofit/>
          </a:bodyPr>
          <a:lstStyle/>
          <a:p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Odborné psychologické poradenství </a:t>
            </a:r>
            <a:r>
              <a:rPr lang="cs-CZ" sz="2000" dirty="0" smtClean="0"/>
              <a:t>v celém spektru projevů rizikového chování dětí a mládeže, </a:t>
            </a: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000" dirty="0" smtClean="0"/>
              <a:t>pro rodiny a rodinná terapie v poradenském kontextu</a:t>
            </a:r>
          </a:p>
          <a:p>
            <a:endParaRPr lang="cs-CZ" sz="2000" dirty="0" smtClean="0"/>
          </a:p>
          <a:p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Krizová intervence </a:t>
            </a:r>
            <a:r>
              <a:rPr lang="cs-CZ" sz="2000" dirty="0" smtClean="0"/>
              <a:t>pro rodiče, děti a mládež při potížích spojených s rizikovým chováním </a:t>
            </a:r>
          </a:p>
          <a:p>
            <a:endParaRPr lang="cs-CZ" sz="2000" dirty="0" smtClean="0"/>
          </a:p>
          <a:p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Zprostředkování kontaktů </a:t>
            </a:r>
            <a:r>
              <a:rPr lang="cs-CZ" sz="2000" dirty="0" smtClean="0"/>
              <a:t>na ostatní odborná zařízení</a:t>
            </a:r>
          </a:p>
          <a:p>
            <a:endParaRPr lang="cs-CZ" sz="2000" dirty="0" smtClean="0"/>
          </a:p>
          <a:p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Telefonické 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 e-mailové poradenství </a:t>
            </a:r>
            <a:r>
              <a:rPr lang="cs-CZ" sz="2000" dirty="0" smtClean="0"/>
              <a:t>v oblastech rizikového chování</a:t>
            </a:r>
          </a:p>
          <a:p>
            <a:endParaRPr lang="cs-CZ" sz="2000" dirty="0" smtClean="0"/>
          </a:p>
          <a:p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rodičovská skupina a programy pro rodičovskou veřejnost, </a:t>
            </a:r>
            <a:r>
              <a:rPr lang="cs-CZ" sz="2000" b="1" dirty="0" err="1" smtClean="0">
                <a:solidFill>
                  <a:schemeClr val="accent1">
                    <a:lumMod val="75000"/>
                  </a:schemeClr>
                </a:solidFill>
              </a:rPr>
              <a:t>viz.dále</a:t>
            </a:r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883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Programy pro rodičovskou veřejnost</a:t>
            </a:r>
            <a:br>
              <a:rPr lang="cs-CZ" dirty="0" smtClean="0"/>
            </a:br>
            <a:r>
              <a:rPr lang="cs-CZ" sz="2000" dirty="0" smtClean="0"/>
              <a:t>v rámci sekundární péče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000" dirty="0" smtClean="0"/>
              <a:t>Tematicky </a:t>
            </a:r>
            <a:r>
              <a:rPr lang="cs-CZ" sz="2000" dirty="0"/>
              <a:t>zaměřené besedy</a:t>
            </a:r>
          </a:p>
          <a:p>
            <a:pPr lvl="1"/>
            <a:r>
              <a:rPr lang="cs-CZ" dirty="0"/>
              <a:t>jejichž cílem je seznámit rodiče i širokou rodičovskou veřejnost s problematikou </a:t>
            </a:r>
            <a:r>
              <a:rPr lang="cs-CZ" dirty="0" smtClean="0"/>
              <a:t>rizikového chování </a:t>
            </a:r>
            <a:r>
              <a:rPr lang="cs-CZ" dirty="0"/>
              <a:t>a v rámci diskuse poukázat na možné řešení konkrétních problémů</a:t>
            </a:r>
          </a:p>
          <a:p>
            <a:pPr lvl="1"/>
            <a:r>
              <a:rPr lang="cs-CZ" dirty="0"/>
              <a:t>besedy probíhají v prostorách školy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000" dirty="0"/>
              <a:t>Účast na třídních schůzkách konkrétního třídního kolektivu, který se </a:t>
            </a:r>
            <a:r>
              <a:rPr lang="cs-CZ" sz="2000" dirty="0" smtClean="0"/>
              <a:t>účastnil </a:t>
            </a:r>
            <a:r>
              <a:rPr lang="cs-CZ" sz="2000" dirty="0"/>
              <a:t>selektivního programu </a:t>
            </a:r>
            <a:r>
              <a:rPr lang="cs-CZ" sz="2000" dirty="0" smtClean="0"/>
              <a:t>PP či na pozvání školy</a:t>
            </a: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438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 smtClean="0"/>
              <a:t>Metodická a vzdělávací činnost </a:t>
            </a:r>
            <a:br>
              <a:rPr lang="cs-CZ" sz="3200" dirty="0" smtClean="0"/>
            </a:br>
            <a:r>
              <a:rPr lang="cs-CZ" sz="3200" dirty="0" smtClean="0"/>
              <a:t>     pro pedagogy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metodické vedení školních metodiků prevence při vypracovávání P</a:t>
            </a:r>
            <a:r>
              <a:rPr lang="cs-CZ" dirty="0" smtClean="0"/>
              <a:t>reventivních programů školy</a:t>
            </a:r>
            <a:endParaRPr lang="cs-CZ" dirty="0"/>
          </a:p>
          <a:p>
            <a:r>
              <a:rPr lang="cs-CZ" dirty="0"/>
              <a:t>pomoc při řešení problémů a krizových situací ve škole</a:t>
            </a:r>
          </a:p>
          <a:p>
            <a:r>
              <a:rPr lang="cs-CZ" dirty="0"/>
              <a:t>pomoc při vytváření projektů v oblasti primární prevence</a:t>
            </a:r>
          </a:p>
          <a:p>
            <a:r>
              <a:rPr lang="cs-CZ" dirty="0"/>
              <a:t>konzultace pedagogů</a:t>
            </a:r>
          </a:p>
          <a:p>
            <a:r>
              <a:rPr lang="cs-CZ" dirty="0"/>
              <a:t>kazuistické semináře</a:t>
            </a:r>
          </a:p>
          <a:p>
            <a:r>
              <a:rPr lang="cs-CZ" dirty="0"/>
              <a:t>supervizní setkávání</a:t>
            </a:r>
          </a:p>
          <a:p>
            <a:r>
              <a:rPr lang="cs-CZ" dirty="0"/>
              <a:t>podpůrná skupina pro pedagogy </a:t>
            </a:r>
            <a:r>
              <a:rPr lang="cs-CZ" dirty="0" smtClean="0"/>
              <a:t>ZŠ</a:t>
            </a:r>
            <a:endParaRPr lang="cs-CZ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5909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smtClean="0"/>
              <a:t>Ediční</a:t>
            </a:r>
            <a:r>
              <a:rPr lang="cs-CZ" dirty="0" smtClean="0"/>
              <a:t> činnost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03295"/>
            <a:ext cx="8596668" cy="43380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6400" dirty="0"/>
              <a:t>Tvorba a sestavování metodik v rámci vzdělávacích programů pro pedagogy a činnosti v oblasti prevence rizikových forem </a:t>
            </a:r>
            <a:r>
              <a:rPr lang="cs-CZ" sz="6400" dirty="0" smtClean="0"/>
              <a:t>chování. </a:t>
            </a:r>
          </a:p>
          <a:p>
            <a:pPr marL="0" indent="0">
              <a:buNone/>
            </a:pPr>
            <a:r>
              <a:rPr lang="cs-CZ" sz="6400" dirty="0" smtClean="0"/>
              <a:t>Spoluautorství v rámci výstupů odborných publikací z projektů VYNSPI I a VYNSPI II</a:t>
            </a:r>
            <a:endParaRPr lang="cs-CZ" sz="6400" dirty="0"/>
          </a:p>
          <a:p>
            <a:pPr marL="0" indent="0">
              <a:buNone/>
            </a:pPr>
            <a:endParaRPr lang="cs-CZ" sz="400" dirty="0"/>
          </a:p>
          <a:p>
            <a:pPr marL="0" indent="0">
              <a:buNone/>
            </a:pPr>
            <a:r>
              <a:rPr lang="cs-CZ" sz="6400" dirty="0">
                <a:solidFill>
                  <a:schemeClr val="accent1">
                    <a:lumMod val="75000"/>
                  </a:schemeClr>
                </a:solidFill>
              </a:rPr>
              <a:t>Například: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6400" dirty="0" smtClean="0"/>
              <a:t>Metodika </a:t>
            </a:r>
            <a:r>
              <a:rPr lang="cs-CZ" sz="6400" dirty="0"/>
              <a:t>prevence sociálně patologických jevů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6400" dirty="0" smtClean="0"/>
              <a:t>Metodika </a:t>
            </a:r>
            <a:r>
              <a:rPr lang="cs-CZ" sz="6400" dirty="0"/>
              <a:t>osobního rozvoje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6400" dirty="0" smtClean="0"/>
              <a:t>Metodika </a:t>
            </a:r>
            <a:r>
              <a:rPr lang="cs-CZ" sz="6400" dirty="0"/>
              <a:t>práce s dětmi na 1. stupni </a:t>
            </a:r>
            <a:r>
              <a:rPr lang="cs-CZ" sz="6400" dirty="0" smtClean="0"/>
              <a:t>ZŠ	</a:t>
            </a:r>
            <a:endParaRPr lang="cs-CZ" sz="6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6400" dirty="0" smtClean="0"/>
              <a:t>Metodika </a:t>
            </a:r>
            <a:r>
              <a:rPr lang="cs-CZ" sz="6400" dirty="0"/>
              <a:t>vedení třídnických hodin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6400" dirty="0" smtClean="0"/>
              <a:t>Adresář </a:t>
            </a:r>
            <a:r>
              <a:rPr lang="cs-CZ" sz="6400" dirty="0"/>
              <a:t>organizací primární prevence v Jihomoravském kraji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6400" dirty="0" smtClean="0"/>
              <a:t>Primární </a:t>
            </a:r>
            <a:r>
              <a:rPr lang="cs-CZ" sz="6400" dirty="0"/>
              <a:t>prevence rizikového chování ve školách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6400" dirty="0" smtClean="0"/>
              <a:t>Příklady </a:t>
            </a:r>
            <a:r>
              <a:rPr lang="cs-CZ" sz="6400" dirty="0"/>
              <a:t>dobré praxe programů školní prevence rizikového chování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6400" dirty="0" smtClean="0"/>
              <a:t>Kočičí </a:t>
            </a:r>
            <a:r>
              <a:rPr lang="cs-CZ" sz="6400" dirty="0"/>
              <a:t>zahrada (metodika pro 1. stupeň ZŠ</a:t>
            </a:r>
            <a:r>
              <a:rPr lang="cs-CZ" sz="6400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6400" dirty="0" err="1" smtClean="0"/>
              <a:t>nPrevence</a:t>
            </a:r>
            <a:r>
              <a:rPr lang="cs-CZ" sz="6400" dirty="0" smtClean="0"/>
              <a:t> (spoluautorství)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360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Poradenské centrum Sládkova</a:t>
            </a:r>
            <a:br>
              <a:rPr lang="cs-CZ" dirty="0" smtClean="0"/>
            </a:br>
            <a:r>
              <a:rPr lang="cs-CZ" sz="2000" dirty="0" smtClean="0"/>
              <a:t>odloučené pracoviště PPP Brno Hybešova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3509" y="2160589"/>
            <a:ext cx="10097587" cy="43370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                                                                          	   		</a:t>
            </a:r>
            <a:r>
              <a:rPr lang="cs-CZ" sz="2200" dirty="0" smtClean="0"/>
              <a:t>Kontakty</a:t>
            </a:r>
            <a:endParaRPr lang="cs-CZ" sz="2200" dirty="0"/>
          </a:p>
          <a:p>
            <a:pPr marL="0" indent="0">
              <a:buNone/>
            </a:pPr>
            <a:r>
              <a:rPr lang="cs-CZ" sz="2200" dirty="0" smtClean="0"/>
              <a:t>                                                                    		</a:t>
            </a:r>
            <a:r>
              <a:rPr lang="cs-CZ" dirty="0" smtClean="0"/>
              <a:t>Sládkova 45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											   </a:t>
            </a:r>
            <a:r>
              <a:rPr lang="cs-CZ" dirty="0" smtClean="0"/>
              <a:t> 		613 </a:t>
            </a:r>
            <a:r>
              <a:rPr lang="cs-CZ" dirty="0"/>
              <a:t>00 Brno</a:t>
            </a:r>
          </a:p>
          <a:p>
            <a:pPr marL="0" indent="0">
              <a:buNone/>
            </a:pPr>
            <a:r>
              <a:rPr lang="cs-CZ" sz="2200" dirty="0" smtClean="0"/>
              <a:t>												</a:t>
            </a:r>
            <a:r>
              <a:rPr lang="cs-CZ" sz="2200" dirty="0"/>
              <a:t> </a:t>
            </a:r>
            <a:r>
              <a:rPr lang="cs-CZ" sz="2200" dirty="0" smtClean="0"/>
              <a:t>  		</a:t>
            </a:r>
            <a:r>
              <a:rPr lang="cs-CZ" dirty="0" smtClean="0"/>
              <a:t>tel.:    548 526 802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							    		mob.: 723 252 765</a:t>
            </a:r>
          </a:p>
          <a:p>
            <a:pPr marL="0" indent="0">
              <a:buNone/>
            </a:pPr>
            <a:r>
              <a:rPr lang="cs-CZ" dirty="0" smtClean="0"/>
              <a:t>														e-mail: </a:t>
            </a:r>
            <a:r>
              <a:rPr lang="cs-CZ" b="1" dirty="0" smtClean="0">
                <a:hlinkClick r:id="rId2"/>
              </a:rPr>
              <a:t>sladkova@pppbrno.cz</a:t>
            </a:r>
            <a:r>
              <a:rPr lang="cs-CZ" b="1" dirty="0"/>
              <a:t>	</a:t>
            </a:r>
            <a:r>
              <a:rPr lang="cs-CZ" b="1" dirty="0" smtClean="0"/>
              <a:t>														</a:t>
            </a:r>
          </a:p>
          <a:p>
            <a:pPr marL="0" indent="0">
              <a:buNone/>
            </a:pPr>
            <a:r>
              <a:rPr lang="cs-CZ" dirty="0" smtClean="0"/>
              <a:t>														</a:t>
            </a:r>
            <a:r>
              <a:rPr lang="cs-CZ" b="1" dirty="0">
                <a:hlinkClick r:id="rId3"/>
              </a:rPr>
              <a:t>www.poradenskecentrum.cz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algn="r">
              <a:buNone/>
            </a:pPr>
            <a:r>
              <a:rPr lang="cs-CZ" dirty="0" smtClean="0"/>
              <a:t>							</a:t>
            </a:r>
            <a:r>
              <a:rPr lang="cs-CZ" sz="1400" dirty="0" smtClean="0"/>
              <a:t>  </a:t>
            </a:r>
            <a:endParaRPr lang="cs-CZ" sz="2000" dirty="0" smtClean="0"/>
          </a:p>
        </p:txBody>
      </p:sp>
      <p:pic>
        <p:nvPicPr>
          <p:cNvPr id="4" name="Picture 5" descr="C:\Home\Vsem_Sladkova\Centrum\Webové stránky\fotos\centrum\P1010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02" y="2232001"/>
            <a:ext cx="5411096" cy="350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73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 smtClean="0"/>
              <a:t>Spolupráce s ostatními odbornými organizacemi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Městská policie Brno, odbor prevence</a:t>
            </a:r>
          </a:p>
          <a:p>
            <a:r>
              <a:rPr lang="cs-CZ" dirty="0"/>
              <a:t>Policie ČR – skupina Prevence</a:t>
            </a:r>
          </a:p>
          <a:p>
            <a:r>
              <a:rPr lang="cs-CZ" dirty="0"/>
              <a:t>OSPOD jednotlivých MČ v Brně a okolí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r>
              <a:rPr lang="cs-CZ" dirty="0"/>
              <a:t>Klinika </a:t>
            </a:r>
            <a:r>
              <a:rPr lang="cs-CZ" dirty="0" err="1" smtClean="0"/>
              <a:t>adiktologie</a:t>
            </a:r>
            <a:r>
              <a:rPr lang="cs-CZ" dirty="0" smtClean="0"/>
              <a:t> </a:t>
            </a:r>
            <a:r>
              <a:rPr lang="cs-CZ" dirty="0"/>
              <a:t>1. LF UK v Praze a VFN</a:t>
            </a:r>
          </a:p>
          <a:p>
            <a:r>
              <a:rPr lang="cs-CZ" dirty="0"/>
              <a:t>Skálův institut v Praze 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Sdružení Podané ruce, Brno</a:t>
            </a:r>
          </a:p>
          <a:p>
            <a:r>
              <a:rPr lang="cs-CZ" dirty="0"/>
              <a:t>Státní zdravotní ústav, Brno</a:t>
            </a:r>
          </a:p>
          <a:p>
            <a:r>
              <a:rPr lang="cs-CZ" dirty="0"/>
              <a:t>Semiramis, </a:t>
            </a:r>
            <a:r>
              <a:rPr lang="cs-CZ" dirty="0" err="1"/>
              <a:t>o.s</a:t>
            </a:r>
            <a:r>
              <a:rPr lang="cs-CZ" dirty="0"/>
              <a:t>., Mladá Boleslav </a:t>
            </a:r>
          </a:p>
          <a:p>
            <a:r>
              <a:rPr lang="cs-CZ" dirty="0"/>
              <a:t>Centrum primární prevence </a:t>
            </a:r>
            <a:r>
              <a:rPr lang="cs-CZ" dirty="0" err="1"/>
              <a:t>Vrakbar</a:t>
            </a:r>
            <a:r>
              <a:rPr lang="cs-CZ" dirty="0"/>
              <a:t>, Jihlava</a:t>
            </a:r>
          </a:p>
          <a:p>
            <a:r>
              <a:rPr lang="cs-CZ" dirty="0" smtClean="0"/>
              <a:t>Střed</a:t>
            </a:r>
            <a:r>
              <a:rPr lang="cs-CZ" dirty="0"/>
              <a:t>, Třebíč</a:t>
            </a:r>
          </a:p>
          <a:p>
            <a:r>
              <a:rPr lang="cs-CZ" dirty="0" err="1" smtClean="0"/>
              <a:t>Portimo</a:t>
            </a:r>
            <a:r>
              <a:rPr lang="cs-CZ" dirty="0" smtClean="0"/>
              <a:t>, Nové </a:t>
            </a:r>
            <a:r>
              <a:rPr lang="cs-CZ" dirty="0"/>
              <a:t>Město na Moravě</a:t>
            </a:r>
          </a:p>
          <a:p>
            <a:r>
              <a:rPr lang="cs-CZ" dirty="0" smtClean="0"/>
              <a:t>Spolek psychologických služeb, Tišnov</a:t>
            </a:r>
            <a:endParaRPr lang="cs-CZ" dirty="0"/>
          </a:p>
          <a:p>
            <a:r>
              <a:rPr lang="cs-CZ" dirty="0" smtClean="0"/>
              <a:t>Spektrum </a:t>
            </a:r>
            <a:r>
              <a:rPr lang="cs-CZ" dirty="0"/>
              <a:t>– Centrum primární prevence, Žďár nad </a:t>
            </a:r>
            <a:r>
              <a:rPr lang="cs-CZ" dirty="0" smtClean="0"/>
              <a:t>Sázavou</a:t>
            </a:r>
          </a:p>
          <a:p>
            <a:r>
              <a:rPr lang="cs-CZ" dirty="0"/>
              <a:t>a</a:t>
            </a:r>
            <a:r>
              <a:rPr lang="cs-CZ" dirty="0" smtClean="0"/>
              <a:t> další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955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176951"/>
            <a:ext cx="8596668" cy="48644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400" dirty="0" smtClean="0"/>
              <a:t>Děkujeme </a:t>
            </a:r>
            <a:r>
              <a:rPr lang="cs-CZ" sz="5400" dirty="0"/>
              <a:t>za </a:t>
            </a:r>
            <a:r>
              <a:rPr lang="cs-CZ" sz="5400" dirty="0" smtClean="0"/>
              <a:t>pozornost</a:t>
            </a:r>
            <a:endParaRPr lang="cs-CZ" sz="5400" dirty="0"/>
          </a:p>
          <a:p>
            <a:pPr marL="0" indent="0" algn="ctr">
              <a:buNone/>
            </a:pPr>
            <a:r>
              <a:rPr lang="cs-CZ" sz="5400" dirty="0"/>
              <a:t>	</a:t>
            </a:r>
            <a:endParaRPr lang="cs-CZ" sz="5400" dirty="0" smtClean="0"/>
          </a:p>
          <a:p>
            <a:pPr marL="0" indent="0" algn="ctr">
              <a:buNone/>
            </a:pPr>
            <a:r>
              <a:rPr lang="cs-CZ" sz="5400" dirty="0" smtClean="0"/>
              <a:t>Hezký </a:t>
            </a:r>
            <a:r>
              <a:rPr lang="cs-CZ" sz="5400" dirty="0"/>
              <a:t>den </a:t>
            </a:r>
            <a:r>
              <a:rPr lang="cs-CZ" sz="5400" dirty="0" smtClean="0"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endParaRPr lang="cs-CZ" sz="5400" dirty="0"/>
          </a:p>
          <a:p>
            <a:pPr marL="0" indent="0" algn="ctr">
              <a:buNone/>
            </a:pPr>
            <a:r>
              <a:rPr lang="cs-CZ" sz="3900" dirty="0" smtClean="0">
                <a:solidFill>
                  <a:schemeClr val="accent1">
                    <a:lumMod val="75000"/>
                  </a:schemeClr>
                </a:solidFill>
              </a:rPr>
              <a:t>www.poradenskecentrum.cz</a:t>
            </a:r>
          </a:p>
        </p:txBody>
      </p:sp>
    </p:spTree>
    <p:extLst>
      <p:ext uri="{BB962C8B-B14F-4D97-AF65-F5344CB8AC3E}">
        <p14:creationId xmlns:p14="http://schemas.microsoft.com/office/powerpoint/2010/main" val="178537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Poradenské centrum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090057"/>
            <a:ext cx="8596668" cy="3951306"/>
          </a:xfrm>
        </p:spPr>
        <p:txBody>
          <a:bodyPr>
            <a:normAutofit/>
          </a:bodyPr>
          <a:lstStyle/>
          <a:p>
            <a:endParaRPr lang="cs-CZ" sz="2200" dirty="0" smtClean="0"/>
          </a:p>
          <a:p>
            <a:r>
              <a:rPr lang="cs-CZ" sz="2200" dirty="0" smtClean="0"/>
              <a:t>odloučené pracoviště Pedagogicko-psychologické poradny Brno</a:t>
            </a:r>
          </a:p>
          <a:p>
            <a:r>
              <a:rPr lang="cs-CZ" sz="2200" dirty="0"/>
              <a:t>příspěvková organizace </a:t>
            </a:r>
            <a:r>
              <a:rPr lang="cs-CZ" sz="2200" dirty="0" smtClean="0"/>
              <a:t>JMK</a:t>
            </a:r>
            <a:endParaRPr lang="cs-CZ" sz="2200" dirty="0"/>
          </a:p>
          <a:p>
            <a:r>
              <a:rPr lang="cs-CZ" sz="2200" dirty="0" smtClean="0"/>
              <a:t>Centrum vzniklo v roce 1994</a:t>
            </a:r>
          </a:p>
          <a:p>
            <a:r>
              <a:rPr lang="cs-CZ" sz="2200" dirty="0" smtClean="0"/>
              <a:t>statutární zástupce, </a:t>
            </a:r>
            <a:r>
              <a:rPr lang="cs-CZ" sz="2200" b="1" dirty="0" smtClean="0">
                <a:solidFill>
                  <a:schemeClr val="accent1">
                    <a:lumMod val="75000"/>
                  </a:schemeClr>
                </a:solidFill>
              </a:rPr>
              <a:t>Mgr</a:t>
            </a: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</a:rPr>
              <a:t>. Libor </a:t>
            </a:r>
            <a:r>
              <a:rPr lang="cs-CZ" sz="2200" b="1" dirty="0" smtClean="0">
                <a:solidFill>
                  <a:schemeClr val="accent1">
                    <a:lumMod val="75000"/>
                  </a:schemeClr>
                </a:solidFill>
              </a:rPr>
              <a:t>Mikulášek</a:t>
            </a:r>
            <a:r>
              <a:rPr lang="cs-CZ" sz="2200" dirty="0" smtClean="0"/>
              <a:t>, ředitel PPP Brno</a:t>
            </a:r>
          </a:p>
          <a:p>
            <a:r>
              <a:rPr lang="cs-CZ" sz="2200" dirty="0" smtClean="0"/>
              <a:t>vedoucí pracoviště – </a:t>
            </a:r>
            <a:r>
              <a:rPr lang="cs-CZ" sz="2200" b="1" dirty="0" smtClean="0">
                <a:solidFill>
                  <a:schemeClr val="accent1">
                    <a:lumMod val="75000"/>
                  </a:schemeClr>
                </a:solidFill>
              </a:rPr>
              <a:t>PhDr. Lenka Skácelová</a:t>
            </a:r>
          </a:p>
          <a:p>
            <a:pPr marL="0" indent="0"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16178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Charakteristika a vymezení činnosti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PPP – Poradenské centrum je ojedinělý typ 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státního zařízení </a:t>
            </a:r>
            <a:r>
              <a:rPr lang="cs-CZ" sz="2000" dirty="0" smtClean="0"/>
              <a:t>v systému 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prevence a poradenství </a:t>
            </a:r>
            <a:r>
              <a:rPr lang="cs-CZ" sz="2000" dirty="0" smtClean="0"/>
              <a:t>pro děti, mládež a rodiny 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v oblasti rizikového chování</a:t>
            </a:r>
            <a:r>
              <a:rPr lang="cs-CZ" sz="2000" dirty="0" smtClean="0"/>
              <a:t> jako je: </a:t>
            </a:r>
          </a:p>
          <a:p>
            <a:pPr lvl="1"/>
            <a:r>
              <a:rPr lang="cs-CZ" sz="1800" dirty="0" smtClean="0"/>
              <a:t>záškoláctví</a:t>
            </a:r>
          </a:p>
          <a:p>
            <a:pPr lvl="1"/>
            <a:r>
              <a:rPr lang="cs-CZ" sz="1800" dirty="0" smtClean="0"/>
              <a:t>šikana</a:t>
            </a:r>
          </a:p>
          <a:p>
            <a:pPr lvl="1"/>
            <a:r>
              <a:rPr lang="cs-CZ" sz="1800" dirty="0" smtClean="0"/>
              <a:t>problémy ve vztazích či v komunikaci doma i ve škole</a:t>
            </a:r>
          </a:p>
          <a:p>
            <a:pPr lvl="1"/>
            <a:r>
              <a:rPr lang="cs-CZ" sz="1800" dirty="0" smtClean="0"/>
              <a:t>experimentování s návykovými látkami</a:t>
            </a:r>
          </a:p>
          <a:p>
            <a:pPr lvl="1"/>
            <a:r>
              <a:rPr lang="cs-CZ" sz="1800" dirty="0" smtClean="0"/>
              <a:t>a další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92025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0560"/>
          </a:xfrm>
        </p:spPr>
        <p:txBody>
          <a:bodyPr/>
          <a:lstStyle/>
          <a:p>
            <a:pPr algn="ctr"/>
            <a:r>
              <a:rPr lang="cs-CZ" dirty="0" smtClean="0"/>
              <a:t>Cílová skupina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123406"/>
            <a:ext cx="8596668" cy="4917957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r>
              <a:rPr lang="cs-CZ" sz="2000" dirty="0" smtClean="0"/>
              <a:t>děti mladšího školního věku (</a:t>
            </a: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cs-CZ" sz="2000" dirty="0" smtClean="0"/>
              <a:t> – 12 let) </a:t>
            </a:r>
          </a:p>
          <a:p>
            <a:r>
              <a:rPr lang="cs-CZ" sz="2000" dirty="0" smtClean="0"/>
              <a:t>děti staršího školního věku (12 – 15 let)</a:t>
            </a:r>
          </a:p>
          <a:p>
            <a:r>
              <a:rPr lang="cs-CZ" sz="2000" dirty="0" smtClean="0"/>
              <a:t>mládež (15 – 18 let)</a:t>
            </a:r>
          </a:p>
          <a:p>
            <a:r>
              <a:rPr lang="cs-CZ" sz="2000" dirty="0" smtClean="0"/>
              <a:t>jedinci na počátku dospělosti (18 – </a:t>
            </a: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22</a:t>
            </a:r>
            <a:r>
              <a:rPr lang="cs-CZ" sz="2000" dirty="0" smtClean="0"/>
              <a:t> let)</a:t>
            </a:r>
          </a:p>
          <a:p>
            <a:r>
              <a:rPr lang="cs-CZ" sz="2000" dirty="0" smtClean="0"/>
              <a:t>rodiče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edagogové</a:t>
            </a:r>
          </a:p>
          <a:p>
            <a:endParaRPr lang="cs-CZ" sz="2000" dirty="0"/>
          </a:p>
          <a:p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55041">
            <a:off x="3584073" y="3275363"/>
            <a:ext cx="5120827" cy="296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9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169818"/>
            <a:ext cx="8596668" cy="100584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Poskytované služby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175658"/>
            <a:ext cx="8596668" cy="5081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A. </a:t>
            </a: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Programy specifické primární prevence 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 smtClean="0"/>
              <a:t>všeobecná primární prevence   -  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VPP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 smtClean="0"/>
              <a:t>selektivní primární prevence    -  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SPP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 smtClean="0"/>
              <a:t>indikovaná primární prevence   -  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IPP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</a:t>
            </a:r>
            <a:r>
              <a:rPr lang="cs-CZ" sz="1700" dirty="0" smtClean="0"/>
              <a:t>Všechny </a:t>
            </a:r>
            <a:r>
              <a:rPr lang="cs-CZ" sz="1700" dirty="0"/>
              <a:t>typy PP jsou certifikované v r. </a:t>
            </a:r>
            <a:r>
              <a:rPr lang="cs-CZ" sz="1700" dirty="0" smtClean="0"/>
              <a:t>2018.</a:t>
            </a:r>
            <a:endParaRPr lang="cs-CZ" sz="1700" dirty="0"/>
          </a:p>
          <a:p>
            <a:pPr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B. </a:t>
            </a: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Sekundární prevence</a:t>
            </a:r>
          </a:p>
          <a:p>
            <a:pPr marL="0" indent="0">
              <a:buNone/>
            </a:pPr>
            <a:r>
              <a:rPr lang="cs-CZ" sz="2000" dirty="0" smtClean="0"/>
              <a:t>C. </a:t>
            </a: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Metodická a vzdělávací činnost pro pedagogy</a:t>
            </a:r>
          </a:p>
          <a:p>
            <a:pPr marL="0" indent="0">
              <a:buNone/>
            </a:pPr>
            <a:r>
              <a:rPr lang="cs-CZ" sz="2000" dirty="0" smtClean="0"/>
              <a:t>E. </a:t>
            </a: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Ediční činnost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222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smtClean="0"/>
              <a:t>Programy všeobecné primární prevence         </a:t>
            </a:r>
            <a:r>
              <a:rPr lang="cs-CZ" dirty="0" smtClean="0"/>
              <a:t>VPP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1. </a:t>
            </a:r>
            <a:r>
              <a:rPr lang="cs-CZ" dirty="0"/>
              <a:t>Programy pro třídní kolektivy – ZŠ, SŠ, SOU </a:t>
            </a:r>
            <a:r>
              <a:rPr lang="cs-CZ" dirty="0" smtClean="0"/>
              <a:t>pro okres Brno-město a venkov</a:t>
            </a:r>
            <a:endParaRPr lang="cs-CZ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stěžejní činnost Poradenského centra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nabídka </a:t>
            </a:r>
            <a:r>
              <a:rPr lang="cs-CZ" dirty="0" smtClean="0"/>
              <a:t>programů </a:t>
            </a:r>
            <a:r>
              <a:rPr lang="cs-CZ" dirty="0"/>
              <a:t>každoročně </a:t>
            </a:r>
            <a:r>
              <a:rPr lang="cs-CZ" dirty="0" smtClean="0"/>
              <a:t>aktualizována </a:t>
            </a: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   </a:t>
            </a:r>
          </a:p>
          <a:p>
            <a:pPr marL="0" indent="0">
              <a:buNone/>
            </a:pPr>
            <a:r>
              <a:rPr lang="cs-CZ" dirty="0"/>
              <a:t>2. Vrstevnický program – PEER program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cílem programu je vyškolit skupinu dobrovolníků (studentů SŠ a VŠ), kteří </a:t>
            </a:r>
            <a:r>
              <a:rPr lang="cs-CZ" dirty="0" smtClean="0"/>
              <a:t>aktivně působí v </a:t>
            </a:r>
            <a:r>
              <a:rPr lang="cs-CZ" dirty="0"/>
              <a:t>oblasti </a:t>
            </a:r>
            <a:r>
              <a:rPr lang="cs-CZ" dirty="0" smtClean="0"/>
              <a:t>SPP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</a:t>
            </a:r>
          </a:p>
          <a:p>
            <a:pPr marL="0" indent="0">
              <a:buNone/>
            </a:pPr>
            <a:r>
              <a:rPr lang="cs-CZ" dirty="0"/>
              <a:t>3. Program pro metodickou a supervizní podporu </a:t>
            </a:r>
            <a:r>
              <a:rPr lang="cs-CZ" dirty="0" smtClean="0"/>
              <a:t> </a:t>
            </a:r>
            <a:r>
              <a:rPr lang="cs-CZ" dirty="0"/>
              <a:t>ŠMP a TU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c</a:t>
            </a:r>
            <a:r>
              <a:rPr lang="cs-CZ" dirty="0" smtClean="0"/>
              <a:t>ílem je </a:t>
            </a:r>
            <a:r>
              <a:rPr lang="cs-CZ" dirty="0"/>
              <a:t>poskytnou jiný náhled na daný případ či situaci ve škole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6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13509"/>
            <a:ext cx="8596668" cy="1616891"/>
          </a:xfrm>
        </p:spPr>
        <p:txBody>
          <a:bodyPr/>
          <a:lstStyle/>
          <a:p>
            <a:pPr algn="ctr"/>
            <a:r>
              <a:rPr lang="cs-CZ" sz="3200" dirty="0" smtClean="0"/>
              <a:t>Programy selektivní primární prevence </a:t>
            </a:r>
            <a:br>
              <a:rPr lang="cs-CZ" sz="3200" dirty="0" smtClean="0"/>
            </a:br>
            <a:r>
              <a:rPr lang="cs-CZ" sz="3200" dirty="0" smtClean="0"/>
              <a:t>SPP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58983"/>
            <a:ext cx="8596668" cy="487244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4400" b="1" dirty="0"/>
              <a:t>1</a:t>
            </a:r>
            <a:r>
              <a:rPr lang="cs-CZ" sz="4400" dirty="0"/>
              <a:t>. </a:t>
            </a:r>
            <a:r>
              <a:rPr lang="cs-CZ" sz="4500" dirty="0" smtClean="0"/>
              <a:t>Program selektivní primární prevence</a:t>
            </a:r>
            <a:endParaRPr lang="cs-CZ" sz="4500" dirty="0"/>
          </a:p>
          <a:p>
            <a:r>
              <a:rPr lang="cs-CZ" sz="3400" dirty="0" smtClean="0"/>
              <a:t>určený pro včasné zachycení některých varovných symptomů rizikového chování, které mohou být podkladem pro následnou intervenci.</a:t>
            </a:r>
          </a:p>
          <a:p>
            <a:endParaRPr lang="cs-CZ" sz="4000" dirty="0"/>
          </a:p>
          <a:p>
            <a:pPr marL="0" indent="0">
              <a:buNone/>
            </a:pPr>
            <a:r>
              <a:rPr lang="cs-CZ" sz="4400" b="1" dirty="0"/>
              <a:t>2</a:t>
            </a:r>
            <a:r>
              <a:rPr lang="cs-CZ" sz="4400" dirty="0"/>
              <a:t>. </a:t>
            </a:r>
            <a:r>
              <a:rPr lang="cs-CZ" sz="4500" dirty="0"/>
              <a:t>Rodičovská skupina</a:t>
            </a:r>
          </a:p>
          <a:p>
            <a:r>
              <a:rPr lang="cs-CZ" sz="3400" dirty="0"/>
              <a:t>pro rodiče, jejichž děti jsou ohroženy rizikovým chováním</a:t>
            </a:r>
          </a:p>
          <a:p>
            <a:r>
              <a:rPr lang="cs-CZ" sz="3400" dirty="0"/>
              <a:t>pro rodiče dětí, které jsou aktuálně v kontaktu s Centrem </a:t>
            </a:r>
          </a:p>
          <a:p>
            <a:r>
              <a:rPr lang="cs-CZ" sz="3400" dirty="0" smtClean="0"/>
              <a:t>možnost </a:t>
            </a:r>
            <a:r>
              <a:rPr lang="cs-CZ" sz="3400" dirty="0"/>
              <a:t>výměny zkušeností, vzájemné sdílení a podporu v podobných situacích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4400" b="1" dirty="0"/>
              <a:t>3. </a:t>
            </a:r>
            <a:r>
              <a:rPr lang="cs-CZ" sz="4500" dirty="0"/>
              <a:t>Osobnostně rozvojový program pro žáky </a:t>
            </a:r>
            <a:r>
              <a:rPr lang="cs-CZ" sz="4500" dirty="0" smtClean="0"/>
              <a:t>s </a:t>
            </a:r>
            <a:r>
              <a:rPr lang="cs-CZ" sz="4500" dirty="0"/>
              <a:t>adaptačními </a:t>
            </a:r>
            <a:r>
              <a:rPr lang="cs-CZ" sz="4500" dirty="0" smtClean="0"/>
              <a:t>problémy</a:t>
            </a:r>
            <a:r>
              <a:rPr lang="cs-CZ" sz="4500" u="sng" dirty="0" smtClean="0"/>
              <a:t> </a:t>
            </a:r>
          </a:p>
          <a:p>
            <a:pPr marL="0" indent="0">
              <a:buNone/>
            </a:pPr>
            <a:r>
              <a:rPr lang="cs-CZ" sz="4500" dirty="0" smtClean="0"/>
              <a:t>    </a:t>
            </a:r>
            <a:r>
              <a:rPr lang="cs-CZ" sz="4500" b="1" u="sng" dirty="0" smtClean="0"/>
              <a:t>Puzzle </a:t>
            </a:r>
            <a:r>
              <a:rPr lang="cs-CZ" sz="4500" b="1" dirty="0" smtClean="0"/>
              <a:t>a</a:t>
            </a:r>
            <a:r>
              <a:rPr lang="cs-CZ" sz="4500" b="1" u="sng" dirty="0" smtClean="0"/>
              <a:t> </a:t>
            </a:r>
            <a:r>
              <a:rPr lang="cs-CZ" sz="4500" b="1" u="sng" dirty="0" err="1" smtClean="0"/>
              <a:t>Klubkoo</a:t>
            </a:r>
            <a:r>
              <a:rPr lang="cs-CZ" sz="4500" b="1" u="sng" dirty="0" smtClean="0"/>
              <a:t> </a:t>
            </a:r>
            <a:endParaRPr lang="cs-CZ" sz="4500" b="1" u="sng" dirty="0"/>
          </a:p>
          <a:p>
            <a:r>
              <a:rPr lang="cs-CZ" sz="3400" dirty="0"/>
              <a:t>skupinový program pro děti ZŠ </a:t>
            </a:r>
            <a:r>
              <a:rPr lang="cs-CZ" sz="3400" dirty="0" smtClean="0"/>
              <a:t>(4.-</a:t>
            </a:r>
            <a:r>
              <a:rPr lang="cs-CZ" sz="3400" dirty="0"/>
              <a:t>7</a:t>
            </a:r>
            <a:r>
              <a:rPr lang="cs-CZ" sz="3400" dirty="0" smtClean="0"/>
              <a:t>. </a:t>
            </a:r>
            <a:r>
              <a:rPr lang="cs-CZ" sz="3400" dirty="0"/>
              <a:t>třída) s potížemi v oblasti vztahu k autoritám či s vrstevníky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835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937"/>
          </a:xfrm>
        </p:spPr>
        <p:txBody>
          <a:bodyPr>
            <a:normAutofit/>
          </a:bodyPr>
          <a:lstStyle/>
          <a:p>
            <a:pPr algn="ctr"/>
            <a:r>
              <a:rPr lang="cs-CZ" b="1" u="sng" dirty="0" smtClean="0"/>
              <a:t>Puzzle</a:t>
            </a:r>
            <a:r>
              <a:rPr lang="cs-CZ" dirty="0" smtClean="0"/>
              <a:t> </a:t>
            </a:r>
            <a:endParaRPr lang="cs-CZ" b="1" u="sng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77334" y="1672045"/>
            <a:ext cx="3644073" cy="3511857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89970" y="1528355"/>
            <a:ext cx="4184034" cy="45130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dirty="0" smtClean="0"/>
              <a:t>       </a:t>
            </a:r>
            <a:r>
              <a:rPr lang="cs-CZ" sz="2200" b="1" u="sng" dirty="0" smtClean="0"/>
              <a:t>Pro žáky </a:t>
            </a:r>
            <a:r>
              <a:rPr lang="cs-CZ" sz="2200" b="1" u="sng" dirty="0"/>
              <a:t>ZŠ </a:t>
            </a:r>
            <a:r>
              <a:rPr lang="cs-CZ" sz="2200" b="1" u="sng" dirty="0" smtClean="0"/>
              <a:t> 4.-</a:t>
            </a:r>
            <a:r>
              <a:rPr lang="cs-CZ" sz="2200" b="1" u="sng" dirty="0"/>
              <a:t>5</a:t>
            </a:r>
            <a:r>
              <a:rPr lang="cs-CZ" sz="2200" b="1" u="sng" dirty="0" smtClean="0"/>
              <a:t>. třída </a:t>
            </a:r>
          </a:p>
          <a:p>
            <a:pPr marL="0" indent="0">
              <a:buNone/>
            </a:pPr>
            <a:endParaRPr lang="cs-CZ" sz="2200" b="1" u="sng" dirty="0" smtClean="0"/>
          </a:p>
          <a:p>
            <a:r>
              <a:rPr lang="cs-CZ" sz="2200" dirty="0" smtClean="0"/>
              <a:t>s</a:t>
            </a:r>
            <a:r>
              <a:rPr lang="cs-CZ" sz="2200" dirty="0"/>
              <a:t> potížemi v oblasti ve vztahu k autoritám či s </a:t>
            </a:r>
            <a:r>
              <a:rPr lang="cs-CZ" sz="2200" dirty="0" smtClean="0"/>
              <a:t>vrstevníky</a:t>
            </a:r>
            <a:endParaRPr lang="cs-CZ" sz="2200" dirty="0"/>
          </a:p>
          <a:p>
            <a:pPr marL="0" indent="0">
              <a:buNone/>
            </a:pPr>
            <a:r>
              <a:rPr lang="cs-CZ" sz="2200" dirty="0" smtClean="0"/>
              <a:t>                    </a:t>
            </a:r>
            <a:r>
              <a:rPr lang="cs-CZ" sz="2200" u="sng" dirty="0" smtClean="0"/>
              <a:t>Cílem:  </a:t>
            </a:r>
          </a:p>
          <a:p>
            <a:r>
              <a:rPr lang="cs-CZ" sz="2200" dirty="0" smtClean="0"/>
              <a:t>bezpečný </a:t>
            </a:r>
            <a:r>
              <a:rPr lang="cs-CZ" sz="2200" dirty="0"/>
              <a:t>prostor pro osvojení si vhodných prvků chování, </a:t>
            </a:r>
            <a:endParaRPr lang="cs-CZ" sz="2200" dirty="0" smtClean="0"/>
          </a:p>
          <a:p>
            <a:r>
              <a:rPr lang="cs-CZ" sz="2200" dirty="0" smtClean="0"/>
              <a:t>rozvoj </a:t>
            </a:r>
            <a:r>
              <a:rPr lang="cs-CZ" sz="2200" dirty="0"/>
              <a:t>sociálních </a:t>
            </a:r>
            <a:r>
              <a:rPr lang="cs-CZ" sz="2200" dirty="0" smtClean="0"/>
              <a:t>dovedností,</a:t>
            </a:r>
          </a:p>
          <a:p>
            <a:r>
              <a:rPr lang="cs-CZ" sz="2200" dirty="0" smtClean="0"/>
              <a:t>poskytování </a:t>
            </a:r>
            <a:r>
              <a:rPr lang="cs-CZ" sz="2200" dirty="0"/>
              <a:t>konstruktivní zpětné vazby</a:t>
            </a:r>
            <a:r>
              <a:rPr lang="cs-CZ" sz="2200" dirty="0" smtClean="0"/>
              <a:t>,</a:t>
            </a:r>
          </a:p>
          <a:p>
            <a:r>
              <a:rPr lang="cs-CZ" sz="2200" dirty="0" smtClean="0"/>
              <a:t>větší </a:t>
            </a:r>
            <a:r>
              <a:rPr lang="cs-CZ" sz="2200" dirty="0"/>
              <a:t>sebepoznání a zážitek pozitivního </a:t>
            </a:r>
            <a:r>
              <a:rPr lang="cs-CZ" sz="2200" dirty="0" smtClean="0"/>
              <a:t>přijetí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111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1372</TotalTime>
  <Words>905</Words>
  <Application>Microsoft Office PowerPoint</Application>
  <PresentationFormat>Širokoúhlá obrazovka</PresentationFormat>
  <Paragraphs>214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Trebuchet MS</vt:lpstr>
      <vt:lpstr>Wingdings</vt:lpstr>
      <vt:lpstr>Wingdings 3</vt:lpstr>
      <vt:lpstr>Fazeta</vt:lpstr>
      <vt:lpstr>PPP Brno  Poradenské centrum Sládkova</vt:lpstr>
      <vt:lpstr>Poradenské centrum Sládkova odloučené pracoviště PPP Brno Hybešova</vt:lpstr>
      <vt:lpstr>Poradenské centrum  </vt:lpstr>
      <vt:lpstr>Charakteristika a vymezení činnosti</vt:lpstr>
      <vt:lpstr>Cílová skupina</vt:lpstr>
      <vt:lpstr>Poskytované služby</vt:lpstr>
      <vt:lpstr>Programy všeobecné primární prevence         VPP</vt:lpstr>
      <vt:lpstr>Programy selektivní primární prevence  SPP</vt:lpstr>
      <vt:lpstr>Puzzle </vt:lpstr>
      <vt:lpstr>Puzzle </vt:lpstr>
      <vt:lpstr>Klub-koo</vt:lpstr>
      <vt:lpstr>Klub-koo</vt:lpstr>
      <vt:lpstr>Programy indikované primární prevence IPP</vt:lpstr>
      <vt:lpstr>POMELO</vt:lpstr>
      <vt:lpstr>POMELO</vt:lpstr>
      <vt:lpstr>Sekundární prevence</vt:lpstr>
      <vt:lpstr>Programy pro rodičovskou veřejnost v rámci sekundární péče</vt:lpstr>
      <vt:lpstr>Metodická a vzdělávací činnost       pro pedagogy</vt:lpstr>
      <vt:lpstr>Ediční činnost</vt:lpstr>
      <vt:lpstr>Spolupráce s ostatními odbornými organizacemi</vt:lpstr>
      <vt:lpstr> </vt:lpstr>
    </vt:vector>
  </TitlesOfParts>
  <Company>Brno University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Specifické postavení Poradenského centra v systému školské prevence</dc:title>
  <dc:creator>Jan Barnat</dc:creator>
  <cp:lastModifiedBy>lektor</cp:lastModifiedBy>
  <cp:revision>84</cp:revision>
  <dcterms:created xsi:type="dcterms:W3CDTF">2015-05-20T09:12:42Z</dcterms:created>
  <dcterms:modified xsi:type="dcterms:W3CDTF">2020-05-14T06:12:10Z</dcterms:modified>
</cp:coreProperties>
</file>