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303" r:id="rId8"/>
    <p:sldId id="262" r:id="rId9"/>
    <p:sldId id="266" r:id="rId10"/>
    <p:sldId id="287" r:id="rId11"/>
    <p:sldId id="289" r:id="rId12"/>
    <p:sldId id="290" r:id="rId13"/>
    <p:sldId id="291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63" r:id="rId30"/>
    <p:sldId id="284" r:id="rId31"/>
    <p:sldId id="283" r:id="rId32"/>
    <p:sldId id="293" r:id="rId33"/>
    <p:sldId id="294" r:id="rId34"/>
    <p:sldId id="295" r:id="rId35"/>
    <p:sldId id="297" r:id="rId36"/>
    <p:sldId id="298" r:id="rId37"/>
    <p:sldId id="299" r:id="rId38"/>
    <p:sldId id="264" r:id="rId39"/>
    <p:sldId id="267" r:id="rId40"/>
    <p:sldId id="301" r:id="rId41"/>
    <p:sldId id="302" r:id="rId42"/>
    <p:sldId id="300" r:id="rId43"/>
    <p:sldId id="265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Komunikace s dětmi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ZŠ, 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978"/>
            <a:ext cx="8915400" cy="5413022"/>
          </a:xfrm>
        </p:spPr>
        <p:txBody>
          <a:bodyPr>
            <a:normAutofit fontScale="92500"/>
          </a:bodyPr>
          <a:lstStyle/>
          <a:p>
            <a:r>
              <a:rPr lang="cs-CZ" i="1" dirty="0" smtClean="0"/>
              <a:t>„</a:t>
            </a:r>
            <a:r>
              <a:rPr lang="cs-CZ" sz="2400" i="1" dirty="0" smtClean="0"/>
              <a:t>Nesahej na ta kamna, spálíš se!“  </a:t>
            </a:r>
            <a:r>
              <a:rPr lang="cs-CZ" sz="2400" dirty="0" smtClean="0"/>
              <a:t>(zákaz)</a:t>
            </a:r>
          </a:p>
          <a:p>
            <a:r>
              <a:rPr lang="cs-CZ" sz="2400" dirty="0" smtClean="0"/>
              <a:t>„Co s tebe jednou bude? Rosteš pro kriminál.“ (negativní scénář)</a:t>
            </a:r>
          </a:p>
          <a:p>
            <a:r>
              <a:rPr lang="cs-CZ" sz="2400" i="1" dirty="0" smtClean="0"/>
              <a:t>„Ten koberec jsi vyluxoval špatně, zůstalo ti tam spoustu smetí.“ </a:t>
            </a:r>
            <a:r>
              <a:rPr lang="cs-CZ" sz="2400" dirty="0" smtClean="0"/>
              <a:t>(kritika)</a:t>
            </a:r>
          </a:p>
          <a:p>
            <a:r>
              <a:rPr lang="cs-CZ" sz="2400" i="1" dirty="0" smtClean="0"/>
              <a:t>„Kdo </a:t>
            </a:r>
            <a:r>
              <a:rPr lang="cs-CZ" sz="2400" i="1" dirty="0"/>
              <a:t>se má pořád dívat na ta roztahaná trička? Já už nevím, co si s tebou mám počít</a:t>
            </a:r>
            <a:r>
              <a:rPr lang="cs-CZ" sz="2400" i="1" dirty="0" smtClean="0"/>
              <a:t>!“</a:t>
            </a:r>
            <a:r>
              <a:rPr lang="cs-CZ" sz="2400" dirty="0" smtClean="0"/>
              <a:t> (výčitky, obviňování)</a:t>
            </a:r>
          </a:p>
          <a:p>
            <a:r>
              <a:rPr lang="cs-CZ" sz="2400" i="1" dirty="0" smtClean="0"/>
              <a:t>„Kolikrát </a:t>
            </a:r>
            <a:r>
              <a:rPr lang="cs-CZ" sz="2400" i="1" dirty="0"/>
              <a:t>jsem ti říkala, že bez pravidelné přípravy na vyučování nemůžeš mít dobré výsledky</a:t>
            </a:r>
            <a:r>
              <a:rPr lang="cs-CZ" sz="2400" i="1" dirty="0" smtClean="0"/>
              <a:t>.“ </a:t>
            </a:r>
            <a:r>
              <a:rPr lang="cs-CZ" sz="2400" dirty="0" smtClean="0"/>
              <a:t>(moralizování, poučování)</a:t>
            </a:r>
          </a:p>
          <a:p>
            <a:r>
              <a:rPr lang="cs-CZ" sz="2400" i="1" dirty="0" smtClean="0"/>
              <a:t>„Je </a:t>
            </a:r>
            <a:r>
              <a:rPr lang="cs-CZ" sz="2400" i="1" dirty="0"/>
              <a:t>to matematický </a:t>
            </a:r>
            <a:r>
              <a:rPr lang="cs-CZ" sz="2400" i="1" dirty="0" err="1"/>
              <a:t>antitalent</a:t>
            </a:r>
            <a:r>
              <a:rPr lang="cs-CZ" sz="2400" i="1" dirty="0" smtClean="0"/>
              <a:t>.“ </a:t>
            </a:r>
            <a:r>
              <a:rPr lang="cs-CZ" sz="2400" dirty="0" smtClean="0"/>
              <a:t>(nálepkování)</a:t>
            </a:r>
          </a:p>
          <a:p>
            <a:r>
              <a:rPr lang="cs-CZ" sz="2400" i="1" dirty="0" smtClean="0"/>
              <a:t>„Přestaň </a:t>
            </a:r>
            <a:r>
              <a:rPr lang="cs-CZ" sz="2400" i="1" dirty="0"/>
              <a:t>už házet tím pískem, nebo tě plácnu</a:t>
            </a:r>
            <a:r>
              <a:rPr lang="cs-CZ" sz="2400" i="1" dirty="0" smtClean="0"/>
              <a:t>.“  </a:t>
            </a:r>
            <a:r>
              <a:rPr lang="cs-CZ" sz="2400" dirty="0" smtClean="0"/>
              <a:t>(vyhrožování)</a:t>
            </a:r>
          </a:p>
          <a:p>
            <a:r>
              <a:rPr lang="cs-CZ" sz="2400" i="1" dirty="0" smtClean="0"/>
              <a:t>„Tak </a:t>
            </a:r>
            <a:r>
              <a:rPr lang="cs-CZ" sz="2400" i="1" dirty="0"/>
              <a:t>pojď nám předvést hvězdu, ty naše hvězdo</a:t>
            </a:r>
            <a:r>
              <a:rPr lang="cs-CZ" sz="2400" i="1" dirty="0" smtClean="0"/>
              <a:t>.“  </a:t>
            </a:r>
            <a:r>
              <a:rPr lang="cs-CZ" sz="2400" dirty="0" smtClean="0"/>
              <a:t>(ironie)</a:t>
            </a:r>
            <a:endParaRPr lang="cs-CZ" sz="2400" dirty="0"/>
          </a:p>
          <a:p>
            <a:endParaRPr lang="cs-CZ" sz="2400" i="1" dirty="0" smtClean="0"/>
          </a:p>
          <a:p>
            <a:pPr marL="0" indent="0">
              <a:buNone/>
            </a:pPr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16109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3301" y="321971"/>
            <a:ext cx="9156321" cy="584700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000" b="1" u="sng" dirty="0"/>
              <a:t>1. ,, Ty zase (vždycky, nikdy, pořád)…! – výčitky, </a:t>
            </a:r>
            <a:r>
              <a:rPr lang="cs-CZ" sz="2000" b="1" u="sng" dirty="0" smtClean="0"/>
              <a:t>obviňování</a:t>
            </a:r>
            <a:endParaRPr lang="cs-CZ" dirty="0"/>
          </a:p>
          <a:p>
            <a:pPr marL="0" indent="0">
              <a:buNone/>
            </a:pPr>
            <a:r>
              <a:rPr lang="cs-CZ" sz="1300" dirty="0"/>
              <a:t>KOPŘIVA, Pavel a kol</a:t>
            </a:r>
            <a:r>
              <a:rPr lang="cs-CZ" sz="1300" dirty="0" smtClean="0"/>
              <a:t>., 2012.</a:t>
            </a:r>
            <a:endParaRPr lang="cs-CZ" sz="1300" dirty="0"/>
          </a:p>
          <a:p>
            <a:pPr marL="0" indent="0">
              <a:buNone/>
            </a:pP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nemáš nachystané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hračky!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se má s tebou pořád zdržovat? Kdybys to aspoň jednou udělal bez říkání, opravdu ti to musím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pořád připomínat?“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asi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cítíme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Máme pocity křivdy a vzdoru, cítíme se nepříjemně, otráveně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Mnohem efektivnější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bylo použít jiný způsob komunikace, např. </a:t>
            </a:r>
            <a:r>
              <a:rPr lang="cs-CZ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a vyjádření očekávání: </a:t>
            </a:r>
            <a:endParaRPr lang="cs-CZ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Evo, vidím, že nemáš na lavici pomůcky, které budeme potřebovat. Byla bych ráda, kdybys je příště měla nachystané, jak jsme se spolu domluvili.“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jen stručně: </a:t>
            </a:r>
            <a:r>
              <a:rPr 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,,Evo, tvoje pomůcky!“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40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750150"/>
            <a:ext cx="9298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2. ,,Měla by sis uvědomit, že….. – poučování, vysvětlování, moralizování</a:t>
            </a:r>
            <a:endParaRPr lang="cs-CZ" u="sng" dirty="0"/>
          </a:p>
          <a:p>
            <a:r>
              <a:rPr lang="cs-CZ" dirty="0" smtClean="0"/>
              <a:t> </a:t>
            </a:r>
            <a:r>
              <a:rPr lang="cs-CZ" dirty="0"/>
              <a:t>KOPŘIVA, Pavel a kol., 2012.</a:t>
            </a:r>
          </a:p>
          <a:p>
            <a:pPr lvl="0"/>
            <a:r>
              <a:rPr lang="cs-CZ" dirty="0" smtClean="0"/>
              <a:t> </a:t>
            </a:r>
          </a:p>
          <a:p>
            <a:endParaRPr lang="cs-CZ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Kolikrát jsem ti už říkala, že bez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umytí rukou nemůžeme jít ke stolu obědvat.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Mluvit o pravidlech, zásadách, dohodách a důsledcích se samozřejmě má, ale formou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skutečného dialogu a ve chvíli pohody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 konfliktu jej můžeme leda připomenout).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by měly dostat co největší prostor k vyjádření vlastních názorů a návrhů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společně potom dojít k dohodám, které jsou přijatelné pro všechny strany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čím větší míře se děti mohou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podílet na rozhodování o tom, co se jich týká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vyjádření dohod a pravidel, tím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budou cítit zodpovědnost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jejich dodržování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20712" y="249190"/>
            <a:ext cx="85399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3. ,, Tohle jsi udělala špatně!“ – kritika, zaměření na </a:t>
            </a:r>
            <a:r>
              <a:rPr lang="cs-CZ" b="1" u="sng" dirty="0" smtClean="0"/>
              <a:t>chyby </a:t>
            </a:r>
            <a:endParaRPr lang="cs-CZ" b="1" u="sng" dirty="0" smtClean="0"/>
          </a:p>
          <a:p>
            <a:r>
              <a:rPr lang="cs-CZ" dirty="0"/>
              <a:t>KOPŘIVA, Pavel a kol., 2012.</a:t>
            </a:r>
          </a:p>
          <a:p>
            <a:pPr lvl="0"/>
            <a:endParaRPr lang="cs-CZ" b="1" u="sng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Tohle cvičení jsi teda dost zvoral. Máš tam jednu chybu vedle druhé. 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Jsem hloupý, nic neumím, neschopný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Podaná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se dotýká přímo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naší vlastní hodnoty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To, jak byla řečena, v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yvolává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méněcennosti, pocit hněvu, vzdoru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kritiky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potřebujeme spíše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informaci, zpětnou vazbu: </a:t>
            </a:r>
            <a:endParaRPr lang="cs-CZ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jsi se snažil, některé věty se ti povedly bez chyby. Ale podívej, v těch ostatních větách to ještě není úplně v pořádku, zkusíme je opravit společně.“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zpětná vazba se vyznačuje tím, že začíná pozitivním popisem nebo informací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pokud je třeba něco zlepšit a napravit, ukazuje jak.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94845" y="1132163"/>
            <a:ext cx="868465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4. Já (někdo) kvůli tobě … - lamentace, citové vydírání</a:t>
            </a:r>
            <a:endParaRPr lang="cs-CZ" u="sng" dirty="0"/>
          </a:p>
          <a:p>
            <a:r>
              <a:rPr lang="cs-CZ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 mě z tebe rozbolela hlava. To proto, že jsi pořád tak hlučný.“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,,Už jsem kvůli vám celá šedivá. Jednou z vás dostanu infarkt.“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Takové věty vzbuzují především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viny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to ale děti mohou takhle pochopit a jejich trauma z toho, co ,,způsobily“, může být dlouhodobé.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komunikace snižuje naši autoritu ve smyslu vlivu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nemůžeme si moc vážit toho, kdo používá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nefér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prostředky.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4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412124"/>
            <a:ext cx="88993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5. Nedělej to, nebo se ti stane…! – zákazy, varování</a:t>
            </a:r>
            <a:endParaRPr lang="cs-CZ" u="sng" dirty="0"/>
          </a:p>
          <a:p>
            <a:r>
              <a:rPr lang="cs-CZ" dirty="0"/>
              <a:t> </a:t>
            </a:r>
            <a:r>
              <a:rPr lang="cs-CZ" dirty="0"/>
              <a:t>KOPŘIVA, Pavel a kol., 2012.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,,Nelítej po té chodbě, uklouzneš a zlomíš si nohu nebo někoho porazíš!“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,,Nelez tam, spadneš a rozbiješ si hlavu!“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,,Mně se přeci nemůže nic stát!“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formulovaný pokyn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slyší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dítě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pokyn k tomu, aby onu činnost uskutečnilo, jakoby slyšelo ,,sahej“, ,,lítej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Někdy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pro děti přímo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výzvu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začaly předvádět, jak jsou zdatné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Strach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si ublíží, jim může bránit v rozvíjení motorických a dalších dovedností.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,,Lavice slouží na psaní, ne k tomu, abychom na ni lezli. Můžeme ji využít, když chceme dosáhnout někam výš, ale to pouze v dohledu dospělého.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9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49187" y="553791"/>
            <a:ext cx="904027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6. Z tebe jednou vyroste…-negativní scénáře, proroctví</a:t>
            </a:r>
            <a:endParaRPr lang="cs-CZ" u="sng" dirty="0"/>
          </a:p>
          <a:p>
            <a:r>
              <a:rPr lang="cs-CZ" b="1" dirty="0"/>
              <a:t> </a:t>
            </a:r>
            <a:r>
              <a:rPr lang="cs-CZ" sz="1600" dirty="0"/>
              <a:t>KOPŘIVA, Pavel a kol., 2012.</a:t>
            </a:r>
          </a:p>
          <a:p>
            <a:pPr lvl="0"/>
            <a:r>
              <a:rPr lang="cs-CZ" sz="1600" dirty="0"/>
              <a:t> </a:t>
            </a:r>
          </a:p>
          <a:p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i="1" dirty="0"/>
              <a:t>,,Co z tebe bude? </a:t>
            </a:r>
            <a:endParaRPr lang="cs-CZ" sz="2000" dirty="0"/>
          </a:p>
          <a:p>
            <a:r>
              <a:rPr lang="cs-CZ" sz="2000" i="1" dirty="0"/>
              <a:t>          ,,S tebou nemá cenu se zdržovat, ty jsi ztracený případ.“</a:t>
            </a:r>
            <a:endParaRPr lang="cs-CZ" sz="2000" dirty="0"/>
          </a:p>
          <a:p>
            <a:r>
              <a:rPr lang="cs-CZ" sz="2000" i="1" dirty="0"/>
              <a:t>         </a:t>
            </a:r>
            <a:endParaRPr lang="cs-CZ" sz="2000" i="1" dirty="0" smtClean="0"/>
          </a:p>
          <a:p>
            <a:endParaRPr lang="cs-CZ" sz="2000" i="1" dirty="0"/>
          </a:p>
          <a:p>
            <a:endParaRPr lang="cs-CZ" sz="2000" i="1" dirty="0"/>
          </a:p>
          <a:p>
            <a:r>
              <a:rPr lang="cs-CZ" sz="2000" dirty="0"/>
              <a:t>První reakcí dítěte může </a:t>
            </a:r>
            <a:r>
              <a:rPr lang="cs-CZ" sz="2000" dirty="0" smtClean="0"/>
              <a:t>být </a:t>
            </a:r>
            <a:r>
              <a:rPr lang="cs-CZ" sz="2000" dirty="0"/>
              <a:t>vzdor. To, co dítě o sobě slyší, vytváří představu o sobě samém, a podle toho se také chová.</a:t>
            </a:r>
          </a:p>
          <a:p>
            <a:r>
              <a:rPr lang="cs-CZ" sz="2000" b="1" dirty="0"/>
              <a:t>Negativní hodnocení utvrzuje dítě v představě vlastní neschopnosti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b="1" dirty="0" smtClean="0"/>
              <a:t>Jiná možnost sdělení:</a:t>
            </a:r>
            <a:endParaRPr lang="cs-CZ" sz="2000" b="1" dirty="0"/>
          </a:p>
          <a:p>
            <a:r>
              <a:rPr lang="cs-CZ" sz="2000" i="1" dirty="0"/>
              <a:t>,, </a:t>
            </a:r>
            <a:r>
              <a:rPr lang="cs-CZ" sz="2000" i="1" dirty="0" smtClean="0"/>
              <a:t>Uklízet po sobě není vždy jednoduché, </a:t>
            </a:r>
            <a:r>
              <a:rPr lang="cs-CZ" sz="2000" i="1" dirty="0"/>
              <a:t>buď vytrvalý</a:t>
            </a:r>
            <a:r>
              <a:rPr lang="cs-CZ" sz="2000" i="1" dirty="0" smtClean="0"/>
              <a:t>.“</a:t>
            </a:r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496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799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Příjemný, přijatelný způsob komunikace</a:t>
            </a:r>
            <a:r>
              <a:rPr lang="cs-CZ" dirty="0"/>
              <a:t/>
            </a:r>
            <a:br>
              <a:rPr lang="cs-CZ" dirty="0"/>
            </a:b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2190692"/>
            <a:ext cx="9881758" cy="466730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oslovení jménem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říjemný, věcný tón hlasu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zdvořilost, slovíčko „prosím“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směv, oční kontakt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jasná formulace požadavku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smysluplnost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rovnocenný vztah, respekt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zaměřenost na problém, věc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37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34862" y="218940"/>
            <a:ext cx="915687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u="sng" dirty="0"/>
              <a:t>7. On je takový…-</a:t>
            </a:r>
            <a:r>
              <a:rPr lang="cs-CZ" b="1" u="sng" dirty="0" smtClean="0"/>
              <a:t>nálepkování</a:t>
            </a:r>
          </a:p>
          <a:p>
            <a:r>
              <a:rPr lang="cs-CZ" dirty="0"/>
              <a:t> </a:t>
            </a:r>
            <a:r>
              <a:rPr lang="cs-CZ" dirty="0"/>
              <a:t>KOPŘIVA, Pavel a kol., 2012.</a:t>
            </a:r>
          </a:p>
          <a:p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Ondra je hodně agresivní, pořád někomu ubližuje.“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,,Ty jsi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antitalent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,,Už se to o mě ví,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teď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nemám žádnou šanci.“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Nálepka“ mívá často zdroj v některých vrozených vlastnostech dítěte (pomalejší tempo, horší koordinace pohybů, zvýšená dráždivost apod.).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je především lidskou bytostí s mnoha různými stránkami a vlohami a někdy může mít určité potíže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Zbavit se nálepky je velmi obtížné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Nálepky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i  pozitivní: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je taková hodná holčička.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Ilonka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vždy vzorně připravená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 pozitivních nálepek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spočívá v tom, že je dítě tlačeno k tomu, aby se chovalo tak, jak si přejí druzí. Může to vést k potlačování pocitů, které nejsou v souladu s tím, co ode mě očekává okolí, a k omezování jeho emočního vývoje.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Musím být vždy veselá, nesmím zklamat druhé,…</a:t>
            </a:r>
          </a:p>
        </p:txBody>
      </p:sp>
    </p:spTree>
    <p:extLst>
      <p:ext uri="{BB962C8B-B14F-4D97-AF65-F5344CB8AC3E}">
        <p14:creationId xmlns:p14="http://schemas.microsoft.com/office/powerpoint/2010/main" val="329401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72744" y="535901"/>
            <a:ext cx="90667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8. Udělej…-</a:t>
            </a:r>
            <a:r>
              <a:rPr lang="cs-CZ" b="1" u="sng" dirty="0" smtClean="0"/>
              <a:t>pokyny</a:t>
            </a:r>
          </a:p>
          <a:p>
            <a:endParaRPr lang="cs-CZ" b="1" u="sng" dirty="0"/>
          </a:p>
          <a:p>
            <a:r>
              <a:rPr lang="cs-CZ" dirty="0"/>
              <a:t>KOPŘIVA, Pavel a kol., 2012.</a:t>
            </a:r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,,Děti, pozdravte.“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,,Dojez ten špenát.“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bývají vysloveny většinou mírným tónem, nevyvolávají tedy pocit hrozby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příkazů. Pokud je ale dítě slýchá často, znamenají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pro budování samostatnosti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Jsou překážkou, aby se dítě naučilo sledovat své tělesné pocity a řídit se jimi, ubírají příležitosti, kdy by se mělo učit rozhodovat, uvažovat o důsledcích svého chování a brát za sebe zodpovědnost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si zvykneme plnit pokyny, učíme se ,,vypínat“ vlastní myšlení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jako bychom už nepotřebovali, protože nám ,,ti, kteří vědí“, vše řeknou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Čím pokyny nahradit? –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informacemi, pravidly o dohodách, možnosti volby.</a:t>
            </a:r>
          </a:p>
        </p:txBody>
      </p:sp>
    </p:spTree>
    <p:extLst>
      <p:ext uri="{BB962C8B-B14F-4D97-AF65-F5344CB8AC3E}">
        <p14:creationId xmlns:p14="http://schemas.microsoft.com/office/powerpoint/2010/main" val="347349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5419" y="642100"/>
            <a:ext cx="823389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9. </a:t>
            </a:r>
            <a:r>
              <a:rPr lang="cs-CZ" b="1" u="sng" dirty="0"/>
              <a:t>Okamžitě běž a udělej…! - příkazy</a:t>
            </a:r>
            <a:endParaRPr lang="cs-CZ" b="1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 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,,Okamžitě sesbírej ty kostky!“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má vrozené předpoklady rozvinout schopnost rozhodovat 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uvědomovat si, že při provádění nějaké činnosti existují alternativy, z nichž může volit.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 jsou namířeny proti rozvoji této schopnosti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Jednou z charakteristik přijatelných způsobů sdělování požadavků je také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vědět proč mám něco udělat. Příkazy nedávají odpověď na naše ,,proč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 Jedním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přijatelných způsobů sdělování požadavků je objasnění jejich smysluplnosti, informace o tom, proč se má něco udělat.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 sebrat kostky, abychom na ně nešlápli. Mohlo by to bolet.“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88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566678"/>
            <a:ext cx="793767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10. Přestaň…., nebo…! Běda, jestli…! – vyhrožování</a:t>
            </a:r>
          </a:p>
          <a:p>
            <a:r>
              <a:rPr lang="cs-CZ" sz="2000" dirty="0"/>
              <a:t>KOPŘIVA, Pavel a kol., 2012.</a:t>
            </a:r>
          </a:p>
          <a:p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,,Než napočítám do pěti, ať jste z té šatny venku. Jinak vás tam zamknu.“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,,Ještě jedno takové slovo a uvidíš“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věty vyvolávají v prvé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řadě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Děti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brzy zjistí, že dospělí mají pramalou chuť své hrozby plnit, a to pak vždycky stojí za to zkusit neposlechnout. Vyhrožovat a pak své hrozby neplnit je jeden z důvodů snížení naší autority.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Nejde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 plnit výhružky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přestat vyhrožovat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ohrožení vývoje spočívá v tom, že se děti učí vyhovět dospělému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strachu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pro to, že je to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ně výhodné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 proto, že uznávají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smysluplnost 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správnost na ně kladených požadavků.</a:t>
            </a:r>
          </a:p>
        </p:txBody>
      </p:sp>
    </p:spTree>
    <p:extLst>
      <p:ext uri="{BB962C8B-B14F-4D97-AF65-F5344CB8AC3E}">
        <p14:creationId xmlns:p14="http://schemas.microsoft.com/office/powerpoint/2010/main" val="2975875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28034"/>
            <a:ext cx="69460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11. Křik</a:t>
            </a:r>
            <a:endParaRPr lang="cs-CZ" dirty="0"/>
          </a:p>
          <a:p>
            <a:pPr lvl="0"/>
            <a:r>
              <a:rPr lang="cs-CZ" dirty="0"/>
              <a:t>  </a:t>
            </a:r>
          </a:p>
          <a:p>
            <a:r>
              <a:rPr lang="cs-CZ" dirty="0"/>
              <a:t>KOPŘIVA, Pavel a kol., 2012.</a:t>
            </a:r>
          </a:p>
          <a:p>
            <a:endParaRPr lang="cs-CZ" dirty="0"/>
          </a:p>
          <a:p>
            <a:pPr lvl="0"/>
            <a:r>
              <a:rPr lang="cs-CZ" sz="2000" dirty="0"/>
              <a:t>K</a:t>
            </a:r>
            <a:r>
              <a:rPr lang="cs-CZ" sz="2000" dirty="0" smtClean="0"/>
              <a:t>řik </a:t>
            </a:r>
            <a:r>
              <a:rPr lang="cs-CZ" sz="2000" dirty="0"/>
              <a:t>bývá často spojen s hrozbami a příkazy, je to jejich </a:t>
            </a:r>
            <a:r>
              <a:rPr lang="cs-CZ" sz="2000" b="1" dirty="0"/>
              <a:t>neverbální </a:t>
            </a:r>
            <a:r>
              <a:rPr lang="cs-CZ" sz="2000" b="1" dirty="0" smtClean="0"/>
              <a:t>doplněk</a:t>
            </a:r>
            <a:r>
              <a:rPr lang="cs-CZ" sz="2000" b="1" dirty="0" smtClean="0"/>
              <a:t>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</a:t>
            </a:r>
            <a:r>
              <a:rPr lang="cs-CZ" sz="2000" dirty="0" smtClean="0"/>
              <a:t>ůže </a:t>
            </a:r>
            <a:r>
              <a:rPr lang="cs-CZ" sz="2000" dirty="0"/>
              <a:t>u dětí vyvolat ještě větší strach, vzdor, případně </a:t>
            </a:r>
            <a:r>
              <a:rPr lang="cs-CZ" sz="2000" dirty="0" smtClean="0"/>
              <a:t>proti agresi </a:t>
            </a:r>
            <a:r>
              <a:rPr lang="cs-CZ" sz="2000" dirty="0"/>
              <a:t>(na křik reaguji křikem, házením </a:t>
            </a:r>
            <a:r>
              <a:rPr lang="cs-CZ" sz="2000" dirty="0" smtClean="0"/>
              <a:t>věcí).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K</a:t>
            </a:r>
            <a:r>
              <a:rPr lang="cs-CZ" sz="2000" b="1" dirty="0" smtClean="0"/>
              <a:t>řik </a:t>
            </a:r>
            <a:r>
              <a:rPr lang="cs-CZ" sz="2000" b="1" dirty="0"/>
              <a:t>je většinou projevem hněvu, zlosti, ale také </a:t>
            </a:r>
            <a:r>
              <a:rPr lang="cs-CZ" sz="2000" b="1" dirty="0" smtClean="0"/>
              <a:t>bezmoci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Citlivost </a:t>
            </a:r>
            <a:r>
              <a:rPr lang="cs-CZ" sz="2000" dirty="0"/>
              <a:t>na křik bývá hodně individuální, někomu vadí už jen málo zvýšený tón</a:t>
            </a:r>
          </a:p>
        </p:txBody>
      </p:sp>
    </p:spTree>
    <p:extLst>
      <p:ext uri="{BB962C8B-B14F-4D97-AF65-F5344CB8AC3E}">
        <p14:creationId xmlns:p14="http://schemas.microsoft.com/office/powerpoint/2010/main" val="27266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05178"/>
            <a:ext cx="75513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12. Podívej se na…, vezmi si příklad z…-srovnávání, dávání za vzor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dirty="0" smtClean="0"/>
          </a:p>
          <a:p>
            <a:pPr lvl="0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,,Milane, vezmi si příklad z Lucky. Takhle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vypadat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uklizená skříň.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srovnávání mohou děti prožívat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Nikdy to nedokážu, být jako…..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 prožívají psychické ohrožení, které se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dotýká jejich sebeúcty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jádra jejich osobnosti.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Zvlášť veřejné srovnání může být velmi zraňující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méněcennosti bývá spojeno s hněvem a s chutí pomstít se.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děti, které jsou dávány za vzor, to mají dosti těžké, pokud nejsou dosti sociálně zdatné, aby si s ostatními udržely dobré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065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11954"/>
            <a:ext cx="734525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13. Ty snad chceš….? Copak ty nechceš…? – řečnické otázky</a:t>
            </a:r>
            <a:endParaRPr lang="cs-CZ" dirty="0"/>
          </a:p>
          <a:p>
            <a:r>
              <a:rPr lang="cs-CZ" sz="1600" dirty="0"/>
              <a:t> </a:t>
            </a:r>
            <a:r>
              <a:rPr lang="cs-CZ" sz="1600" dirty="0"/>
              <a:t>KOPŘIVA, Pavel a kol., 2012.</a:t>
            </a:r>
          </a:p>
          <a:p>
            <a:pPr lvl="0"/>
            <a:endParaRPr lang="cs-CZ" sz="1600" dirty="0" smtClean="0"/>
          </a:p>
          <a:p>
            <a:pPr lvl="0"/>
            <a:endParaRPr lang="cs-CZ" sz="1600" dirty="0"/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snad chceš spadnout?“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,,Tohle že má být kůň?“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,,Jak si to představuješ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Řečnická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se vyznačuje tím, že se na ni neočekává odpověď, a pokud by zazněla, bylo by dítě nejspíše nařčeno z drzosti. Ten, kdo v běžné komunikaci takové otázky klade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signalizuje druhému i tónem hlasu despekt a nadřazenost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Mohou vzbuzovat pocit bezmoci a následně vzteku.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řečnických otázek můžeme použít např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informaci: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Kůň se kreslí takto. Na židli nelezeme, mohli bychom spadnout.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766733"/>
            <a:ext cx="779601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14. Ty jsi ale…-urážky, ponižování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sz="1600" dirty="0"/>
          </a:p>
          <a:p>
            <a:r>
              <a:rPr lang="cs-CZ" sz="2000" b="1" dirty="0" smtClean="0"/>
              <a:t>Učitelka: </a:t>
            </a:r>
            <a:r>
              <a:rPr lang="cs-CZ" sz="2000" dirty="0"/>
              <a:t>,,</a:t>
            </a:r>
            <a:r>
              <a:rPr lang="cs-CZ" sz="2000" i="1" dirty="0"/>
              <a:t>Takhle se utírá </a:t>
            </a:r>
            <a:r>
              <a:rPr lang="cs-CZ" sz="2000" i="1" dirty="0" smtClean="0"/>
              <a:t>stůl? </a:t>
            </a:r>
            <a:r>
              <a:rPr lang="cs-CZ" sz="2000" i="1" dirty="0"/>
              <a:t>Tak to asi u vás doma vypadá</a:t>
            </a:r>
            <a:r>
              <a:rPr lang="cs-CZ" sz="2000" i="1" dirty="0" smtClean="0"/>
              <a:t>!“   </a:t>
            </a:r>
            <a:r>
              <a:rPr lang="cs-CZ" sz="2000" i="1" dirty="0"/>
              <a:t>,, Vy snad ani nejste lidi, chováte se jako zvěř!“</a:t>
            </a:r>
            <a:endParaRPr lang="cs-CZ" sz="2000" dirty="0"/>
          </a:p>
          <a:p>
            <a:r>
              <a:rPr lang="cs-CZ" sz="2000" i="1" dirty="0"/>
              <a:t> </a:t>
            </a:r>
            <a:r>
              <a:rPr lang="cs-CZ" sz="2000" i="1" dirty="0" smtClean="0"/>
              <a:t> </a:t>
            </a:r>
            <a:r>
              <a:rPr lang="cs-CZ" sz="2000" i="1" dirty="0"/>
              <a:t>,,Ty jsi ale nechápavá, já už nevím, jak ti to mám vysvětlit!“</a:t>
            </a:r>
            <a:endParaRPr lang="cs-CZ" sz="2000" dirty="0"/>
          </a:p>
          <a:p>
            <a:endParaRPr lang="cs-CZ" sz="2000" i="1" dirty="0"/>
          </a:p>
          <a:p>
            <a:r>
              <a:rPr lang="cs-CZ" sz="2000" dirty="0"/>
              <a:t>Takové věty nás dokáží zasáhnout opravdu hluboko</a:t>
            </a:r>
            <a:r>
              <a:rPr lang="cs-CZ" sz="2000" b="1" dirty="0"/>
              <a:t>, urážky zraňují naši sebeúctu</a:t>
            </a:r>
            <a:r>
              <a:rPr lang="cs-CZ" sz="2000" dirty="0"/>
              <a:t>. Urážek si nelze nevšimnout, i kultivovaným dospělým může dát dost práce nereagovat na takovou slovní agresi </a:t>
            </a:r>
            <a:r>
              <a:rPr lang="cs-CZ" sz="2000" b="1" dirty="0" err="1"/>
              <a:t>protiagresí</a:t>
            </a:r>
            <a:r>
              <a:rPr lang="cs-CZ" sz="2000" b="1" dirty="0" smtClean="0"/>
              <a:t>.</a:t>
            </a:r>
          </a:p>
          <a:p>
            <a:endParaRPr lang="cs-CZ" sz="2000" b="1" dirty="0"/>
          </a:p>
          <a:p>
            <a:r>
              <a:rPr lang="cs-CZ" sz="2000" dirty="0"/>
              <a:t>Někdy si dospělí ani neuvědomují, že používají urážky, protože je sdělují celkem mírným tónem, dokonce je považují za vtipné. </a:t>
            </a:r>
            <a:r>
              <a:rPr lang="cs-CZ" sz="2000" b="1" i="1" dirty="0"/>
              <a:t>To je naše čuňátko.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82255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08991" y="501701"/>
            <a:ext cx="81695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15. To je náš génius! To ses teda vyznamenal! – ironie, shazování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KOPŘIVA, Pavel a kol., 2012.</a:t>
            </a:r>
          </a:p>
          <a:p>
            <a:pPr lvl="0"/>
            <a:endParaRPr lang="cs-CZ" b="1" dirty="0" smtClean="0"/>
          </a:p>
          <a:p>
            <a:pPr lvl="0"/>
            <a:endParaRPr lang="cs-CZ" dirty="0"/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Učitelka: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Romane, měli bychom zatleskat, že nám ukazuješ, jak to vypadá v zoo při krmení.“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,,Vidím, že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Honzík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 chce něco říct, děti, dávejte pozor a zapisujte si!“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 a ponižování jsou přímou agresí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ironie je agrese skrytá pod rouškou humoru a o to je zákeřnější.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Humor, legrace se ale od ironie zásadně liší – nikdy neubližují.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děti asi do 10 let ironii nechápou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Starší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děti už vědí, o co jde, a zasáhne je to. Pokud se to netýká jich samotných, často se smějí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Ironické chování učitele se může stát přímým podnětem k šikaně ve třídě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jakoby učitel ukazoval na některé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051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Proč tyto komunikační styly nemohou být efektivní?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4625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Psychické ohrožení: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emoce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(hněv, lítost, vzdor, strach, nenávist, pocit křivdy)</a:t>
            </a:r>
          </a:p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pocit vlastní nízké hodnoty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(jsem k ničemu, neschopný, nemají mě rádi)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Když se cítíme ohroženi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soustředíme se na vlastní obranu (ať už směrem do sebe nebo ven, vůči někomu), nikoli na sdělovaný požadavek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5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Nepříjemný, nepřijatelný způsob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7654" y="1359243"/>
            <a:ext cx="9247444" cy="521455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neosobně, „mělo by se“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direktivní tón, křik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nepříjemný výraz, pohled stranou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nejasnost, nekonkrétnost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arogance, nadřazenost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hrozby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vzkaz přes třetí osobu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nátlak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zbuzování pocitu viny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anipulace, „mazání medu kolem úst“, lichocení (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 jsi taková šikovná, viď že to uděláš!)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málo informací nebo žádné informace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srovnávat s jinými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připomínání minulých chyb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9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959991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Co pomůže, aby byla komunikace efektivní?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3"/>
            <a:ext cx="8915400" cy="499700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Zaměřujeme se na to,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stalo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nikoliv na to, kdo to udělal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Pomáhají slůvka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vidím, slyším, cítím, že…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 více prostoru než otázky. Řadu otázek lze nahradit popisem. Tím dáváme druhé straně prostor, aby se rozhodla,  zda a jak bude reagovat.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 prostor je znakem respektujícího přístupu.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+ co s tím uděláme?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jedna ze základních komunikačních strategií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Podáváme informace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tom, co pomáhá v určité situaci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důsledcích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vidět souvislosti, popisovat jak úspěchy , tak neúspěchy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zvyklostech a domluvených pravidlech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Dáváme dětem na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vybranou, </a:t>
            </a:r>
            <a:r>
              <a:rPr lang="cs-C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</a:t>
            </a: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nesmí být manipulativní, musí být přijatelný pro obě strany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stačí jen 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pohled, gesto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218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Efektivní komunikace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1863143"/>
            <a:ext cx="8915400" cy="4750307"/>
          </a:xfrm>
        </p:spPr>
        <p:txBody>
          <a:bodyPr>
            <a:normAutofit fontScale="85000" lnSpcReduction="20000"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Popis, konstatování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(Vidím, slyším, že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výrok, vyjádření emocí </a:t>
            </a: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Informace, sdělení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potřeba…; Tohle děláme (tak a tak)…; Pomůže, když…)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vlastních očekávání a potřeb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(Očekávám, že…; Pomohlo by mi, kdyby…)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volby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(Uděláš to tak… nebo tak…? Můžeš si vybrat.)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slova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(Jirko,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sešit!  …..)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 pro spoluúčast a aktivitu dětí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s tím uděláme? A co si o tom myslíš ty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Popis, konstatování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Zaměřujeme se na to, CO se stalo</a:t>
            </a:r>
          </a:p>
          <a:p>
            <a:r>
              <a:rPr lang="cs-CZ" sz="2800" dirty="0" smtClean="0"/>
              <a:t>Pomáhají slůvka vidím, slyším, cítím, že…</a:t>
            </a:r>
          </a:p>
          <a:p>
            <a:r>
              <a:rPr lang="cs-CZ" sz="2800" dirty="0" smtClean="0"/>
              <a:t>Můžeme popsat i to, co se opakuje</a:t>
            </a:r>
          </a:p>
          <a:p>
            <a:r>
              <a:rPr lang="cs-CZ" sz="2800" dirty="0" smtClean="0"/>
              <a:t>Popis dává více prostoru než otázky</a:t>
            </a:r>
          </a:p>
          <a:p>
            <a:r>
              <a:rPr lang="cs-CZ" sz="2800" dirty="0" smtClean="0"/>
              <a:t>Při použití popisu, většinou zjistíme důvody</a:t>
            </a:r>
          </a:p>
          <a:p>
            <a:r>
              <a:rPr lang="cs-CZ" sz="2800" dirty="0" smtClean="0"/>
              <a:t>Pomáhá dítěti „uvidět“ souvislosti</a:t>
            </a:r>
          </a:p>
          <a:p>
            <a:r>
              <a:rPr lang="cs-CZ" sz="2800" dirty="0" smtClean="0"/>
              <a:t>Popisovat jak úspěchy tak neúspěchy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7515" y="640153"/>
            <a:ext cx="8911687" cy="1280890"/>
          </a:xfrm>
        </p:spPr>
        <p:txBody>
          <a:bodyPr/>
          <a:lstStyle/>
          <a:p>
            <a:r>
              <a:rPr lang="cs-CZ" b="1" dirty="0" smtClean="0"/>
              <a:t>Informace,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 současné situaci</a:t>
            </a:r>
          </a:p>
          <a:p>
            <a:r>
              <a:rPr lang="cs-CZ" sz="2800" dirty="0" smtClean="0"/>
              <a:t>O zvyklostech a domluvených pravidlech</a:t>
            </a:r>
          </a:p>
          <a:p>
            <a:r>
              <a:rPr lang="cs-CZ" sz="2800" dirty="0" smtClean="0"/>
              <a:t>O tom co pomáhá v určité situaci</a:t>
            </a:r>
          </a:p>
          <a:p>
            <a:r>
              <a:rPr lang="cs-CZ" sz="2800" dirty="0" smtClean="0"/>
              <a:t>O důsledcích</a:t>
            </a:r>
          </a:p>
          <a:p>
            <a:r>
              <a:rPr lang="cs-CZ" sz="2800" dirty="0" smtClean="0"/>
              <a:t>O postupech (proč a jak se to dělá)</a:t>
            </a:r>
          </a:p>
          <a:p>
            <a:r>
              <a:rPr lang="cs-CZ" sz="2800" dirty="0" smtClean="0"/>
              <a:t>Obecná platnost</a:t>
            </a:r>
          </a:p>
          <a:p>
            <a:r>
              <a:rPr lang="cs-CZ" sz="2800" dirty="0" smtClean="0"/>
              <a:t>Z pozitivních sdělení se naučíme víc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72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7968" y="447647"/>
            <a:ext cx="8911687" cy="1280890"/>
          </a:xfrm>
        </p:spPr>
        <p:txBody>
          <a:bodyPr/>
          <a:lstStyle/>
          <a:p>
            <a:r>
              <a:rPr lang="cs-CZ" b="1" dirty="0" smtClean="0"/>
              <a:t>Vyjádření vlastních potřeb a očekávání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I</a:t>
            </a:r>
            <a:r>
              <a:rPr lang="cs-CZ" sz="3200" dirty="0" smtClean="0"/>
              <a:t>nformace o tom co potřebujeme, chceme a očekáváme</a:t>
            </a:r>
          </a:p>
          <a:p>
            <a:r>
              <a:rPr lang="cs-CZ" sz="3200" dirty="0" smtClean="0"/>
              <a:t>Sdělujeme v 1. osobě jednotného čísla, </a:t>
            </a:r>
            <a:r>
              <a:rPr lang="cs-CZ" sz="3200" b="1" dirty="0" smtClean="0"/>
              <a:t>já výrok </a:t>
            </a:r>
          </a:p>
          <a:p>
            <a:r>
              <a:rPr lang="cs-CZ" sz="3200" dirty="0" smtClean="0"/>
              <a:t>Pozitivní nebo neutrální vyjadřování</a:t>
            </a:r>
          </a:p>
          <a:p>
            <a:r>
              <a:rPr lang="cs-CZ" sz="3200" b="1" dirty="0" smtClean="0"/>
              <a:t>Vyjádření vlastních 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 volby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0356" y="1540189"/>
            <a:ext cx="8915400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Zvažování pro a proti</a:t>
            </a:r>
          </a:p>
          <a:p>
            <a:r>
              <a:rPr lang="cs-CZ" sz="2800" dirty="0" smtClean="0"/>
              <a:t>Konkrétní dvě nebo více možností</a:t>
            </a:r>
          </a:p>
          <a:p>
            <a:r>
              <a:rPr lang="cs-CZ" sz="2800" dirty="0" smtClean="0"/>
              <a:t>Výběr:  „co, kdy, pořadí, jak nebo čím, sám nebo ve spolupráci, kolik“</a:t>
            </a:r>
          </a:p>
          <a:p>
            <a:r>
              <a:rPr lang="cs-CZ" sz="2800" dirty="0" smtClean="0"/>
              <a:t>Výběr musí být přijatelný pro obě strany</a:t>
            </a:r>
          </a:p>
          <a:p>
            <a:r>
              <a:rPr lang="cs-CZ" sz="2800" dirty="0" smtClean="0"/>
              <a:t>Nesmí být manipulací</a:t>
            </a:r>
          </a:p>
          <a:p>
            <a:r>
              <a:rPr lang="cs-CZ" sz="2800" dirty="0" smtClean="0"/>
              <a:t>Je to dovednost pro každodenní použití</a:t>
            </a:r>
          </a:p>
          <a:p>
            <a:r>
              <a:rPr lang="cs-CZ" sz="2800" dirty="0" smtClean="0"/>
              <a:t>Podmínkou, převzetí zodpovědnosti nad vlastní volbou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5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Dvě slova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je oslovení</a:t>
            </a:r>
          </a:p>
          <a:p>
            <a:r>
              <a:rPr lang="cs-CZ" sz="3200" dirty="0" smtClean="0"/>
              <a:t>Šetří čas </a:t>
            </a:r>
          </a:p>
          <a:p>
            <a:r>
              <a:rPr lang="cs-CZ" sz="3200" dirty="0" smtClean="0"/>
              <a:t>Někdy stačí pohled gesto</a:t>
            </a:r>
          </a:p>
          <a:p>
            <a:r>
              <a:rPr lang="cs-CZ" sz="3200" dirty="0" smtClean="0"/>
              <a:t>Někdy je potřeba vyjádřit kategorický nesouhlas</a:t>
            </a:r>
          </a:p>
          <a:p>
            <a:r>
              <a:rPr lang="cs-CZ" sz="3200" dirty="0" smtClean="0"/>
              <a:t>Vyhýbat se hodnocení osoby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8187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 pro spoluúčast a aktivitu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rozhodování o věcech, které se jich týkají</a:t>
            </a:r>
          </a:p>
          <a:p>
            <a:r>
              <a:rPr lang="cs-CZ" sz="2800" dirty="0" smtClean="0"/>
              <a:t>Pomohou i otázky: </a:t>
            </a:r>
            <a:r>
              <a:rPr lang="cs-CZ" sz="2800" b="1" dirty="0" smtClean="0"/>
              <a:t>„Co navrhuješ?“  „Co s tím uděláme?“</a:t>
            </a:r>
          </a:p>
          <a:p>
            <a:r>
              <a:rPr lang="cs-CZ" sz="2800" dirty="0" smtClean="0"/>
              <a:t>Návrh jako další alternativa k pokynům a radám</a:t>
            </a:r>
          </a:p>
          <a:p>
            <a:r>
              <a:rPr lang="cs-CZ" sz="2800" dirty="0" smtClean="0"/>
              <a:t>Šetřit otázkami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985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2135" y="517018"/>
            <a:ext cx="8911687" cy="6362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Praktické cvičení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1752" y="1260389"/>
            <a:ext cx="9222731" cy="5263979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Pokuste se následující věty změnit na jazyk popisný: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nemůžeš tu vanu po sobě aspoň jednou umýt?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jsi nechal ty ponožky na křesle!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Ještě jednou tě uslyším mluvit sprostě a uvidíš!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Křičíš jako tygr, kdo to má poslouchat?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Kdy ses naposled myl? Podívej se na sebe, jak vypadáš!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Zase jste to tady neuklidili.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1120462"/>
            <a:ext cx="9104805" cy="4790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jíš v tom křesle? Drobíš všude kolem!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 si na věci vůbec nedáváš pozor! To musíš ten svetr tak ušpinit?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Nekřičte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to, že jsi se ještě nepřevlékl?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nesnědl tu svačinu?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77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1843" y="1308833"/>
            <a:ext cx="9379250" cy="4654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5417" y="1540189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Efektivní komunikace naplňuje všechny tři oblasti výchovy, o které se jako učitelé musíme starat:</a:t>
            </a:r>
          </a:p>
          <a:p>
            <a:endParaRPr lang="cs-CZ" sz="2800" dirty="0" smtClean="0"/>
          </a:p>
          <a:p>
            <a:pPr lvl="1"/>
            <a:r>
              <a:rPr lang="cs-CZ" sz="2800" dirty="0" smtClean="0"/>
              <a:t>1. Učit děti důležitým dovednostem a návykům pro život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2. Rozvíjet jejich osobnost</a:t>
            </a:r>
          </a:p>
          <a:p>
            <a:pPr lvl="1"/>
            <a:endParaRPr lang="cs-CZ" sz="2800" dirty="0" smtClean="0"/>
          </a:p>
          <a:p>
            <a:pPr lvl="1"/>
            <a:r>
              <a:rPr lang="cs-CZ" sz="2800" dirty="0" smtClean="0"/>
              <a:t>3. Být současně s dětmi v dobrých vztazích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6681" y="1474381"/>
            <a:ext cx="8915400" cy="5181600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„</a:t>
            </a:r>
            <a:r>
              <a:rPr lang="cs-CZ" sz="2800" i="1" dirty="0" smtClean="0"/>
              <a:t>Vidím, že ještě nemáš nachystán své věci.“ </a:t>
            </a:r>
            <a:r>
              <a:rPr lang="cs-CZ" sz="2800" dirty="0" smtClean="0"/>
              <a:t>(popis konstatování)</a:t>
            </a:r>
          </a:p>
          <a:p>
            <a:r>
              <a:rPr lang="cs-CZ" sz="2800" i="1" dirty="0" smtClean="0"/>
              <a:t>„Chci, abys mi o takové věci řekl alespoň den dopředu.“ </a:t>
            </a:r>
            <a:r>
              <a:rPr lang="cs-CZ" sz="2800" dirty="0" smtClean="0"/>
              <a:t>(</a:t>
            </a:r>
            <a:r>
              <a:rPr lang="cs-CZ" sz="2800" dirty="0"/>
              <a:t>Vyjádření vlastních očekávání a </a:t>
            </a:r>
            <a:r>
              <a:rPr lang="cs-CZ" sz="2800" dirty="0" smtClean="0"/>
              <a:t>potřeb)</a:t>
            </a:r>
          </a:p>
          <a:p>
            <a:r>
              <a:rPr lang="cs-CZ" sz="2800" i="1" dirty="0" smtClean="0"/>
              <a:t>„Můžeš ten obrázek nakreslit pastelkami nebo voskovkami.“ </a:t>
            </a:r>
            <a:r>
              <a:rPr lang="cs-CZ" sz="2800" dirty="0" smtClean="0"/>
              <a:t>(Možnost volby)</a:t>
            </a:r>
          </a:p>
          <a:p>
            <a:r>
              <a:rPr lang="cs-CZ" sz="2800" i="1" dirty="0" smtClean="0"/>
              <a:t>„Terezo, přezůvky!“ </a:t>
            </a:r>
            <a:r>
              <a:rPr lang="cs-CZ" sz="2800" dirty="0" smtClean="0"/>
              <a:t>(Dvě slova)</a:t>
            </a:r>
          </a:p>
          <a:p>
            <a:r>
              <a:rPr lang="cs-CZ" sz="2800" i="1" dirty="0" smtClean="0"/>
              <a:t>„Michale, ještě nejsi nachystaný další činnosti. Co s tím uděláme?“ </a:t>
            </a:r>
            <a:r>
              <a:rPr lang="cs-CZ" sz="2800" dirty="0" smtClean="0"/>
              <a:t>(Prostor pro spoluúčast a aktivitu dětí)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296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KOPŘIVA, Pavel a kol. Respektovat a být respektován. 3. vyd. Bystřice pod Hostýnem: Spirála, 2012. 286 s.</a:t>
            </a:r>
          </a:p>
          <a:p>
            <a:endParaRPr lang="cs-CZ" sz="2800" dirty="0"/>
          </a:p>
          <a:p>
            <a:r>
              <a:rPr lang="cs-CZ" sz="2800" dirty="0" smtClean="0"/>
              <a:t>CANGELOSI, S. James. Strategie řízení třídy: Jak získat a udržet spolupráci žáků ve výuce.  3. vyd. Praha: Portál, 2000. 289 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 – popis situace výsledku,..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posuzující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děti přívlastky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„poctivý“, „inteligentní“,…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(přídavné jméno) - nálepkování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Obsahuje informace pro žáky</a:t>
            </a:r>
          </a:p>
          <a:p>
            <a:endParaRPr lang="cs-CZ" sz="2800" dirty="0" smtClean="0"/>
          </a:p>
          <a:p>
            <a:r>
              <a:rPr lang="cs-CZ" sz="2800" dirty="0" smtClean="0"/>
              <a:t>Náročné pro učitele (čas, dovednost)</a:t>
            </a:r>
          </a:p>
          <a:p>
            <a:endParaRPr lang="cs-CZ" sz="2800" dirty="0" smtClean="0"/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posuzující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Výsledek</a:t>
            </a:r>
            <a:r>
              <a:rPr lang="cs-CZ" sz="2800" dirty="0"/>
              <a:t>, chování nebo úspěch </a:t>
            </a:r>
            <a:r>
              <a:rPr lang="cs-CZ" sz="2800" dirty="0" smtClean="0"/>
              <a:t>klasifikuje, zařazuje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Nálepkuje</a:t>
            </a:r>
          </a:p>
          <a:p>
            <a:endParaRPr lang="cs-CZ" sz="2800" dirty="0"/>
          </a:p>
          <a:p>
            <a:r>
              <a:rPr lang="cs-CZ" sz="2800" dirty="0" smtClean="0"/>
              <a:t>Hodnotí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706"/>
          </a:xfrm>
        </p:spPr>
        <p:txBody>
          <a:bodyPr/>
          <a:lstStyle/>
          <a:p>
            <a:pPr algn="ctr"/>
            <a:r>
              <a:rPr lang="cs-CZ" b="1" dirty="0" smtClean="0"/>
              <a:t>Neefektivní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818" y="1758952"/>
            <a:ext cx="8915400" cy="4909752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Výčitky, obviňování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(Ty zase…! Kdybys aspoň…)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Poučování, vysvětlování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(Měl by sis uvědomit, že…)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Kritika, zaměření na chyby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(Tohle jsi udělal špatně!)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Citové vydírání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Já (někdo) kvůli tobě…)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Zákazy, varování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(Nedělej to, nebo se ti stane…!)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scénáře, proroctví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 tebe jednou vyroste…)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(On je takový…)</a:t>
            </a:r>
          </a:p>
        </p:txBody>
      </p:sp>
    </p:spTree>
    <p:extLst>
      <p:ext uri="{BB962C8B-B14F-4D97-AF65-F5344CB8AC3E}">
        <p14:creationId xmlns:p14="http://schemas.microsoft.com/office/powerpoint/2010/main" val="131512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8300" y="1077532"/>
            <a:ext cx="9285108" cy="520735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Příkazy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(Okamžitě běž a udělej…!)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Vyhrožování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(Přestaň…, nebo…! Běda, jestli…!)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Křik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Srovnávání, dávání za vzor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(Podívej se na…, vezmi si příklad z…)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Řečnické otázky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snad chceš…? Copak ty nechceš…?)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Urážky, ponižování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(Ty jsi ale…)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Ironie, shazování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je náš génius! To ses teda vyznamenal!)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22485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3519</Words>
  <Application>Microsoft Office PowerPoint</Application>
  <PresentationFormat>Širokoúhlá obrazovka</PresentationFormat>
  <Paragraphs>375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Century Gothic</vt:lpstr>
      <vt:lpstr>Times New Roman</vt:lpstr>
      <vt:lpstr>Wingdings 3</vt:lpstr>
      <vt:lpstr>Stébla</vt:lpstr>
      <vt:lpstr>Komunikace s dětmi</vt:lpstr>
      <vt:lpstr>Příjemný, přijatelný způsob komunikace </vt:lpstr>
      <vt:lpstr>Nepříjemný, nepřijatelný způsob</vt:lpstr>
      <vt:lpstr>Příklady </vt:lpstr>
      <vt:lpstr>Jazyk popisný a jazyk posuzující</vt:lpstr>
      <vt:lpstr>Jazyk popisný </vt:lpstr>
      <vt:lpstr>Jazyk posuzující</vt:lpstr>
      <vt:lpstr>Neefektivní komunikace</vt:lpstr>
      <vt:lpstr>Prezentace aplikace PowerPoint</vt:lpstr>
      <vt:lpstr>Časté chyby a rady </vt:lpstr>
      <vt:lpstr>Proč je používáme?</vt:lpstr>
      <vt:lpstr>Proč se tak děje? Aneb jak funguje náš mozek.</vt:lpstr>
      <vt:lpstr>Příklady neefektivní komunikace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tyto komunikační styly nemohou být efektivní?</vt:lpstr>
      <vt:lpstr>Co pomůže, aby byla komunikace efektivní? </vt:lpstr>
      <vt:lpstr>Efektivní komunikace</vt:lpstr>
      <vt:lpstr>Popis, konstatování</vt:lpstr>
      <vt:lpstr>Informace, sdělení</vt:lpstr>
      <vt:lpstr>Vyjádření vlastních potřeb a očekávání</vt:lpstr>
      <vt:lpstr>Možnost volby</vt:lpstr>
      <vt:lpstr>Dvě slova</vt:lpstr>
      <vt:lpstr>Prostor pro spoluúčast a aktivitu dětí</vt:lpstr>
      <vt:lpstr>Praktické cvičení</vt:lpstr>
      <vt:lpstr>Prezentace aplikace PowerPoint</vt:lpstr>
      <vt:lpstr>Osvojení efektivní komunikace</vt:lpstr>
      <vt:lpstr> Proč bychom ji měli používat?</vt:lpstr>
      <vt:lpstr>Příklady efektivní komunikace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se žáky</dc:title>
  <dc:creator>Monika Havířová</dc:creator>
  <cp:lastModifiedBy>Zaloudikova</cp:lastModifiedBy>
  <cp:revision>46</cp:revision>
  <dcterms:created xsi:type="dcterms:W3CDTF">2014-11-27T09:01:17Z</dcterms:created>
  <dcterms:modified xsi:type="dcterms:W3CDTF">2020-03-14T15:30:06Z</dcterms:modified>
</cp:coreProperties>
</file>