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4" r:id="rId4"/>
    <p:sldId id="258" r:id="rId5"/>
    <p:sldId id="259" r:id="rId6"/>
    <p:sldId id="260" r:id="rId7"/>
    <p:sldId id="31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17" r:id="rId18"/>
    <p:sldId id="290" r:id="rId19"/>
    <p:sldId id="299" r:id="rId20"/>
    <p:sldId id="300" r:id="rId21"/>
    <p:sldId id="301" r:id="rId22"/>
    <p:sldId id="318" r:id="rId23"/>
    <p:sldId id="270" r:id="rId24"/>
    <p:sldId id="303" r:id="rId25"/>
    <p:sldId id="305" r:id="rId26"/>
    <p:sldId id="306" r:id="rId27"/>
    <p:sldId id="304" r:id="rId28"/>
    <p:sldId id="319" r:id="rId29"/>
    <p:sldId id="307" r:id="rId30"/>
    <p:sldId id="309" r:id="rId31"/>
    <p:sldId id="310" r:id="rId32"/>
    <p:sldId id="312" r:id="rId33"/>
    <p:sldId id="313" r:id="rId34"/>
    <p:sldId id="308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3.svg"/><Relationship Id="rId1" Type="http://schemas.openxmlformats.org/officeDocument/2006/relationships/image" Target="../media/image10.png"/><Relationship Id="rId6" Type="http://schemas.openxmlformats.org/officeDocument/2006/relationships/image" Target="../media/image7.sv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90329-48A4-4289-A8E9-F2998E1629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C93775F-AAED-452D-BFF7-AE0344A3FB3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Přírodní</a:t>
          </a:r>
          <a:endParaRPr lang="en-US"/>
        </a:p>
      </dgm:t>
    </dgm:pt>
    <dgm:pt modelId="{C4CEBA52-E6AE-430E-A782-4C61F13F7019}" type="parTrans" cxnId="{13CFC68D-2CA1-48CE-BE2F-6F6B79655A02}">
      <dgm:prSet/>
      <dgm:spPr/>
      <dgm:t>
        <a:bodyPr/>
        <a:lstStyle/>
        <a:p>
          <a:endParaRPr lang="en-US"/>
        </a:p>
      </dgm:t>
    </dgm:pt>
    <dgm:pt modelId="{1F902FA8-76E4-4D69-B794-6370F4E12FE2}" type="sibTrans" cxnId="{13CFC68D-2CA1-48CE-BE2F-6F6B79655A02}">
      <dgm:prSet/>
      <dgm:spPr/>
      <dgm:t>
        <a:bodyPr/>
        <a:lstStyle/>
        <a:p>
          <a:endParaRPr lang="en-US"/>
        </a:p>
      </dgm:t>
    </dgm:pt>
    <dgm:pt modelId="{B6A8BDDC-4F42-44B9-A803-F11F45ED847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Georeliéf </a:t>
          </a:r>
          <a:endParaRPr lang="en-US" dirty="0"/>
        </a:p>
      </dgm:t>
    </dgm:pt>
    <dgm:pt modelId="{06F4F34F-63E6-4EC9-972F-DD79AFD6F0F0}" type="parTrans" cxnId="{4A20E537-E5D1-4F19-97CA-B2B8A606B4AF}">
      <dgm:prSet/>
      <dgm:spPr/>
      <dgm:t>
        <a:bodyPr/>
        <a:lstStyle/>
        <a:p>
          <a:endParaRPr lang="en-US"/>
        </a:p>
      </dgm:t>
    </dgm:pt>
    <dgm:pt modelId="{188C6AAA-BF80-4A27-B267-25D37CBED112}" type="sibTrans" cxnId="{4A20E537-E5D1-4F19-97CA-B2B8A606B4AF}">
      <dgm:prSet/>
      <dgm:spPr/>
      <dgm:t>
        <a:bodyPr/>
        <a:lstStyle/>
        <a:p>
          <a:endParaRPr lang="en-US"/>
        </a:p>
      </dgm:t>
    </dgm:pt>
    <dgm:pt modelId="{CBFCCE23-5D3A-4EAD-ADE1-2A6FD1171E6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Pedologické</a:t>
          </a:r>
        </a:p>
        <a:p>
          <a:pPr>
            <a:lnSpc>
              <a:spcPct val="100000"/>
            </a:lnSpc>
          </a:pPr>
          <a:r>
            <a:rPr lang="cs-CZ" dirty="0"/>
            <a:t>Klimatické (teplo, sníh, voda)</a:t>
          </a:r>
        </a:p>
        <a:p>
          <a:pPr>
            <a:lnSpc>
              <a:spcPct val="100000"/>
            </a:lnSpc>
          </a:pPr>
          <a:r>
            <a:rPr lang="cs-CZ" dirty="0"/>
            <a:t>Světlo</a:t>
          </a:r>
          <a:endParaRPr lang="en-US" dirty="0"/>
        </a:p>
      </dgm:t>
    </dgm:pt>
    <dgm:pt modelId="{C3E04350-FD2F-4ED7-A0F1-CC416078BDBD}" type="parTrans" cxnId="{B99B2367-DAE9-4276-877C-F90E48680900}">
      <dgm:prSet/>
      <dgm:spPr/>
      <dgm:t>
        <a:bodyPr/>
        <a:lstStyle/>
        <a:p>
          <a:endParaRPr lang="en-US"/>
        </a:p>
      </dgm:t>
    </dgm:pt>
    <dgm:pt modelId="{E4999416-EB1B-45BB-891C-C82673266F05}" type="sibTrans" cxnId="{B99B2367-DAE9-4276-877C-F90E48680900}">
      <dgm:prSet/>
      <dgm:spPr/>
      <dgm:t>
        <a:bodyPr/>
        <a:lstStyle/>
        <a:p>
          <a:endParaRPr lang="en-US"/>
        </a:p>
      </dgm:t>
    </dgm:pt>
    <dgm:pt modelId="{2DF1D792-693F-436F-9CDF-C12647B8032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Sociálně-ekonomické</a:t>
          </a:r>
          <a:endParaRPr lang="en-US"/>
        </a:p>
      </dgm:t>
    </dgm:pt>
    <dgm:pt modelId="{E1B7F13F-37CE-49D3-9016-B4A082B8EB6E}" type="parTrans" cxnId="{DF950EB3-BA50-4730-992C-29D1A599D0CC}">
      <dgm:prSet/>
      <dgm:spPr/>
      <dgm:t>
        <a:bodyPr/>
        <a:lstStyle/>
        <a:p>
          <a:endParaRPr lang="en-US"/>
        </a:p>
      </dgm:t>
    </dgm:pt>
    <dgm:pt modelId="{E2F621B3-041C-4423-826E-657F9C6B65BF}" type="sibTrans" cxnId="{DF950EB3-BA50-4730-992C-29D1A599D0CC}">
      <dgm:prSet/>
      <dgm:spPr/>
      <dgm:t>
        <a:bodyPr/>
        <a:lstStyle/>
        <a:p>
          <a:endParaRPr lang="en-US"/>
        </a:p>
      </dgm:t>
    </dgm:pt>
    <dgm:pt modelId="{2EEE7540-6CCB-4000-B431-13C23D4F32A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Celá řada faktorů (viz dále)</a:t>
          </a:r>
          <a:endParaRPr lang="en-US"/>
        </a:p>
      </dgm:t>
    </dgm:pt>
    <dgm:pt modelId="{DC2F20E6-B85E-42A0-9737-E336CED1FD30}" type="parTrans" cxnId="{50D1ADAA-CEC8-4907-B414-CCC591E2E1E2}">
      <dgm:prSet/>
      <dgm:spPr/>
      <dgm:t>
        <a:bodyPr/>
        <a:lstStyle/>
        <a:p>
          <a:endParaRPr lang="en-US"/>
        </a:p>
      </dgm:t>
    </dgm:pt>
    <dgm:pt modelId="{74C26B5B-0D84-4717-B8B7-9C8506909FD3}" type="sibTrans" cxnId="{50D1ADAA-CEC8-4907-B414-CCC591E2E1E2}">
      <dgm:prSet/>
      <dgm:spPr/>
      <dgm:t>
        <a:bodyPr/>
        <a:lstStyle/>
        <a:p>
          <a:endParaRPr lang="en-US"/>
        </a:p>
      </dgm:t>
    </dgm:pt>
    <dgm:pt modelId="{B76D91DD-0745-4B5F-AC54-254EADAE486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Ve vztahu s rozmístěním působí celý komplex přírodních podmínek, územně diferencovaný</a:t>
          </a:r>
          <a:endParaRPr lang="en-US"/>
        </a:p>
      </dgm:t>
    </dgm:pt>
    <dgm:pt modelId="{49650EFC-D4AB-4309-BE52-24A0F394207C}" type="parTrans" cxnId="{8A0E97D5-7D20-4103-B0C5-C9C8E0AB60CE}">
      <dgm:prSet/>
      <dgm:spPr/>
      <dgm:t>
        <a:bodyPr/>
        <a:lstStyle/>
        <a:p>
          <a:endParaRPr lang="en-US"/>
        </a:p>
      </dgm:t>
    </dgm:pt>
    <dgm:pt modelId="{FCDE488C-783C-4B9D-A031-3DC950A3F136}" type="sibTrans" cxnId="{8A0E97D5-7D20-4103-B0C5-C9C8E0AB60CE}">
      <dgm:prSet/>
      <dgm:spPr/>
      <dgm:t>
        <a:bodyPr/>
        <a:lstStyle/>
        <a:p>
          <a:endParaRPr lang="en-US"/>
        </a:p>
      </dgm:t>
    </dgm:pt>
    <dgm:pt modelId="{44DD7618-0D82-4997-8C8E-2B999C536E5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Topografická poloha na Zemi může být modifikována lokálními činiteli</a:t>
          </a:r>
          <a:endParaRPr lang="en-US"/>
        </a:p>
      </dgm:t>
    </dgm:pt>
    <dgm:pt modelId="{3C0189D5-4EB3-449C-B294-6181839376EA}" type="parTrans" cxnId="{18A4D0C9-35D2-440D-A38E-12CB10E9EF7B}">
      <dgm:prSet/>
      <dgm:spPr/>
      <dgm:t>
        <a:bodyPr/>
        <a:lstStyle/>
        <a:p>
          <a:endParaRPr lang="en-US"/>
        </a:p>
      </dgm:t>
    </dgm:pt>
    <dgm:pt modelId="{3AA12751-0A3F-487B-A8A4-ABD7CAD5D490}" type="sibTrans" cxnId="{18A4D0C9-35D2-440D-A38E-12CB10E9EF7B}">
      <dgm:prSet/>
      <dgm:spPr/>
      <dgm:t>
        <a:bodyPr/>
        <a:lstStyle/>
        <a:p>
          <a:endParaRPr lang="en-US"/>
        </a:p>
      </dgm:t>
    </dgm:pt>
    <dgm:pt modelId="{1FA812F1-D5EA-4647-8E63-1499278E8AE6}" type="pres">
      <dgm:prSet presAssocID="{16490329-48A4-4289-A8E9-F2998E16293D}" presName="root" presStyleCnt="0">
        <dgm:presLayoutVars>
          <dgm:dir/>
          <dgm:resizeHandles val="exact"/>
        </dgm:presLayoutVars>
      </dgm:prSet>
      <dgm:spPr/>
    </dgm:pt>
    <dgm:pt modelId="{E816BA14-C60E-41E6-AA44-9AC34E1D42BA}" type="pres">
      <dgm:prSet presAssocID="{7C93775F-AAED-452D-BFF7-AE0344A3FB31}" presName="compNode" presStyleCnt="0"/>
      <dgm:spPr/>
    </dgm:pt>
    <dgm:pt modelId="{2C095CBA-A866-4BD6-9481-051A254C43EB}" type="pres">
      <dgm:prSet presAssocID="{7C93775F-AAED-452D-BFF7-AE0344A3FB31}" presName="bgRect" presStyleLbl="bgShp" presStyleIdx="0" presStyleCnt="4"/>
      <dgm:spPr/>
    </dgm:pt>
    <dgm:pt modelId="{FC460307-53CE-4D01-BC93-DF850B9850E0}" type="pres">
      <dgm:prSet presAssocID="{7C93775F-AAED-452D-BFF7-AE0344A3FB3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mpkin"/>
        </a:ext>
      </dgm:extLst>
    </dgm:pt>
    <dgm:pt modelId="{BAB25351-279C-403F-81B0-C6474A37F2F1}" type="pres">
      <dgm:prSet presAssocID="{7C93775F-AAED-452D-BFF7-AE0344A3FB31}" presName="spaceRect" presStyleCnt="0"/>
      <dgm:spPr/>
    </dgm:pt>
    <dgm:pt modelId="{7B51CBBC-0C5A-4D65-9C3B-6DA688EACF62}" type="pres">
      <dgm:prSet presAssocID="{7C93775F-AAED-452D-BFF7-AE0344A3FB31}" presName="parTx" presStyleLbl="revTx" presStyleIdx="0" presStyleCnt="6">
        <dgm:presLayoutVars>
          <dgm:chMax val="0"/>
          <dgm:chPref val="0"/>
        </dgm:presLayoutVars>
      </dgm:prSet>
      <dgm:spPr/>
    </dgm:pt>
    <dgm:pt modelId="{C8A83A98-2820-40D2-97C5-A39203DBF1F9}" type="pres">
      <dgm:prSet presAssocID="{7C93775F-AAED-452D-BFF7-AE0344A3FB31}" presName="desTx" presStyleLbl="revTx" presStyleIdx="1" presStyleCnt="6">
        <dgm:presLayoutVars/>
      </dgm:prSet>
      <dgm:spPr/>
    </dgm:pt>
    <dgm:pt modelId="{4618414F-C8F5-49CE-8F47-784CB93CBEE1}" type="pres">
      <dgm:prSet presAssocID="{1F902FA8-76E4-4D69-B794-6370F4E12FE2}" presName="sibTrans" presStyleCnt="0"/>
      <dgm:spPr/>
    </dgm:pt>
    <dgm:pt modelId="{5D36E531-DB49-407A-B427-E4AE454F9528}" type="pres">
      <dgm:prSet presAssocID="{2DF1D792-693F-436F-9CDF-C12647B80328}" presName="compNode" presStyleCnt="0"/>
      <dgm:spPr/>
    </dgm:pt>
    <dgm:pt modelId="{B0682C61-ABAD-4025-966A-8FFC080D89FD}" type="pres">
      <dgm:prSet presAssocID="{2DF1D792-693F-436F-9CDF-C12647B80328}" presName="bgRect" presStyleLbl="bgShp" presStyleIdx="1" presStyleCnt="4"/>
      <dgm:spPr/>
    </dgm:pt>
    <dgm:pt modelId="{47767BED-E780-4723-B070-2002CDB3E3C0}" type="pres">
      <dgm:prSet presAssocID="{2DF1D792-693F-436F-9CDF-C12647B8032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C53BE5B0-816A-4CCF-9E6F-73C12247BE20}" type="pres">
      <dgm:prSet presAssocID="{2DF1D792-693F-436F-9CDF-C12647B80328}" presName="spaceRect" presStyleCnt="0"/>
      <dgm:spPr/>
    </dgm:pt>
    <dgm:pt modelId="{D84C94EB-F6FC-4829-9768-4F3A88107713}" type="pres">
      <dgm:prSet presAssocID="{2DF1D792-693F-436F-9CDF-C12647B80328}" presName="parTx" presStyleLbl="revTx" presStyleIdx="2" presStyleCnt="6">
        <dgm:presLayoutVars>
          <dgm:chMax val="0"/>
          <dgm:chPref val="0"/>
        </dgm:presLayoutVars>
      </dgm:prSet>
      <dgm:spPr/>
    </dgm:pt>
    <dgm:pt modelId="{55DE6B84-D850-4BFE-8510-3B5B56FEEE00}" type="pres">
      <dgm:prSet presAssocID="{2DF1D792-693F-436F-9CDF-C12647B80328}" presName="desTx" presStyleLbl="revTx" presStyleIdx="3" presStyleCnt="6">
        <dgm:presLayoutVars/>
      </dgm:prSet>
      <dgm:spPr/>
    </dgm:pt>
    <dgm:pt modelId="{C0886322-03F2-464A-8A04-13020358A8A5}" type="pres">
      <dgm:prSet presAssocID="{E2F621B3-041C-4423-826E-657F9C6B65BF}" presName="sibTrans" presStyleCnt="0"/>
      <dgm:spPr/>
    </dgm:pt>
    <dgm:pt modelId="{5A8BCB9B-58B3-4A3E-BC8D-0614CDDEECFD}" type="pres">
      <dgm:prSet presAssocID="{B76D91DD-0745-4B5F-AC54-254EADAE486D}" presName="compNode" presStyleCnt="0"/>
      <dgm:spPr/>
    </dgm:pt>
    <dgm:pt modelId="{7D59312A-A79E-4DB6-8730-FFD22BB22CBF}" type="pres">
      <dgm:prSet presAssocID="{B76D91DD-0745-4B5F-AC54-254EADAE486D}" presName="bgRect" presStyleLbl="bgShp" presStyleIdx="2" presStyleCnt="4"/>
      <dgm:spPr/>
    </dgm:pt>
    <dgm:pt modelId="{AD87EDA8-A799-468D-951F-BA80D3FF6FC5}" type="pres">
      <dgm:prSet presAssocID="{B76D91DD-0745-4B5F-AC54-254EADAE486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8ECDC3F-F3F4-4105-B064-F4BBEEDE95BF}" type="pres">
      <dgm:prSet presAssocID="{B76D91DD-0745-4B5F-AC54-254EADAE486D}" presName="spaceRect" presStyleCnt="0"/>
      <dgm:spPr/>
    </dgm:pt>
    <dgm:pt modelId="{DD123B31-A3E7-47EC-B8F8-530BE4F2D2A3}" type="pres">
      <dgm:prSet presAssocID="{B76D91DD-0745-4B5F-AC54-254EADAE486D}" presName="parTx" presStyleLbl="revTx" presStyleIdx="4" presStyleCnt="6">
        <dgm:presLayoutVars>
          <dgm:chMax val="0"/>
          <dgm:chPref val="0"/>
        </dgm:presLayoutVars>
      </dgm:prSet>
      <dgm:spPr/>
    </dgm:pt>
    <dgm:pt modelId="{19F68A02-5853-4725-BBE1-CB5F05C4CAC8}" type="pres">
      <dgm:prSet presAssocID="{FCDE488C-783C-4B9D-A031-3DC950A3F136}" presName="sibTrans" presStyleCnt="0"/>
      <dgm:spPr/>
    </dgm:pt>
    <dgm:pt modelId="{7A0C9F16-D83B-425E-A430-D3276DDD4A7F}" type="pres">
      <dgm:prSet presAssocID="{44DD7618-0D82-4997-8C8E-2B999C536E54}" presName="compNode" presStyleCnt="0"/>
      <dgm:spPr/>
    </dgm:pt>
    <dgm:pt modelId="{7BA53FFC-B042-44B3-B894-FD346EEB57DC}" type="pres">
      <dgm:prSet presAssocID="{44DD7618-0D82-4997-8C8E-2B999C536E54}" presName="bgRect" presStyleLbl="bgShp" presStyleIdx="3" presStyleCnt="4"/>
      <dgm:spPr/>
    </dgm:pt>
    <dgm:pt modelId="{B05CBA8A-E46F-4058-8258-35280A04E37B}" type="pres">
      <dgm:prSet presAssocID="{44DD7618-0D82-4997-8C8E-2B999C536E5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th America"/>
        </a:ext>
      </dgm:extLst>
    </dgm:pt>
    <dgm:pt modelId="{48C4DC49-647E-4782-90D7-167009B28E1D}" type="pres">
      <dgm:prSet presAssocID="{44DD7618-0D82-4997-8C8E-2B999C536E54}" presName="spaceRect" presStyleCnt="0"/>
      <dgm:spPr/>
    </dgm:pt>
    <dgm:pt modelId="{03994C50-55A9-4851-898C-2A0B94CFB7E8}" type="pres">
      <dgm:prSet presAssocID="{44DD7618-0D82-4997-8C8E-2B999C536E5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A20E537-E5D1-4F19-97CA-B2B8A606B4AF}" srcId="{7C93775F-AAED-452D-BFF7-AE0344A3FB31}" destId="{B6A8BDDC-4F42-44B9-A803-F11F45ED8477}" srcOrd="0" destOrd="0" parTransId="{06F4F34F-63E6-4EC9-972F-DD79AFD6F0F0}" sibTransId="{188C6AAA-BF80-4A27-B267-25D37CBED112}"/>
    <dgm:cxn modelId="{D6CC9D5F-D187-46A9-BA0C-111608742AF8}" type="presOf" srcId="{B6A8BDDC-4F42-44B9-A803-F11F45ED8477}" destId="{C8A83A98-2820-40D2-97C5-A39203DBF1F9}" srcOrd="0" destOrd="0" presId="urn:microsoft.com/office/officeart/2018/2/layout/IconVerticalSolidList"/>
    <dgm:cxn modelId="{B99B2367-DAE9-4276-877C-F90E48680900}" srcId="{7C93775F-AAED-452D-BFF7-AE0344A3FB31}" destId="{CBFCCE23-5D3A-4EAD-ADE1-2A6FD1171E67}" srcOrd="1" destOrd="0" parTransId="{C3E04350-FD2F-4ED7-A0F1-CC416078BDBD}" sibTransId="{E4999416-EB1B-45BB-891C-C82673266F05}"/>
    <dgm:cxn modelId="{F7D6CF49-5E93-4777-BF4B-A23FC29A0B11}" type="presOf" srcId="{B76D91DD-0745-4B5F-AC54-254EADAE486D}" destId="{DD123B31-A3E7-47EC-B8F8-530BE4F2D2A3}" srcOrd="0" destOrd="0" presId="urn:microsoft.com/office/officeart/2018/2/layout/IconVerticalSolidList"/>
    <dgm:cxn modelId="{13CFC68D-2CA1-48CE-BE2F-6F6B79655A02}" srcId="{16490329-48A4-4289-A8E9-F2998E16293D}" destId="{7C93775F-AAED-452D-BFF7-AE0344A3FB31}" srcOrd="0" destOrd="0" parTransId="{C4CEBA52-E6AE-430E-A782-4C61F13F7019}" sibTransId="{1F902FA8-76E4-4D69-B794-6370F4E12FE2}"/>
    <dgm:cxn modelId="{62F37FA4-5F0C-42F3-80DB-72696D38E902}" type="presOf" srcId="{2EEE7540-6CCB-4000-B431-13C23D4F32AA}" destId="{55DE6B84-D850-4BFE-8510-3B5B56FEEE00}" srcOrd="0" destOrd="0" presId="urn:microsoft.com/office/officeart/2018/2/layout/IconVerticalSolidList"/>
    <dgm:cxn modelId="{50D1ADAA-CEC8-4907-B414-CCC591E2E1E2}" srcId="{2DF1D792-693F-436F-9CDF-C12647B80328}" destId="{2EEE7540-6CCB-4000-B431-13C23D4F32AA}" srcOrd="0" destOrd="0" parTransId="{DC2F20E6-B85E-42A0-9737-E336CED1FD30}" sibTransId="{74C26B5B-0D84-4717-B8B7-9C8506909FD3}"/>
    <dgm:cxn modelId="{DF950EB3-BA50-4730-992C-29D1A599D0CC}" srcId="{16490329-48A4-4289-A8E9-F2998E16293D}" destId="{2DF1D792-693F-436F-9CDF-C12647B80328}" srcOrd="1" destOrd="0" parTransId="{E1B7F13F-37CE-49D3-9016-B4A082B8EB6E}" sibTransId="{E2F621B3-041C-4423-826E-657F9C6B65BF}"/>
    <dgm:cxn modelId="{BEED41B4-4CF6-4E64-83A9-1C84AEA1AD2E}" type="presOf" srcId="{44DD7618-0D82-4997-8C8E-2B999C536E54}" destId="{03994C50-55A9-4851-898C-2A0B94CFB7E8}" srcOrd="0" destOrd="0" presId="urn:microsoft.com/office/officeart/2018/2/layout/IconVerticalSolidList"/>
    <dgm:cxn modelId="{30FDCABD-BC16-4DA4-8BD0-03FEEA2AA560}" type="presOf" srcId="{7C93775F-AAED-452D-BFF7-AE0344A3FB31}" destId="{7B51CBBC-0C5A-4D65-9C3B-6DA688EACF62}" srcOrd="0" destOrd="0" presId="urn:microsoft.com/office/officeart/2018/2/layout/IconVerticalSolidList"/>
    <dgm:cxn modelId="{5383A5C7-7133-407D-BB3B-DDB0E6DB4854}" type="presOf" srcId="{CBFCCE23-5D3A-4EAD-ADE1-2A6FD1171E67}" destId="{C8A83A98-2820-40D2-97C5-A39203DBF1F9}" srcOrd="0" destOrd="1" presId="urn:microsoft.com/office/officeart/2018/2/layout/IconVerticalSolidList"/>
    <dgm:cxn modelId="{18A4D0C9-35D2-440D-A38E-12CB10E9EF7B}" srcId="{16490329-48A4-4289-A8E9-F2998E16293D}" destId="{44DD7618-0D82-4997-8C8E-2B999C536E54}" srcOrd="3" destOrd="0" parTransId="{3C0189D5-4EB3-449C-B294-6181839376EA}" sibTransId="{3AA12751-0A3F-487B-A8A4-ABD7CAD5D490}"/>
    <dgm:cxn modelId="{8A0E97D5-7D20-4103-B0C5-C9C8E0AB60CE}" srcId="{16490329-48A4-4289-A8E9-F2998E16293D}" destId="{B76D91DD-0745-4B5F-AC54-254EADAE486D}" srcOrd="2" destOrd="0" parTransId="{49650EFC-D4AB-4309-BE52-24A0F394207C}" sibTransId="{FCDE488C-783C-4B9D-A031-3DC950A3F136}"/>
    <dgm:cxn modelId="{637369DA-9870-4435-8172-12DA7E0B5C99}" type="presOf" srcId="{16490329-48A4-4289-A8E9-F2998E16293D}" destId="{1FA812F1-D5EA-4647-8E63-1499278E8AE6}" srcOrd="0" destOrd="0" presId="urn:microsoft.com/office/officeart/2018/2/layout/IconVerticalSolidList"/>
    <dgm:cxn modelId="{802474F1-2666-4771-98BB-DEE1266DF4B1}" type="presOf" srcId="{2DF1D792-693F-436F-9CDF-C12647B80328}" destId="{D84C94EB-F6FC-4829-9768-4F3A88107713}" srcOrd="0" destOrd="0" presId="urn:microsoft.com/office/officeart/2018/2/layout/IconVerticalSolidList"/>
    <dgm:cxn modelId="{36BE5207-4668-4C8F-83C5-6B38C438354D}" type="presParOf" srcId="{1FA812F1-D5EA-4647-8E63-1499278E8AE6}" destId="{E816BA14-C60E-41E6-AA44-9AC34E1D42BA}" srcOrd="0" destOrd="0" presId="urn:microsoft.com/office/officeart/2018/2/layout/IconVerticalSolidList"/>
    <dgm:cxn modelId="{24570270-0268-4055-9C5C-2AF481F8E7F5}" type="presParOf" srcId="{E816BA14-C60E-41E6-AA44-9AC34E1D42BA}" destId="{2C095CBA-A866-4BD6-9481-051A254C43EB}" srcOrd="0" destOrd="0" presId="urn:microsoft.com/office/officeart/2018/2/layout/IconVerticalSolidList"/>
    <dgm:cxn modelId="{B8D54114-9E6C-422F-969B-2F2D923CE76E}" type="presParOf" srcId="{E816BA14-C60E-41E6-AA44-9AC34E1D42BA}" destId="{FC460307-53CE-4D01-BC93-DF850B9850E0}" srcOrd="1" destOrd="0" presId="urn:microsoft.com/office/officeart/2018/2/layout/IconVerticalSolidList"/>
    <dgm:cxn modelId="{F57A0566-66AC-4D2E-8442-2D1DA50DC133}" type="presParOf" srcId="{E816BA14-C60E-41E6-AA44-9AC34E1D42BA}" destId="{BAB25351-279C-403F-81B0-C6474A37F2F1}" srcOrd="2" destOrd="0" presId="urn:microsoft.com/office/officeart/2018/2/layout/IconVerticalSolidList"/>
    <dgm:cxn modelId="{C351C4CD-C266-4136-84C7-ECA603D54D9E}" type="presParOf" srcId="{E816BA14-C60E-41E6-AA44-9AC34E1D42BA}" destId="{7B51CBBC-0C5A-4D65-9C3B-6DA688EACF62}" srcOrd="3" destOrd="0" presId="urn:microsoft.com/office/officeart/2018/2/layout/IconVerticalSolidList"/>
    <dgm:cxn modelId="{7DF8CDBA-4B3A-4EBC-93DF-90F012DBFEB9}" type="presParOf" srcId="{E816BA14-C60E-41E6-AA44-9AC34E1D42BA}" destId="{C8A83A98-2820-40D2-97C5-A39203DBF1F9}" srcOrd="4" destOrd="0" presId="urn:microsoft.com/office/officeart/2018/2/layout/IconVerticalSolidList"/>
    <dgm:cxn modelId="{CC4438BC-2444-48B3-BAA4-AA10D4675F77}" type="presParOf" srcId="{1FA812F1-D5EA-4647-8E63-1499278E8AE6}" destId="{4618414F-C8F5-49CE-8F47-784CB93CBEE1}" srcOrd="1" destOrd="0" presId="urn:microsoft.com/office/officeart/2018/2/layout/IconVerticalSolidList"/>
    <dgm:cxn modelId="{17C6F8FB-CA2A-4443-9354-66249DB31E3A}" type="presParOf" srcId="{1FA812F1-D5EA-4647-8E63-1499278E8AE6}" destId="{5D36E531-DB49-407A-B427-E4AE454F9528}" srcOrd="2" destOrd="0" presId="urn:microsoft.com/office/officeart/2018/2/layout/IconVerticalSolidList"/>
    <dgm:cxn modelId="{2051D98C-839E-4B99-BFF5-598BFC3D45B7}" type="presParOf" srcId="{5D36E531-DB49-407A-B427-E4AE454F9528}" destId="{B0682C61-ABAD-4025-966A-8FFC080D89FD}" srcOrd="0" destOrd="0" presId="urn:microsoft.com/office/officeart/2018/2/layout/IconVerticalSolidList"/>
    <dgm:cxn modelId="{9C547086-CE7D-4F31-993D-72422D0F5A0A}" type="presParOf" srcId="{5D36E531-DB49-407A-B427-E4AE454F9528}" destId="{47767BED-E780-4723-B070-2002CDB3E3C0}" srcOrd="1" destOrd="0" presId="urn:microsoft.com/office/officeart/2018/2/layout/IconVerticalSolidList"/>
    <dgm:cxn modelId="{481EB537-5150-4A35-B318-726D03F2E8B3}" type="presParOf" srcId="{5D36E531-DB49-407A-B427-E4AE454F9528}" destId="{C53BE5B0-816A-4CCF-9E6F-73C12247BE20}" srcOrd="2" destOrd="0" presId="urn:microsoft.com/office/officeart/2018/2/layout/IconVerticalSolidList"/>
    <dgm:cxn modelId="{321F130A-77F2-45F5-A05A-767720D1F51D}" type="presParOf" srcId="{5D36E531-DB49-407A-B427-E4AE454F9528}" destId="{D84C94EB-F6FC-4829-9768-4F3A88107713}" srcOrd="3" destOrd="0" presId="urn:microsoft.com/office/officeart/2018/2/layout/IconVerticalSolidList"/>
    <dgm:cxn modelId="{EF446517-6959-4B40-A277-B062A7B7918B}" type="presParOf" srcId="{5D36E531-DB49-407A-B427-E4AE454F9528}" destId="{55DE6B84-D850-4BFE-8510-3B5B56FEEE00}" srcOrd="4" destOrd="0" presId="urn:microsoft.com/office/officeart/2018/2/layout/IconVerticalSolidList"/>
    <dgm:cxn modelId="{FD0E6C4F-D550-4616-B621-AFBF2CA6E178}" type="presParOf" srcId="{1FA812F1-D5EA-4647-8E63-1499278E8AE6}" destId="{C0886322-03F2-464A-8A04-13020358A8A5}" srcOrd="3" destOrd="0" presId="urn:microsoft.com/office/officeart/2018/2/layout/IconVerticalSolidList"/>
    <dgm:cxn modelId="{D0B27CAB-B01F-4C0C-B7B2-1065D8C668DC}" type="presParOf" srcId="{1FA812F1-D5EA-4647-8E63-1499278E8AE6}" destId="{5A8BCB9B-58B3-4A3E-BC8D-0614CDDEECFD}" srcOrd="4" destOrd="0" presId="urn:microsoft.com/office/officeart/2018/2/layout/IconVerticalSolidList"/>
    <dgm:cxn modelId="{7ECE39D0-8CEF-42A1-916D-060AEEC6AAA6}" type="presParOf" srcId="{5A8BCB9B-58B3-4A3E-BC8D-0614CDDEECFD}" destId="{7D59312A-A79E-4DB6-8730-FFD22BB22CBF}" srcOrd="0" destOrd="0" presId="urn:microsoft.com/office/officeart/2018/2/layout/IconVerticalSolidList"/>
    <dgm:cxn modelId="{BDD1B11B-A3B8-4477-85BE-095842B761AB}" type="presParOf" srcId="{5A8BCB9B-58B3-4A3E-BC8D-0614CDDEECFD}" destId="{AD87EDA8-A799-468D-951F-BA80D3FF6FC5}" srcOrd="1" destOrd="0" presId="urn:microsoft.com/office/officeart/2018/2/layout/IconVerticalSolidList"/>
    <dgm:cxn modelId="{8ACAE8EF-161F-4586-B84E-62383BF7F42B}" type="presParOf" srcId="{5A8BCB9B-58B3-4A3E-BC8D-0614CDDEECFD}" destId="{C8ECDC3F-F3F4-4105-B064-F4BBEEDE95BF}" srcOrd="2" destOrd="0" presId="urn:microsoft.com/office/officeart/2018/2/layout/IconVerticalSolidList"/>
    <dgm:cxn modelId="{AC4E71C4-FCB1-49C4-A4A9-3A3AF1A0F893}" type="presParOf" srcId="{5A8BCB9B-58B3-4A3E-BC8D-0614CDDEECFD}" destId="{DD123B31-A3E7-47EC-B8F8-530BE4F2D2A3}" srcOrd="3" destOrd="0" presId="urn:microsoft.com/office/officeart/2018/2/layout/IconVerticalSolidList"/>
    <dgm:cxn modelId="{D5238C62-CEB0-444B-A636-85C431D22074}" type="presParOf" srcId="{1FA812F1-D5EA-4647-8E63-1499278E8AE6}" destId="{19F68A02-5853-4725-BBE1-CB5F05C4CAC8}" srcOrd="5" destOrd="0" presId="urn:microsoft.com/office/officeart/2018/2/layout/IconVerticalSolidList"/>
    <dgm:cxn modelId="{5AA5FC6F-1BF1-48E6-A39A-3CAA03A373A3}" type="presParOf" srcId="{1FA812F1-D5EA-4647-8E63-1499278E8AE6}" destId="{7A0C9F16-D83B-425E-A430-D3276DDD4A7F}" srcOrd="6" destOrd="0" presId="urn:microsoft.com/office/officeart/2018/2/layout/IconVerticalSolidList"/>
    <dgm:cxn modelId="{D95D47B0-BAB2-4DB8-B789-63E77796AB61}" type="presParOf" srcId="{7A0C9F16-D83B-425E-A430-D3276DDD4A7F}" destId="{7BA53FFC-B042-44B3-B894-FD346EEB57DC}" srcOrd="0" destOrd="0" presId="urn:microsoft.com/office/officeart/2018/2/layout/IconVerticalSolidList"/>
    <dgm:cxn modelId="{53085913-9648-471E-84D7-7C9CF0A8833D}" type="presParOf" srcId="{7A0C9F16-D83B-425E-A430-D3276DDD4A7F}" destId="{B05CBA8A-E46F-4058-8258-35280A04E37B}" srcOrd="1" destOrd="0" presId="urn:microsoft.com/office/officeart/2018/2/layout/IconVerticalSolidList"/>
    <dgm:cxn modelId="{5EA3D47B-DA9F-4032-98BC-5005FEC25904}" type="presParOf" srcId="{7A0C9F16-D83B-425E-A430-D3276DDD4A7F}" destId="{48C4DC49-647E-4782-90D7-167009B28E1D}" srcOrd="2" destOrd="0" presId="urn:microsoft.com/office/officeart/2018/2/layout/IconVerticalSolidList"/>
    <dgm:cxn modelId="{7F30DDE0-0735-46CA-94AD-8961C07EB211}" type="presParOf" srcId="{7A0C9F16-D83B-425E-A430-D3276DDD4A7F}" destId="{03994C50-55A9-4851-898C-2A0B94CFB7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95CBA-A866-4BD6-9481-051A254C43EB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60307-53CE-4D01-BC93-DF850B9850E0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1CBBC-0C5A-4D65-9C3B-6DA688EACF62}">
      <dsp:nvSpPr>
        <dsp:cNvPr id="0" name=""/>
        <dsp:cNvSpPr/>
      </dsp:nvSpPr>
      <dsp:spPr>
        <a:xfrm>
          <a:off x="1429899" y="2442"/>
          <a:ext cx="293112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Přírodní</a:t>
          </a:r>
          <a:endParaRPr lang="en-US" sz="2000" kern="1200"/>
        </a:p>
      </dsp:txBody>
      <dsp:txXfrm>
        <a:off x="1429899" y="2442"/>
        <a:ext cx="2931121" cy="1238008"/>
      </dsp:txXfrm>
    </dsp:sp>
    <dsp:sp modelId="{C8A83A98-2820-40D2-97C5-A39203DBF1F9}">
      <dsp:nvSpPr>
        <dsp:cNvPr id="0" name=""/>
        <dsp:cNvSpPr/>
      </dsp:nvSpPr>
      <dsp:spPr>
        <a:xfrm>
          <a:off x="4361021" y="2442"/>
          <a:ext cx="2152582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Georeliéf 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Pedologické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Klimatické (teplo, sníh, voda)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Světlo</a:t>
          </a:r>
          <a:endParaRPr lang="en-US" sz="1200" kern="1200" dirty="0"/>
        </a:p>
      </dsp:txBody>
      <dsp:txXfrm>
        <a:off x="4361021" y="2442"/>
        <a:ext cx="2152582" cy="1238008"/>
      </dsp:txXfrm>
    </dsp:sp>
    <dsp:sp modelId="{B0682C61-ABAD-4025-966A-8FFC080D89FD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67BED-E780-4723-B070-2002CDB3E3C0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C94EB-F6FC-4829-9768-4F3A88107713}">
      <dsp:nvSpPr>
        <dsp:cNvPr id="0" name=""/>
        <dsp:cNvSpPr/>
      </dsp:nvSpPr>
      <dsp:spPr>
        <a:xfrm>
          <a:off x="1429899" y="1549953"/>
          <a:ext cx="293112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Sociálně-ekonomické</a:t>
          </a:r>
          <a:endParaRPr lang="en-US" sz="2000" kern="1200"/>
        </a:p>
      </dsp:txBody>
      <dsp:txXfrm>
        <a:off x="1429899" y="1549953"/>
        <a:ext cx="2931121" cy="1238008"/>
      </dsp:txXfrm>
    </dsp:sp>
    <dsp:sp modelId="{55DE6B84-D850-4BFE-8510-3B5B56FEEE00}">
      <dsp:nvSpPr>
        <dsp:cNvPr id="0" name=""/>
        <dsp:cNvSpPr/>
      </dsp:nvSpPr>
      <dsp:spPr>
        <a:xfrm>
          <a:off x="4361021" y="1549953"/>
          <a:ext cx="2152582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Celá řada faktorů (viz dále)</a:t>
          </a:r>
          <a:endParaRPr lang="en-US" sz="1200" kern="1200"/>
        </a:p>
      </dsp:txBody>
      <dsp:txXfrm>
        <a:off x="4361021" y="1549953"/>
        <a:ext cx="2152582" cy="1238008"/>
      </dsp:txXfrm>
    </dsp:sp>
    <dsp:sp modelId="{7D59312A-A79E-4DB6-8730-FFD22BB22CBF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7EDA8-A799-468D-951F-BA80D3FF6FC5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23B31-A3E7-47EC-B8F8-530BE4F2D2A3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Ve vztahu s rozmístěním působí celý komplex přírodních podmínek, územně diferencovaný</a:t>
          </a:r>
          <a:endParaRPr lang="en-US" sz="2000" kern="1200"/>
        </a:p>
      </dsp:txBody>
      <dsp:txXfrm>
        <a:off x="1429899" y="3097464"/>
        <a:ext cx="5083704" cy="1238008"/>
      </dsp:txXfrm>
    </dsp:sp>
    <dsp:sp modelId="{7BA53FFC-B042-44B3-B894-FD346EEB57DC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CBA8A-E46F-4058-8258-35280A04E37B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94C50-55A9-4851-898C-2A0B94CFB7E8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Topografická poloha na Zemi může být modifikována lokálními činiteli</a:t>
          </a:r>
          <a:endParaRPr lang="en-US" sz="2000" kern="1200"/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85F7A-3774-42D5-B3EC-0E78BB9E1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3C7FFA-0E35-48C4-B7E1-C3649BE76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9F7860-FA5B-4A5A-9B58-B7D6A8C2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DAAA-B266-418C-B813-6FA05B3A2982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4AE0DC-C579-46C0-990F-4ED80154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6B1C82-075A-472A-930A-AF684564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6D17-A232-42EC-BABE-AF7A4C539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9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FF556-FBFE-4C40-AD62-0C90AA82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2CDBDB-107D-4C62-B7AF-3677645C8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3132DE-9D07-494D-84AA-6E5B9AD3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DAAA-B266-418C-B813-6FA05B3A2982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6E2A81-0C8A-4CE7-BBEB-C86B4D6B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910150-BD4A-4D32-A848-43CC6D25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6D17-A232-42EC-BABE-AF7A4C539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48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E9E2202-88A2-442E-A139-75B4A22F3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B10948-D632-4B3E-868A-DD46F5075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73D3C8-172E-4589-8499-052E5A1B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DAAA-B266-418C-B813-6FA05B3A2982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E58178-5063-4E99-B7CE-65EC2C1A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089508-6F8A-4E07-9FD8-D79EED44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6D17-A232-42EC-BABE-AF7A4C539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44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EFFE4-0CF2-4260-A835-9C710641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00F02-6FC9-42F6-B8F3-F679E161C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01E0BD-D6F6-4C14-98B2-26DF3A46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DAAA-B266-418C-B813-6FA05B3A2982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B018F9-F548-49AB-AEF7-59B3A9C0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E465C0-4033-48B2-9F95-F2008D8F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6D17-A232-42EC-BABE-AF7A4C539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18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A340E-A155-4C94-B640-53223185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6A4D0C-F49D-4DC5-A063-BCD3ED131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32B45B-B85D-4E04-AE30-B8ADF02F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DAAA-B266-418C-B813-6FA05B3A2982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DDF0D7-A0E5-4545-8285-3559997B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6FCF05-9E5F-4438-925B-32B062C8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6D17-A232-42EC-BABE-AF7A4C539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21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EB561-F1AD-4CEA-9CA3-B83A61B2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9DE7E1-A8A5-4428-9B22-533A01D6D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799483-2540-418A-A817-F7646F506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9B2129-012A-4A2F-9DF3-74D8A4C8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DAAA-B266-418C-B813-6FA05B3A2982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3445F9-5824-4F3C-B48B-737B5626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F22F3C-0A83-48D4-919A-8FC56795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6D17-A232-42EC-BABE-AF7A4C539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05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2C363-F1DE-4EB6-A56C-3623D1A7E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29E8A4-01F0-4DA1-AC98-1FB06F7D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09455E-D35D-407B-B08E-4F6B854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8FD6C8E-E9EB-4674-A103-905F6E7C6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4091E66-E092-4379-80A0-63932B2F4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A70F39-6396-41EF-906A-829B03BF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DAAA-B266-418C-B813-6FA05B3A2982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7F5417-02B5-4C39-8E71-DA74FDC5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C01C48-122A-40EB-98AA-C74316C1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6D17-A232-42EC-BABE-AF7A4C539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45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FC3C1-701A-40A3-92BA-CDB333B9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FBB180-B3D4-4673-A505-227E7114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DAAA-B266-418C-B813-6FA05B3A2982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435C19-BB87-4636-88A9-CBFAEBD5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83774C-56DD-4BEC-9B6D-81C4AEA0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6D17-A232-42EC-BABE-AF7A4C539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55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D0C1C90-E69F-4CF0-99BA-F5FC689A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DAAA-B266-418C-B813-6FA05B3A2982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44B548-0A9A-4B89-A691-9A8A97AD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2AAAF7-631A-4A5A-B6B5-A9D80BBF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6D17-A232-42EC-BABE-AF7A4C539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27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6F8A8-C844-4E42-B0D6-0B81B8E8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AD0582-37EC-4EA9-9583-CF2E3530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F585F4-4C5B-4DC2-8BD3-F9AD8FD86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A1EA6D-D0DC-440B-9275-A7ACD030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DAAA-B266-418C-B813-6FA05B3A2982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CEC49A-08B8-482E-8875-81E11BAD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E62C27-56AA-4285-BC3B-AC69BAFF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6D17-A232-42EC-BABE-AF7A4C539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4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C02B9-E1D6-4B01-98A1-7D02D797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DCCAD10-85BD-4FDF-A245-0B7497404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43840B-D4C9-481D-8E41-D404F0AD4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778709-6E24-4496-A388-DDD5AA21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DAAA-B266-418C-B813-6FA05B3A2982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C5B1D6-1AFC-44AE-B2AD-A61B29F1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E65D8D-0555-466F-9408-1ECDA016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6D17-A232-42EC-BABE-AF7A4C539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49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8EA094-33D2-409F-A701-8A53179E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070EB1-A667-4818-A749-297BAAACC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6986F4-02DD-4AB2-B89B-0A562EE3C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DAAA-B266-418C-B813-6FA05B3A2982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7DAE31-AC38-4D88-B3D9-E20F538F4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C88E6B-7E9D-49FE-BC5D-FC06A8C3B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46D17-A232-42EC-BABE-AF7A4C539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2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D9DA2-5599-46AC-B317-53A1F3A22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cs-CZ" sz="4700"/>
              <a:t>2. PŘEDNÁŠKA: LOKALIZAČNÍ FAKTORY ZEMĚDĚLSTVÍ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E1718C-38DF-4876-91D9-186802200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cs-CZ" sz="2000"/>
              <a:t>JH 2020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mage result for agriculture map">
            <a:extLst>
              <a:ext uri="{FF2B5EF4-FFF2-40B4-BE49-F238E27FC236}">
                <a16:creationId xmlns:a16="http://schemas.microsoft.com/office/drawing/2014/main" id="{93D33BC3-191D-4A7C-8BCE-072DD444E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12222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8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05B17-D165-4162-9B2C-9EDF8E5B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8E9CC-A85F-4D66-9A8D-DA27E155C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Podle zrnitostního složení rozlišujeme půdní druhy. ČSN rozlišuje celkem 7 základních druhů (třídění je dáno především procentuálním zastoupením jílnatých částic – menší než 0,01 mm). </a:t>
            </a:r>
          </a:p>
          <a:p>
            <a:pPr lvl="0"/>
            <a:r>
              <a:rPr lang="cs-CZ" dirty="0"/>
              <a:t>V běžné zemědělské praxi se půdy, podle zrnitostního složení dělí na lehké, střední, těžké a velmi těžké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69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B35A8-D5AB-4068-8610-818CA265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9648EF-ECDB-4421-B50B-B4FAB0E1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Lehké půdy  </a:t>
            </a:r>
            <a:endParaRPr lang="cs-CZ" dirty="0"/>
          </a:p>
          <a:p>
            <a:pPr lvl="1"/>
            <a:r>
              <a:rPr lang="cs-CZ" dirty="0"/>
              <a:t>Písčité půdy (do 20 % jílnatých částic), obsahují větší množství hrubších částí, zejména písku. Půdy chudé na živiny, snadno se vysuší a rostliny na nich trpí nedostatkem vláhy. Snadné vyluhování živin, vyplavovány do spodních vrstev, dobře se zahřívají, ale rychle ztrácejí teplo. </a:t>
            </a:r>
          </a:p>
          <a:p>
            <a:pPr lvl="1"/>
            <a:r>
              <a:rPr lang="cs-CZ" dirty="0"/>
              <a:t>Jemnější tzv. hlinité písky, jsou nejúrodnější</a:t>
            </a:r>
          </a:p>
          <a:p>
            <a:pPr lvl="1"/>
            <a:r>
              <a:rPr lang="cs-CZ" dirty="0" err="1"/>
              <a:t>Váté</a:t>
            </a:r>
            <a:r>
              <a:rPr lang="cs-CZ" dirty="0"/>
              <a:t> písky – jsou méně vhodné pro zemědělství</a:t>
            </a:r>
          </a:p>
          <a:p>
            <a:pPr lvl="1"/>
            <a:r>
              <a:rPr lang="cs-CZ" dirty="0"/>
              <a:t>Lehké půdy se hodí jen pro některé plodiny – brambory, některé teplomilné plodiny, musí mít dostatek vláhy a být dostatečně hnojeny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37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DD31A-15B5-4A13-B9C8-AB0CAD78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1F8BE5-8661-4FE6-B444-97ACA1903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Střední a středně těžké půdy</a:t>
            </a:r>
            <a:endParaRPr lang="cs-CZ" dirty="0"/>
          </a:p>
          <a:p>
            <a:pPr lvl="1"/>
            <a:r>
              <a:rPr lang="cs-CZ" dirty="0"/>
              <a:t>Obsah jílnatých částic od 20 do 45 %, od písčito-hlinitých půd až po jemnější hlinité půdy</a:t>
            </a:r>
          </a:p>
          <a:p>
            <a:pPr lvl="1"/>
            <a:r>
              <a:rPr lang="cs-CZ" dirty="0"/>
              <a:t>Jsou to půdy s výraznější převahou jemných půdních částic nad písečnými zrny</a:t>
            </a:r>
          </a:p>
          <a:p>
            <a:pPr lvl="1"/>
            <a:r>
              <a:rPr lang="cs-CZ" dirty="0"/>
              <a:t>Mají ze všech půdních druhů nejpříznivější vlastnosti, mají nejvhodnější poměr vody a vzduchu </a:t>
            </a:r>
          </a:p>
          <a:p>
            <a:pPr lvl="1"/>
            <a:r>
              <a:rPr lang="cs-CZ" dirty="0"/>
              <a:t>Nerozbředají deštěm a při nedostatku vláhy v půdě příliš </a:t>
            </a:r>
            <a:r>
              <a:rPr lang="cs-CZ" dirty="0" err="1"/>
              <a:t>nevysýchají</a:t>
            </a:r>
            <a:endParaRPr lang="cs-CZ" dirty="0"/>
          </a:p>
          <a:p>
            <a:pPr lvl="1"/>
            <a:r>
              <a:rPr lang="cs-CZ" dirty="0"/>
              <a:t>Mají dobrou soudržnost a po obdělání zůstávají dlouho kypré</a:t>
            </a:r>
          </a:p>
          <a:p>
            <a:pPr lvl="1"/>
            <a:r>
              <a:rPr lang="cs-CZ" dirty="0"/>
              <a:t>Hodí se pro pěstování většiny plodin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83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52903-6B88-4EA4-A2D6-BC612FB9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786163-C13E-4C85-B1DD-7A2B4751B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Těžké půdy</a:t>
            </a:r>
            <a:endParaRPr lang="cs-CZ" dirty="0"/>
          </a:p>
          <a:p>
            <a:pPr lvl="1"/>
            <a:r>
              <a:rPr lang="cs-CZ" dirty="0" err="1"/>
              <a:t>Jílovito</a:t>
            </a:r>
            <a:r>
              <a:rPr lang="cs-CZ" dirty="0"/>
              <a:t>-hlinité půdy (45–60 % jílnatých částic)</a:t>
            </a:r>
          </a:p>
          <a:p>
            <a:pPr lvl="1"/>
            <a:r>
              <a:rPr lang="cs-CZ" dirty="0"/>
              <a:t>Půdy tuhé, vazké a uléhavé, za vlhka se mažou, za sucha tvrdnou</a:t>
            </a:r>
          </a:p>
          <a:p>
            <a:pPr lvl="1"/>
            <a:r>
              <a:rPr lang="cs-CZ" dirty="0"/>
              <a:t>Zpracovatelnost ještě není tak obtížná</a:t>
            </a:r>
          </a:p>
          <a:p>
            <a:pPr lvl="1"/>
            <a:r>
              <a:rPr lang="cs-CZ" dirty="0"/>
              <a:t>Při vhodné vlhkosti se snadno obdělávají a kypří</a:t>
            </a:r>
          </a:p>
          <a:p>
            <a:pPr lvl="1"/>
            <a:r>
              <a:rPr lang="cs-CZ" dirty="0"/>
              <a:t>Za sucha se hroudy dají rozdrobit</a:t>
            </a:r>
          </a:p>
          <a:p>
            <a:pPr lvl="1"/>
            <a:r>
              <a:rPr lang="cs-CZ" dirty="0"/>
              <a:t>Jsou vhodné pro obiloviny i jiné plodiny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80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2E6B8-6AB1-44E6-8862-A5A70D8A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6EAD9F-F40F-4357-810F-3FD329AE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Velmi těžké půdy</a:t>
            </a:r>
            <a:endParaRPr lang="cs-CZ" dirty="0"/>
          </a:p>
          <a:p>
            <a:pPr lvl="1"/>
            <a:r>
              <a:rPr lang="cs-CZ" dirty="0"/>
              <a:t>Jílovité půdy (60–75 % jílnatých částic)</a:t>
            </a:r>
          </a:p>
          <a:p>
            <a:pPr lvl="1"/>
            <a:r>
              <a:rPr lang="cs-CZ" dirty="0"/>
              <a:t>Obsahují největší množství jílnatých a koloidních částic</a:t>
            </a:r>
          </a:p>
          <a:p>
            <a:pPr lvl="1"/>
            <a:r>
              <a:rPr lang="cs-CZ" dirty="0"/>
              <a:t>Mají velkou soudržnost, značnou vodní kapacitu a silnou sorpční schopnost</a:t>
            </a:r>
          </a:p>
          <a:p>
            <a:pPr lvl="1"/>
            <a:r>
              <a:rPr lang="cs-CZ" dirty="0"/>
              <a:t>Vyznačují se malou </a:t>
            </a:r>
            <a:r>
              <a:rPr lang="cs-CZ" dirty="0" err="1"/>
              <a:t>provzdušněností</a:t>
            </a:r>
            <a:endParaRPr lang="cs-CZ" dirty="0"/>
          </a:p>
          <a:p>
            <a:pPr lvl="1"/>
            <a:r>
              <a:rPr lang="cs-CZ" dirty="0"/>
              <a:t>Jsou málo propustné, snadno se zavlažují</a:t>
            </a:r>
          </a:p>
          <a:p>
            <a:pPr lvl="1"/>
            <a:r>
              <a:rPr lang="cs-CZ" dirty="0"/>
              <a:t>Při vysýchání se na jejich povrchu tvoří kůra, která praská a tvoří se v ní trhliny</a:t>
            </a:r>
          </a:p>
          <a:p>
            <a:pPr lvl="1"/>
            <a:r>
              <a:rPr lang="cs-CZ" dirty="0"/>
              <a:t>Rozklad </a:t>
            </a:r>
            <a:r>
              <a:rPr lang="cs-CZ" dirty="0" err="1"/>
              <a:t>org</a:t>
            </a:r>
            <a:r>
              <a:rPr lang="cs-CZ" dirty="0"/>
              <a:t>. látek v nich probíhá pomalu, jsou biologicky méně činné</a:t>
            </a:r>
          </a:p>
          <a:p>
            <a:pPr lvl="1"/>
            <a:r>
              <a:rPr lang="cs-CZ" dirty="0"/>
              <a:t>Lze je ovšem zúrodnit příslušnými agrotechnickými zásahy</a:t>
            </a:r>
          </a:p>
          <a:p>
            <a:pPr lvl="1"/>
            <a:r>
              <a:rPr lang="cs-CZ" dirty="0"/>
              <a:t>Hodí se pro pěstování kukuřice, řepy a daří se i pšenici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25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68F1A-540A-456E-A04F-249B0D98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70FB8D-8292-421B-9F1B-2CCFDA4A7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Kamenité půdy</a:t>
            </a:r>
            <a:endParaRPr lang="cs-CZ" dirty="0"/>
          </a:p>
          <a:p>
            <a:pPr lvl="1"/>
            <a:r>
              <a:rPr lang="cs-CZ" dirty="0"/>
              <a:t>Představují zvláštní skupinu, která je rozšířena především ve vyšších polohách, obsahují více než 80 % hrubozrnné drtě a kamení</a:t>
            </a:r>
          </a:p>
          <a:p>
            <a:pPr lvl="1"/>
            <a:r>
              <a:rPr lang="cs-CZ" dirty="0"/>
              <a:t>Možné využít jen pro pěstování málo náročných plodin</a:t>
            </a:r>
          </a:p>
          <a:p>
            <a:pPr lvl="1"/>
            <a:r>
              <a:rPr lang="cs-CZ" dirty="0"/>
              <a:t>Jen tehdy obsahují-li alespoň 15 % jemných částic</a:t>
            </a:r>
          </a:p>
          <a:p>
            <a:pPr lvl="1"/>
            <a:r>
              <a:rPr lang="cs-CZ" dirty="0"/>
              <a:t>Jsou velmi chudé na živiny, dobře propustné a vzdušné</a:t>
            </a:r>
          </a:p>
          <a:p>
            <a:pPr lvl="1"/>
            <a:r>
              <a:rPr lang="cs-CZ" dirty="0"/>
              <a:t>Biologická činnost je v nich velmi slabá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435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3ABF8-7BA9-46D1-BAA7-FD599194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B5D39E-5211-4BDC-BD4A-F0C92014B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Na základě působení půdotvorných činitelů a geneze půd jsou rozlišovány jednotlivé půdní typy:</a:t>
            </a:r>
          </a:p>
          <a:p>
            <a:pPr lvl="1"/>
            <a:r>
              <a:rPr lang="cs-CZ" dirty="0"/>
              <a:t>půdy tundrové</a:t>
            </a:r>
          </a:p>
          <a:p>
            <a:pPr lvl="1"/>
            <a:r>
              <a:rPr lang="cs-CZ" dirty="0"/>
              <a:t>podzoly a půdy podzolové</a:t>
            </a:r>
          </a:p>
          <a:p>
            <a:pPr lvl="1"/>
            <a:r>
              <a:rPr lang="cs-CZ" dirty="0"/>
              <a:t>hnědé lesní půdy</a:t>
            </a:r>
          </a:p>
          <a:p>
            <a:pPr lvl="1"/>
            <a:r>
              <a:rPr lang="cs-CZ" dirty="0"/>
              <a:t>šedé lesní půdy</a:t>
            </a:r>
          </a:p>
          <a:p>
            <a:pPr lvl="1"/>
            <a:r>
              <a:rPr lang="cs-CZ" dirty="0"/>
              <a:t>černozemě</a:t>
            </a:r>
          </a:p>
          <a:p>
            <a:pPr lvl="1"/>
            <a:r>
              <a:rPr lang="cs-CZ" dirty="0"/>
              <a:t>kaštanové půdy</a:t>
            </a:r>
          </a:p>
          <a:p>
            <a:pPr lvl="1"/>
            <a:r>
              <a:rPr lang="cs-CZ" dirty="0"/>
              <a:t>šedé půdy</a:t>
            </a:r>
          </a:p>
          <a:p>
            <a:pPr lvl="1"/>
            <a:r>
              <a:rPr lang="cs-CZ" dirty="0"/>
              <a:t>slané půdy</a:t>
            </a:r>
          </a:p>
          <a:p>
            <a:pPr lvl="1"/>
            <a:r>
              <a:rPr lang="cs-CZ" dirty="0"/>
              <a:t>laterity a půdy lateritické</a:t>
            </a:r>
          </a:p>
          <a:p>
            <a:pPr lvl="1"/>
            <a:r>
              <a:rPr lang="cs-CZ" dirty="0"/>
              <a:t>náplavové (nivní) půdy</a:t>
            </a:r>
          </a:p>
          <a:p>
            <a:pPr lvl="1"/>
            <a:r>
              <a:rPr lang="cs-CZ" dirty="0"/>
              <a:t>rendziny, </a:t>
            </a:r>
            <a:r>
              <a:rPr lang="cs-CZ" dirty="0" err="1"/>
              <a:t>slínovatky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08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0F3372E0-8829-42E4-A8EA-B6F6D4E10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69" y="239883"/>
            <a:ext cx="11597461" cy="6618117"/>
          </a:xfrm>
        </p:spPr>
      </p:pic>
    </p:spTree>
    <p:extLst>
      <p:ext uri="{BB962C8B-B14F-4D97-AF65-F5344CB8AC3E}">
        <p14:creationId xmlns:p14="http://schemas.microsoft.com/office/powerpoint/2010/main" val="52717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05" y="429774"/>
            <a:ext cx="3076360" cy="1188720"/>
          </a:xfrm>
        </p:spPr>
        <p:txBody>
          <a:bodyPr/>
          <a:lstStyle/>
          <a:p>
            <a:r>
              <a:rPr lang="cs-CZ" altLang="cs-CZ" dirty="0"/>
              <a:t>ČERNOZEMĚ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87826"/>
            <a:ext cx="7885043" cy="4492487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err="1"/>
              <a:t>Haplic</a:t>
            </a:r>
            <a:r>
              <a:rPr lang="cs-CZ" sz="2400" dirty="0"/>
              <a:t> </a:t>
            </a:r>
            <a:r>
              <a:rPr lang="cs-CZ" sz="2400" dirty="0" err="1"/>
              <a:t>Chernozem</a:t>
            </a:r>
            <a:endParaRPr lang="cs-CZ" sz="2400" dirty="0"/>
          </a:p>
          <a:p>
            <a:r>
              <a:rPr lang="cs-CZ" sz="2400" dirty="0"/>
              <a:t>Jsou nejúrodnější půdy a proto jsou zemědělsky nejvíce využívány, jsou rozšířeny v našich nejsušších a nejteplejších oblastech, kde vznikly v raných obdobích postglaciálu pod původní stepí a lesostepí.</a:t>
            </a:r>
          </a:p>
          <a:p>
            <a:r>
              <a:rPr lang="cs-CZ" sz="2400" dirty="0"/>
              <a:t>Matečným substrátem jsou většinou spraše</a:t>
            </a:r>
          </a:p>
          <a:p>
            <a:r>
              <a:rPr lang="cs-CZ" sz="2400" dirty="0"/>
              <a:t>Nadmořská výška výskytu černozemí zpravidla nepřesahuje 300m,  roční úhrn srážek 450-650 mm </a:t>
            </a:r>
          </a:p>
          <a:p>
            <a:r>
              <a:rPr lang="cs-CZ" sz="2400" dirty="0"/>
              <a:t>Průměrná roční teplota je nad 8 °C.</a:t>
            </a:r>
          </a:p>
          <a:p>
            <a:r>
              <a:rPr lang="cs-CZ" sz="2400" dirty="0"/>
              <a:t>Pro půdní  profil je charakteristický nápadně mocný, tmavě zbarvený humusový horizont, který obvykle zasahuje do hloubky 60-80 cm.</a:t>
            </a:r>
          </a:p>
          <a:p>
            <a:r>
              <a:rPr lang="cs-CZ" sz="2400" dirty="0"/>
              <a:t>Č. jsou nejčastěji středně těžké, bez skeletu s vyšším až vysokým obsahem kvalitního humusu (3 %), mají neutrální reakci a velmi dobré sorpční vlastnosti 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6ED5FD-9591-4851-AA24-F83E1BBDCA6F}"/>
              </a:ext>
            </a:extLst>
          </p:cNvPr>
          <p:cNvSpPr txBox="1"/>
          <p:nvPr/>
        </p:nvSpPr>
        <p:spPr>
          <a:xfrm>
            <a:off x="5221144" y="839468"/>
            <a:ext cx="5671758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b="1" dirty="0"/>
              <a:t>vhodné pro cukrovku, kukuřici, pšenici, ječmen a vojtěšku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25AE56-A8EB-45E7-A67D-E919D34E9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1" y="1819481"/>
            <a:ext cx="32956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3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05" y="429774"/>
            <a:ext cx="3076360" cy="1188720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 HNĚDOZEMĚ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87826"/>
            <a:ext cx="7885043" cy="4492487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(</a:t>
            </a:r>
            <a:r>
              <a:rPr lang="cs-CZ" dirty="0" err="1"/>
              <a:t>Orthic</a:t>
            </a:r>
            <a:r>
              <a:rPr lang="cs-CZ" dirty="0"/>
              <a:t> </a:t>
            </a:r>
            <a:r>
              <a:rPr lang="cs-CZ" dirty="0" err="1"/>
              <a:t>Luvisol</a:t>
            </a:r>
            <a:r>
              <a:rPr lang="cs-CZ" dirty="0"/>
              <a:t>)</a:t>
            </a:r>
          </a:p>
          <a:p>
            <a:r>
              <a:rPr lang="cs-CZ" dirty="0"/>
              <a:t>Jsou zastoupeny v nižším stupni pahorkatin nebo v okrajových částech nížin</a:t>
            </a:r>
          </a:p>
          <a:p>
            <a:r>
              <a:rPr lang="cs-CZ" dirty="0"/>
              <a:t>Podnebí je poněkud vlhčí než u černozemí, roční úhrn srážek je od 500 do 700 mm, průměrná roční teplota od 7 do 9°C  </a:t>
            </a:r>
          </a:p>
          <a:p>
            <a:r>
              <a:rPr lang="cs-CZ" dirty="0"/>
              <a:t>H. vznikaly pod původními </a:t>
            </a:r>
            <a:r>
              <a:rPr lang="cs-CZ" dirty="0" err="1"/>
              <a:t>dubohabrovými</a:t>
            </a:r>
            <a:r>
              <a:rPr lang="cs-CZ" dirty="0"/>
              <a:t> lesy</a:t>
            </a:r>
          </a:p>
          <a:p>
            <a:r>
              <a:rPr lang="cs-CZ" dirty="0"/>
              <a:t>Půdotvorným substrátem ke nejčastěji spraš, dále sprašová hlína nebo i smíšená </a:t>
            </a:r>
            <a:r>
              <a:rPr lang="cs-CZ" dirty="0" err="1"/>
              <a:t>svahovina</a:t>
            </a:r>
            <a:endParaRPr lang="cs-CZ" dirty="0"/>
          </a:p>
          <a:p>
            <a:r>
              <a:rPr lang="cs-CZ" dirty="0"/>
              <a:t>H. jsou nejvíce rozšířeny mezi 200 až 450 m n. m., na plošinách nebo mírněji zvlněných pahorkatinách, někdy i vrchovinách.</a:t>
            </a:r>
          </a:p>
          <a:p>
            <a:r>
              <a:rPr lang="cs-CZ" dirty="0"/>
              <a:t>Hlavním půdotvorným procesem je </a:t>
            </a:r>
            <a:r>
              <a:rPr lang="cs-CZ" dirty="0" err="1"/>
              <a:t>illimerizace</a:t>
            </a:r>
            <a:endParaRPr lang="cs-CZ" dirty="0"/>
          </a:p>
          <a:p>
            <a:r>
              <a:rPr lang="cs-CZ" dirty="0"/>
              <a:t>Pod humusovým horizontem  (25–30cm) leží slabě zesvětlený eluviální (ochuzený) horizont, který je u většiny H. orbou zcela zlikvidován (přiorán). V hloubce 30-50cm je mocný, hnědě až rezavohnědě zbarvený horizont </a:t>
            </a:r>
            <a:r>
              <a:rPr lang="cs-CZ" dirty="0" err="1"/>
              <a:t>iluviální</a:t>
            </a:r>
            <a:r>
              <a:rPr lang="cs-CZ" dirty="0"/>
              <a:t>  (obohacený), o jílovou substanci,</a:t>
            </a:r>
          </a:p>
          <a:p>
            <a:r>
              <a:rPr lang="cs-CZ" dirty="0"/>
              <a:t>H. jsou nejčastěji středně těžké, někdy i těžší půdy.</a:t>
            </a:r>
          </a:p>
          <a:p>
            <a:r>
              <a:rPr lang="cs-CZ" dirty="0"/>
              <a:t>Obsah humusu je nižší než u Č. (1,5–2%), jeho složení je však stále příznivé</a:t>
            </a:r>
          </a:p>
          <a:p>
            <a:r>
              <a:rPr lang="cs-CZ" dirty="0"/>
              <a:t>Půdní reakce je zpravidla slabě kyselá, sorpční vlastnosti jsou poněkud zhoršeny, fyzikální vlastnosti jsou obvykle příznivé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6ED5FD-9591-4851-AA24-F83E1BBDCA6F}"/>
              </a:ext>
            </a:extLst>
          </p:cNvPr>
          <p:cNvSpPr txBox="1"/>
          <p:nvPr/>
        </p:nvSpPr>
        <p:spPr>
          <a:xfrm>
            <a:off x="5391536" y="839468"/>
            <a:ext cx="5891983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b="1" dirty="0"/>
              <a:t>vhodné pro obiloviny, pšenici a ječmen, cukrovku a vojtěšku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949A6F-859E-44EE-A2B6-9A75A04F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752" y="1578132"/>
            <a:ext cx="33147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9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B3DFAB-BF60-48C6-809A-7F1587EE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LOKALIZAČNÍ FAKTORY ZEMĚDĚLSTVÍ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C1A7EC7-C406-4BA1-8A19-A6101F884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10495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575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04" y="429774"/>
            <a:ext cx="5105359" cy="1188720"/>
          </a:xfrm>
        </p:spPr>
        <p:txBody>
          <a:bodyPr>
            <a:normAutofit fontScale="90000"/>
          </a:bodyPr>
          <a:lstStyle/>
          <a:p>
            <a:r>
              <a:rPr lang="cs-CZ" dirty="0"/>
              <a:t>ILLIMERIZOVANÉ PŮDY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87826"/>
            <a:ext cx="7885043" cy="4492487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(</a:t>
            </a:r>
            <a:r>
              <a:rPr lang="cs-CZ" dirty="0" err="1"/>
              <a:t>Albic</a:t>
            </a:r>
            <a:r>
              <a:rPr lang="cs-CZ" dirty="0"/>
              <a:t> </a:t>
            </a:r>
            <a:r>
              <a:rPr lang="cs-CZ" dirty="0" err="1"/>
              <a:t>Luvisol</a:t>
            </a:r>
            <a:r>
              <a:rPr lang="cs-CZ" dirty="0"/>
              <a:t>)</a:t>
            </a:r>
          </a:p>
          <a:p>
            <a:r>
              <a:rPr lang="cs-CZ" dirty="0"/>
              <a:t>Jsou značně rozšířené ve středních výškových stupních, zejména v pahorkatinách a vrchovinách.</a:t>
            </a:r>
          </a:p>
          <a:p>
            <a:r>
              <a:rPr lang="cs-CZ" dirty="0"/>
              <a:t>Podnebí je již značně humidnější, roční úhrn srážek kolísá v rozmezí 550–900 mm, průměrná roční teplota se pohybuje mezi 6 až 8 °C.</a:t>
            </a:r>
          </a:p>
          <a:p>
            <a:r>
              <a:rPr lang="cs-CZ" dirty="0"/>
              <a:t>Tyto půdy vznikaly převážně pod kyselými doubravami a bučinami</a:t>
            </a:r>
          </a:p>
          <a:p>
            <a:r>
              <a:rPr lang="cs-CZ" dirty="0"/>
              <a:t>Matečným substrátem jsou nejčastěji sprašové hlíny, středně těžké glaciální sedimenty, smíšené </a:t>
            </a:r>
            <a:r>
              <a:rPr lang="cs-CZ" dirty="0" err="1"/>
              <a:t>svahoviny</a:t>
            </a:r>
            <a:r>
              <a:rPr lang="cs-CZ" dirty="0"/>
              <a:t> atd.</a:t>
            </a:r>
          </a:p>
          <a:p>
            <a:r>
              <a:rPr lang="cs-CZ" dirty="0" err="1"/>
              <a:t>Il</a:t>
            </a:r>
            <a:r>
              <a:rPr lang="cs-CZ" dirty="0"/>
              <a:t>. půdy jsou nejvíce zastoupeny mezi 250 až 500 (max. 600m) m n. m., v terénu s ploššími úseky někdy jen mírně , jindy i výrazněji zvlněného reliéfu.</a:t>
            </a:r>
          </a:p>
          <a:p>
            <a:r>
              <a:rPr lang="cs-CZ" dirty="0"/>
              <a:t>Hlavním půdotvorným procesem je opět </a:t>
            </a:r>
            <a:r>
              <a:rPr lang="cs-CZ" dirty="0" err="1"/>
              <a:t>illimerizace</a:t>
            </a:r>
            <a:r>
              <a:rPr lang="cs-CZ" dirty="0"/>
              <a:t>, která se zde uplatňuje velmi výrazně</a:t>
            </a:r>
          </a:p>
          <a:p>
            <a:r>
              <a:rPr lang="cs-CZ" dirty="0"/>
              <a:t>Pod humusovým hor. (do 30 cm), leží několik dm mocný eluviální horizont, zpravidla i silně vybělen, postupně přechází v </a:t>
            </a:r>
            <a:r>
              <a:rPr lang="cs-CZ" dirty="0" err="1"/>
              <a:t>rezivohnědý</a:t>
            </a:r>
            <a:r>
              <a:rPr lang="cs-CZ" dirty="0"/>
              <a:t> </a:t>
            </a:r>
            <a:r>
              <a:rPr lang="cs-CZ" dirty="0" err="1"/>
              <a:t>iluviální</a:t>
            </a:r>
            <a:r>
              <a:rPr lang="cs-CZ" dirty="0"/>
              <a:t> horizont, který zasahuje velmi hluboko do matečného substrátu</a:t>
            </a:r>
          </a:p>
          <a:p>
            <a:r>
              <a:rPr lang="cs-CZ" dirty="0"/>
              <a:t>U </a:t>
            </a:r>
            <a:r>
              <a:rPr lang="cs-CZ" dirty="0" err="1"/>
              <a:t>il</a:t>
            </a:r>
            <a:r>
              <a:rPr lang="cs-CZ" dirty="0"/>
              <a:t>. půd se setkáváme s další charakteristickou vlastností, s </a:t>
            </a:r>
            <a:r>
              <a:rPr lang="cs-CZ" dirty="0" err="1"/>
              <a:t>oglejením</a:t>
            </a:r>
            <a:endParaRPr lang="cs-CZ" dirty="0"/>
          </a:p>
          <a:p>
            <a:r>
              <a:rPr lang="cs-CZ" dirty="0"/>
              <a:t>Zrnitostně jde o středně těžké a těžší půdy, obsah humusu je střední (1,5–2 %), jeho kvalita je méně příznivá</a:t>
            </a:r>
          </a:p>
          <a:p>
            <a:r>
              <a:rPr lang="cs-CZ" dirty="0"/>
              <a:t>Půdní reakce je obvykle kyselá, sorpční vlastnosti jsou již silně zhoršené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6ED5FD-9591-4851-AA24-F83E1BBDCA6F}"/>
              </a:ext>
            </a:extLst>
          </p:cNvPr>
          <p:cNvSpPr txBox="1"/>
          <p:nvPr/>
        </p:nvSpPr>
        <p:spPr>
          <a:xfrm>
            <a:off x="6726106" y="704784"/>
            <a:ext cx="4678443" cy="646331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b="1" dirty="0"/>
              <a:t>vhodné pro obiloviny, jetel, místy v nižších polohách i vojtěšku s cukrovkou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978DD3-9336-47AD-8854-E72BEA681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1" y="1832681"/>
            <a:ext cx="3114261" cy="453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3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377687"/>
            <a:ext cx="3434169" cy="1188720"/>
          </a:xfrm>
        </p:spPr>
        <p:txBody>
          <a:bodyPr/>
          <a:lstStyle/>
          <a:p>
            <a:r>
              <a:rPr lang="cs-CZ" dirty="0"/>
              <a:t>HNĚDÉ PŮDY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87826"/>
            <a:ext cx="7885043" cy="4492487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(</a:t>
            </a:r>
            <a:r>
              <a:rPr lang="cs-CZ" dirty="0" err="1"/>
              <a:t>Eutric</a:t>
            </a:r>
            <a:r>
              <a:rPr lang="cs-CZ" dirty="0"/>
              <a:t> </a:t>
            </a:r>
            <a:r>
              <a:rPr lang="cs-CZ" dirty="0" err="1"/>
              <a:t>Cambisol</a:t>
            </a:r>
            <a:r>
              <a:rPr lang="cs-CZ" dirty="0"/>
              <a:t>)</a:t>
            </a:r>
          </a:p>
          <a:p>
            <a:r>
              <a:rPr lang="cs-CZ" dirty="0"/>
              <a:t>Jsou nejrozšířenějším půdním typem v ČR (v pahorkatinách a vrchovinách, tak i v horách)</a:t>
            </a:r>
          </a:p>
          <a:p>
            <a:r>
              <a:rPr lang="cs-CZ" dirty="0"/>
              <a:t>Klima převažuje humidnější, mírně teplé, roční úhrn srážek se obvykle pohybuje mezi 500 až 900 mm, průměrná roční teplota mezi 4 až 9 °C.</a:t>
            </a:r>
          </a:p>
          <a:p>
            <a:r>
              <a:rPr lang="cs-CZ" dirty="0"/>
              <a:t>Původní vegetací byly listnaté lesy (</a:t>
            </a:r>
            <a:r>
              <a:rPr lang="cs-CZ" dirty="0" err="1"/>
              <a:t>dubohabrové</a:t>
            </a:r>
            <a:r>
              <a:rPr lang="cs-CZ" dirty="0"/>
              <a:t> až horské bučiny)</a:t>
            </a:r>
          </a:p>
          <a:p>
            <a:r>
              <a:rPr lang="cs-CZ" dirty="0"/>
              <a:t>Jako matečný substrát se uplatňují téměř všechny horniny skalního podkladu</a:t>
            </a:r>
          </a:p>
          <a:p>
            <a:r>
              <a:rPr lang="cs-CZ" dirty="0"/>
              <a:t>Hnědé půdy jsou nejvíce rozšířeny mezi 450–800 m n.m.</a:t>
            </a:r>
          </a:p>
          <a:p>
            <a:r>
              <a:rPr lang="cs-CZ" dirty="0"/>
              <a:t>Jsou vázány většinou na členitý reliéf, svahy , vrcholy, hřbety apod.</a:t>
            </a:r>
          </a:p>
          <a:p>
            <a:r>
              <a:rPr lang="cs-CZ" dirty="0"/>
              <a:t>Statigrafie H. půd – pod obvykle mělkým humusovým horizontem leží hnědě až rezavohnědě zbarvená poloha, ve které probíhá intenzivní </a:t>
            </a:r>
            <a:r>
              <a:rPr lang="cs-CZ" dirty="0" err="1"/>
              <a:t>vnitropůdní</a:t>
            </a:r>
            <a:r>
              <a:rPr lang="cs-CZ" dirty="0"/>
              <a:t> zvětrávání. Teprve hlouběji vystupuje méně zvětralá hornina, v tomto horizontu rovněž přibývá skeletu</a:t>
            </a:r>
          </a:p>
          <a:p>
            <a:r>
              <a:rPr lang="cs-CZ" dirty="0"/>
              <a:t>Půdy jsou lehké (pískovec, žula), středně těžké ( čedič, ruly), nebo i těžké většina břidlic, lupky)</a:t>
            </a:r>
          </a:p>
          <a:p>
            <a:r>
              <a:rPr lang="cs-CZ" dirty="0"/>
              <a:t>Obsah humusu silně kolísá, složení humusu je zpravidla méně kvalitní</a:t>
            </a:r>
          </a:p>
          <a:p>
            <a:r>
              <a:rPr lang="cs-CZ" dirty="0"/>
              <a:t>Půdní reakce je obvykle slabě kyselé až kyselá</a:t>
            </a:r>
          </a:p>
          <a:p>
            <a:r>
              <a:rPr lang="cs-CZ" dirty="0"/>
              <a:t>Sorpční vlastnosti se mění v závislosti na obsahu humusu a zrnitostním složení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6ED5FD-9591-4851-AA24-F83E1BBDCA6F}"/>
              </a:ext>
            </a:extLst>
          </p:cNvPr>
          <p:cNvSpPr txBox="1"/>
          <p:nvPr/>
        </p:nvSpPr>
        <p:spPr>
          <a:xfrm>
            <a:off x="5536498" y="700968"/>
            <a:ext cx="5631611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b="1" dirty="0"/>
              <a:t>Vhodné pro brambory a méně náročné obiloviny a len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87B760D-1A2A-406B-B86B-4A88660D2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177" y="1946981"/>
            <a:ext cx="3316771" cy="45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3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klima">
            <a:extLst>
              <a:ext uri="{FF2B5EF4-FFF2-40B4-BE49-F238E27FC236}">
                <a16:creationId xmlns:a16="http://schemas.microsoft.com/office/drawing/2014/main" id="{A1063C2A-7D06-4D97-BF39-AC622B043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11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70458-A72C-4F62-8465-62929CAD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29DF34-3906-4BA4-8547-4D9271F6C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Klima je komplexem základních faktorů, které ovlivňují zemědělskou výrobu</a:t>
            </a:r>
          </a:p>
          <a:p>
            <a:pPr lvl="0"/>
            <a:r>
              <a:rPr lang="cs-CZ" dirty="0"/>
              <a:t>Působí na ní zejména množstvím a formou vody a srážek, teplotou, větrem a slunečním svitem</a:t>
            </a:r>
          </a:p>
          <a:p>
            <a:pPr lvl="0"/>
            <a:r>
              <a:rPr lang="cs-CZ" dirty="0"/>
              <a:t>Vymezuje hranice oblastí pro vhodné a efektivní pěstování plodin</a:t>
            </a:r>
          </a:p>
          <a:p>
            <a:pPr lvl="0"/>
            <a:r>
              <a:rPr lang="cs-CZ" dirty="0"/>
              <a:t>Kromě mikroklimatu má značný význam i místní klima (</a:t>
            </a:r>
            <a:r>
              <a:rPr lang="cs-CZ" dirty="0" err="1"/>
              <a:t>mezoklima</a:t>
            </a:r>
            <a:r>
              <a:rPr lang="cs-CZ" dirty="0"/>
              <a:t>), především teplotní poměry v přízemní vrstvě vzduchu (mrazové kotliny), teplotní poměry na povrchu půdy i v ní, vlhkost vzduch apod.</a:t>
            </a:r>
          </a:p>
          <a:p>
            <a:pPr lvl="0"/>
            <a:r>
              <a:rPr lang="cs-CZ" dirty="0"/>
              <a:t>Rostlinný kryt ovlivňuje tepelnou bilanci a vlhkostní poměry přízemní vrstvy vzduchu, kladně i záporně</a:t>
            </a:r>
          </a:p>
          <a:p>
            <a:pPr lvl="0"/>
            <a:r>
              <a:rPr lang="cs-CZ" dirty="0"/>
              <a:t>Počasí (povětrnostní podmínky) se od všech ostatních faktorů podmiňujících výnosy liší neobyčejnou proměnlivostí v prostoru i čase</a:t>
            </a:r>
          </a:p>
          <a:p>
            <a:pPr lvl="0"/>
            <a:r>
              <a:rPr lang="cs-CZ" dirty="0"/>
              <a:t>Závislost plodin na srážkách se zvyšuje nejen v závislosti na půdních podmínkách a suchosti klimatu, ale i s nerovnoměrným rozdělením srážek</a:t>
            </a:r>
          </a:p>
          <a:p>
            <a:pPr lvl="0"/>
            <a:r>
              <a:rPr lang="cs-CZ" dirty="0"/>
              <a:t>55–65 % výnosové variability způsobují srážky</a:t>
            </a:r>
          </a:p>
          <a:p>
            <a:pPr lvl="0"/>
            <a:r>
              <a:rPr lang="cs-CZ" dirty="0"/>
              <a:t>Teplo a voda jsou dva prvky, které jsou nezbytné pro rostlinnou asimilaci a proto se jejich vliv zvlášť výrazně a diferencovaně uplatňuje u rostlinstva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931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EF55A-8437-4061-8529-86B61063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 – TEPLO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E1114-DB2C-402C-832A-02171ABF3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dirty="0"/>
              <a:t>Nezbytnou podmínkou pro růst a vývoj rostlin</a:t>
            </a:r>
          </a:p>
          <a:p>
            <a:pPr lvl="0"/>
            <a:r>
              <a:rPr lang="cs-CZ" dirty="0"/>
              <a:t>Hl. zdrojem je primární sluneční záření, které proniklo atmosférou na povrch rostlin a teplota jejich okolí</a:t>
            </a:r>
          </a:p>
          <a:p>
            <a:pPr lvl="0"/>
            <a:r>
              <a:rPr lang="cs-CZ" dirty="0"/>
              <a:t>Z hlediska růstu a vývoje všech rostlin mají základní význam tzv. kardinální body teploty</a:t>
            </a:r>
          </a:p>
          <a:p>
            <a:pPr lvl="0"/>
            <a:r>
              <a:rPr lang="cs-CZ" dirty="0"/>
              <a:t>Každá rostlina potřebuje v určitých fázích vývoje určitou teplotu, pohyb teplot přes tyto meze vede k poškození nebo zániku rostliny</a:t>
            </a:r>
          </a:p>
          <a:p>
            <a:pPr lvl="0"/>
            <a:r>
              <a:rPr lang="cs-CZ" dirty="0"/>
              <a:t>minimální teplota – nejnižší teplota, při níž rostlina začíná růst</a:t>
            </a:r>
          </a:p>
          <a:p>
            <a:pPr lvl="0"/>
            <a:r>
              <a:rPr lang="cs-CZ" dirty="0"/>
              <a:t>teplota optimální – při nejrychlejším růstu</a:t>
            </a:r>
          </a:p>
          <a:p>
            <a:pPr lvl="0"/>
            <a:r>
              <a:rPr lang="cs-CZ" dirty="0"/>
              <a:t>maximální teplota – růst ustává</a:t>
            </a:r>
          </a:p>
          <a:p>
            <a:pPr lvl="0"/>
            <a:r>
              <a:rPr lang="cs-CZ" dirty="0"/>
              <a:t>V </a:t>
            </a:r>
            <a:r>
              <a:rPr lang="cs-CZ" dirty="0" err="1"/>
              <a:t>agroklimatické</a:t>
            </a:r>
            <a:r>
              <a:rPr lang="cs-CZ" dirty="0"/>
              <a:t> praxi jsou stanovovány tzv. teplotní charakteristiky ve vztahu k vegetaci</a:t>
            </a:r>
          </a:p>
          <a:p>
            <a:pPr lvl="0"/>
            <a:r>
              <a:rPr lang="cs-CZ" dirty="0"/>
              <a:t>Biologická nula – dána biologickým minimem teploty, při které příslušná rostlina přestává vegetovat. U většiny polních kultur v pásmu mírného klimatu je to při T = 5 ° C. Během vegetace je však hodnota biologického minima pro různé růstové fáze velmi rozdílná. Liší se i podle druhu a odrůdy rostlin.</a:t>
            </a:r>
          </a:p>
          <a:p>
            <a:pPr lvl="0"/>
            <a:r>
              <a:rPr lang="cs-CZ" dirty="0"/>
              <a:t>Aktivní teplota – teplota vzduchu, pokud je vyšší než teplotní biologické minimum rostliny. </a:t>
            </a:r>
          </a:p>
          <a:p>
            <a:pPr lvl="0"/>
            <a:r>
              <a:rPr lang="cs-CZ" dirty="0"/>
              <a:t>Vegetační termická teplota – součet průměrných denních teplot od zasetí do sklizně</a:t>
            </a:r>
          </a:p>
          <a:p>
            <a:pPr lvl="0"/>
            <a:r>
              <a:rPr lang="cs-CZ" dirty="0"/>
              <a:t>Velký význam má též doba nástupu a délka trvání nízkých teplot, tj. datum jarních i podzimních mrazů</a:t>
            </a:r>
          </a:p>
          <a:p>
            <a:pPr lvl="0"/>
            <a:r>
              <a:rPr lang="cs-CZ" dirty="0"/>
              <a:t>Mráz ovlivňuje i možnosti zem. obdělávání půdy, např. trvale zmrzlé půdy nelze zemědělsky využívat, pouze se spásá přirozený pokryv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5614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570DB-100E-4579-A946-83C77D17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 – VODA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E1410F-6AD7-497A-A4EE-62B30D565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900" dirty="0"/>
              <a:t>Nezbytná podmínka růstu rostlin</a:t>
            </a: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900" dirty="0"/>
              <a:t>Rozpouští minerální látky v půdě a transportuje je</a:t>
            </a: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900" dirty="0"/>
              <a:t>V oblastech, kde tento rozklad není možný rostlinstvo chybí, nejsou vhodné podmínky pro zemědělství ani pro trvalé osídlení člověkem</a:t>
            </a: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900" dirty="0"/>
              <a:t>Nadbytek vody způsobuje uhnívání kořenů</a:t>
            </a: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900" dirty="0"/>
              <a:t>Nedostatek vody se projevuje poruchami metabolismu celé rostliny</a:t>
            </a: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900" dirty="0"/>
              <a:t>Nezbytné množství vody závisí na druhu rostliny, na teplotě a vlhkosti vzduchu</a:t>
            </a: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900" dirty="0"/>
              <a:t>Potřeba vody u rostlin se vyjadřuje tzv. </a:t>
            </a:r>
            <a:r>
              <a:rPr lang="cs-CZ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transpiračním koeficientem</a:t>
            </a:r>
            <a:endParaRPr lang="cs-CZ" sz="1900" dirty="0"/>
          </a:p>
          <a:p>
            <a:pPr marL="617538" lvl="1" indent="-342900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900" dirty="0"/>
              <a:t>množství vody transpirované na 1 g vyprodukované sušiny. Výdajová složka – transpirace – je určována jednak teplotním gradientem mezi listem a okolní atmosférou, jednak relativní vlhkostí okolního vzduchu (i jeho pohybem)</a:t>
            </a:r>
          </a:p>
          <a:p>
            <a:pPr marL="617538" lvl="1" indent="-342900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900" dirty="0"/>
              <a:t>hodnoty TK pro různé plodiny rozdílné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286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6777B-A945-4D1A-9E9F-23CE18BD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 – VODA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5BB5F7-9E0C-4AFF-9B71-90E7C9ABD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dirty="0"/>
              <a:t>Pro rostliny jsou použitelné pouze ty zdroje, které v území zůstanou, tj. vsáknou se do půdy a jsou dostupné kořenovému systému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dirty="0"/>
              <a:t>Zabezpečit rostlinám dostatek vody nebo omezit škodlivé důsledky nedostatku vody lze jen regulací jak vodní bilance v rostlině, tak vodního režimu v půdě – závlahy, meliorace apod.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dirty="0"/>
              <a:t>Destruktivní charakter vody – přívalový déšť, poničení vegetace, snížení výnosu, dlouhodobé snížení přirozené úrodnosti půdy, zvýšená eroze půdy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b="1" dirty="0"/>
              <a:t>Eroze půdy </a:t>
            </a:r>
            <a:r>
              <a:rPr lang="cs-CZ" dirty="0"/>
              <a:t>– tenčí se vrstva ornice, kumulace jemného materiálu ve spodních částech, vznik erozních rýh a strží, růst splavenin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dirty="0"/>
              <a:t>Průběh vodní eroze ovlivňuje mnoho faktorů (délka svahu, sklon svahu, vegetační kryt, použitá agrotechnika…)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122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50491-9A65-4D7D-86D1-0035698B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SVĚTLO, SNÍH, VÍTR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AF103-5870-4742-A6F6-1D6958641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Rostliny se navzájem od sebe výrazně odlišují i co se týče nároků na </a:t>
            </a:r>
            <a:r>
              <a:rPr lang="cs-CZ" b="1" dirty="0"/>
              <a:t>SVĚTLO</a:t>
            </a:r>
          </a:p>
          <a:p>
            <a:pPr lvl="1"/>
            <a:r>
              <a:rPr lang="cs-CZ" dirty="0"/>
              <a:t>Rostliny dlouhého dne (i nad 14 hodin) – len, cukrovka, cibule, špenát</a:t>
            </a:r>
          </a:p>
          <a:p>
            <a:pPr lvl="1"/>
            <a:r>
              <a:rPr lang="cs-CZ" dirty="0"/>
              <a:t>Rostliny krátkého dne, vyžadující kratší dobu osvětlení – konopí, kukuřice, salát, sója, ředkvička</a:t>
            </a:r>
          </a:p>
          <a:p>
            <a:pPr lvl="0"/>
            <a:r>
              <a:rPr lang="cs-CZ" b="1" dirty="0"/>
              <a:t>Vliv sněhu</a:t>
            </a:r>
            <a:r>
              <a:rPr lang="cs-CZ" dirty="0"/>
              <a:t> – srážky ve formě sněhu v období vegetačního klidu žádané – sníh zabraňuje vymrzání ozimů, vysoušení či odvátí půdy, významný zdroj vláhy pro ornou půdu</a:t>
            </a:r>
          </a:p>
          <a:p>
            <a:pPr lvl="0"/>
            <a:r>
              <a:rPr lang="cs-CZ" dirty="0"/>
              <a:t>Na jaře sníh, hlavně ve vyšších polohách způsobuje řadu negativních dopadů – zpožďuje jarní práce, prudké tání – záplavy</a:t>
            </a:r>
          </a:p>
          <a:p>
            <a:pPr lvl="0"/>
            <a:r>
              <a:rPr lang="cs-CZ" dirty="0"/>
              <a:t>Sněžení v době vegetace – negativní, často spojeno s mrazy, mokrý sníh – lámání dřevin, výrazné ztráty sklizně (ovoce, vinná réva)</a:t>
            </a:r>
          </a:p>
          <a:p>
            <a:pPr lvl="0"/>
            <a:r>
              <a:rPr lang="cs-CZ" b="1" dirty="0"/>
              <a:t>Vliv větru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Kladný vliv – opylování rostlin, vliv na vlhkost půdy, přečerpávání vody, pohonná síla</a:t>
            </a:r>
          </a:p>
          <a:p>
            <a:pPr lvl="1"/>
            <a:r>
              <a:rPr lang="cs-CZ" dirty="0"/>
              <a:t>Negativní vliv – přenášení semen plevelů, větrná eroze, deflace, vysazování větrolamů</a:t>
            </a:r>
          </a:p>
          <a:p>
            <a:pPr lvl="2"/>
            <a:r>
              <a:rPr lang="cs-CZ" dirty="0"/>
              <a:t>Destrukce povětrnostními – vítr, krupobití, námraza, sníh apod.</a:t>
            </a:r>
          </a:p>
          <a:p>
            <a:pPr lvl="2"/>
            <a:r>
              <a:rPr lang="cs-CZ" dirty="0"/>
              <a:t>Proti některým se již zemědělci brání – např. větrolamy, kamenné zídky, vyšlechtění odrůd s nižším vzrůstem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359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člověk">
            <a:extLst>
              <a:ext uri="{FF2B5EF4-FFF2-40B4-BE49-F238E27FC236}">
                <a16:creationId xmlns:a16="http://schemas.microsoft.com/office/drawing/2014/main" id="{4F8F90D2-6E91-462C-AC9A-A7C74F2B2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2" b="122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63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C6992-1B13-4952-9A75-D633D8DB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AA90C-CB6F-4C19-8D28-97915E924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1. Dosažená vývojová úroveň společnosti</a:t>
            </a:r>
          </a:p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2. Vlastnictví a způsoby využívání a obdělávání půdy</a:t>
            </a:r>
          </a:p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3. Koncentrace spotřeby – vytváření trhů</a:t>
            </a:r>
          </a:p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4. Změny ve struktuře spotřeby potravin a zem. surovin</a:t>
            </a:r>
          </a:p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5. Změny na úrovni odběratelských vztahů související se změnami v potravinářském průmyslu</a:t>
            </a:r>
          </a:p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6. Doprava a poloha závodu</a:t>
            </a:r>
          </a:p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7. Pracovní síly</a:t>
            </a:r>
          </a:p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8. Opatření (zásahy) centrálních nebo místních státních orgánů motivované ekonomickými, politickými a jinými skutečnostmi</a:t>
            </a:r>
          </a:p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9. Velikost, typ závodu a jeho efektivnost</a:t>
            </a:r>
          </a:p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10. Mechanizace</a:t>
            </a:r>
          </a:p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11. Chemizace</a:t>
            </a:r>
          </a:p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12. </a:t>
            </a:r>
            <a:r>
              <a:rPr lang="cs-CZ" dirty="0" err="1">
                <a:solidFill>
                  <a:srgbClr val="404040"/>
                </a:solidFill>
              </a:rPr>
              <a:t>Biologizace</a:t>
            </a:r>
            <a:endParaRPr lang="cs-CZ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13. Produktivita a intenzita výroby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67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lief agriculture">
            <a:extLst>
              <a:ext uri="{FF2B5EF4-FFF2-40B4-BE49-F238E27FC236}">
                <a16:creationId xmlns:a16="http://schemas.microsoft.com/office/drawing/2014/main" id="{7F482CB9-4C49-4FBD-8D34-46D33BDAC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" b="1473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59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58362-84B5-4CBE-82A9-0FFF1E6E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SOCIOEKONOMICKÉ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246D5-AD09-4FC7-BCFF-B3331DFB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5" y="2791325"/>
            <a:ext cx="3162499" cy="31019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000" dirty="0"/>
              <a:t>1. Dosažená vývojová úroveň společnosti</a:t>
            </a:r>
          </a:p>
          <a:p>
            <a:pPr marL="251460" indent="-342900">
              <a:defRPr/>
            </a:pPr>
            <a:r>
              <a:rPr lang="cs-CZ" sz="1600" dirty="0"/>
              <a:t>Vliv na zem. výrobu na objem a strukturu zem. produktů a jejich dodávání na trh</a:t>
            </a:r>
          </a:p>
          <a:p>
            <a:pPr marL="251460" indent="-342900">
              <a:defRPr/>
            </a:pPr>
            <a:r>
              <a:rPr lang="cs-CZ" sz="1600" dirty="0"/>
              <a:t>Čím vyspělejší společnost, tím vyspělejší zemědělství</a:t>
            </a:r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A6ED0BF-D277-419C-AA44-AC40DAE33D77}"/>
              </a:ext>
            </a:extLst>
          </p:cNvPr>
          <p:cNvSpPr txBox="1">
            <a:spLocks/>
          </p:cNvSpPr>
          <p:nvPr/>
        </p:nvSpPr>
        <p:spPr>
          <a:xfrm>
            <a:off x="3759376" y="2791325"/>
            <a:ext cx="3555823" cy="3101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400" dirty="0"/>
              <a:t>2. Vlastnictví a způsoby využívání a obdělávání půdy</a:t>
            </a:r>
          </a:p>
          <a:p>
            <a:pPr marL="422910" indent="-285750">
              <a:defRPr/>
            </a:pPr>
            <a:r>
              <a:rPr lang="cs-CZ" dirty="0">
                <a:solidFill>
                  <a:schemeClr val="tx1"/>
                </a:solidFill>
              </a:rPr>
              <a:t>Vlastnictví půdy ovlivňuje systém zem. podniků a využívání</a:t>
            </a:r>
          </a:p>
          <a:p>
            <a:pPr marL="422910" indent="-285750">
              <a:defRPr/>
            </a:pPr>
            <a:r>
              <a:rPr lang="cs-CZ" dirty="0">
                <a:solidFill>
                  <a:schemeClr val="tx1"/>
                </a:solidFill>
              </a:rPr>
              <a:t>Státní/soukromé – individuální využití, menší výrobní jednotky – farmy</a:t>
            </a:r>
          </a:p>
          <a:p>
            <a:pPr marL="422910" indent="-285750">
              <a:defRPr/>
            </a:pPr>
            <a:r>
              <a:rPr lang="cs-CZ" dirty="0">
                <a:solidFill>
                  <a:schemeClr val="tx1"/>
                </a:solidFill>
              </a:rPr>
              <a:t>Družstevní – potlačení individuality</a:t>
            </a:r>
          </a:p>
          <a:p>
            <a:pPr marL="422910" indent="-285750">
              <a:defRPr/>
            </a:pPr>
            <a:r>
              <a:rPr lang="cs-CZ" dirty="0">
                <a:solidFill>
                  <a:schemeClr val="tx1"/>
                </a:solidFill>
              </a:rPr>
              <a:t>Na Z převažuje velkovýroba, koncentrace půdního fondu</a:t>
            </a:r>
          </a:p>
          <a:p>
            <a:pPr marL="422910" indent="-285750">
              <a:defRPr/>
            </a:pPr>
            <a:r>
              <a:rPr lang="cs-CZ" dirty="0">
                <a:solidFill>
                  <a:schemeClr val="tx1"/>
                </a:solidFill>
              </a:rPr>
              <a:t>Rozvojové země – nutná agrární reforma</a:t>
            </a:r>
          </a:p>
          <a:p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5E49521-BE7B-4E66-A250-5CB88BC835F7}"/>
              </a:ext>
            </a:extLst>
          </p:cNvPr>
          <p:cNvSpPr txBox="1">
            <a:spLocks/>
          </p:cNvSpPr>
          <p:nvPr/>
        </p:nvSpPr>
        <p:spPr>
          <a:xfrm>
            <a:off x="7730258" y="2791325"/>
            <a:ext cx="3847372" cy="35215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400" dirty="0"/>
              <a:t>3. Koncentrace spotřeby – vytváření trhů</a:t>
            </a:r>
          </a:p>
          <a:p>
            <a:pPr algn="just">
              <a:defRPr/>
            </a:pPr>
            <a:r>
              <a:rPr lang="cs-CZ" sz="1600" dirty="0"/>
              <a:t>Působení hl. v minulosti</a:t>
            </a:r>
          </a:p>
          <a:p>
            <a:pPr algn="just">
              <a:defRPr/>
            </a:pPr>
            <a:r>
              <a:rPr lang="cs-CZ" sz="1600" dirty="0"/>
              <a:t>Nadbytek produkce – utváření měst a trhů – pokles venkovského obyvatelstva</a:t>
            </a:r>
          </a:p>
          <a:p>
            <a:pPr algn="just">
              <a:defRPr/>
            </a:pPr>
            <a:r>
              <a:rPr lang="cs-CZ" sz="1600" dirty="0"/>
              <a:t>Zem. výroba byla velmi rozptýlená</a:t>
            </a:r>
          </a:p>
          <a:p>
            <a:pPr algn="just">
              <a:defRPr/>
            </a:pPr>
            <a:r>
              <a:rPr lang="cs-CZ" sz="1600" dirty="0"/>
              <a:t>S nástupem dopravy se dováží více surovin – ve světě se vytváří specializované produkční oblasti (koření, káva, kakao, kaučuk…)</a:t>
            </a:r>
          </a:p>
          <a:p>
            <a:pPr algn="just">
              <a:defRPr/>
            </a:pPr>
            <a:r>
              <a:rPr lang="cs-CZ" sz="1600" dirty="0"/>
              <a:t>Von </a:t>
            </a:r>
            <a:r>
              <a:rPr lang="cs-CZ" sz="1600" dirty="0" err="1"/>
              <a:t>Thünen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159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58362-84B5-4CBE-82A9-0FFF1E6E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SOCIOEKONOMICKÉ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246D5-AD09-4FC7-BCFF-B3331DFB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5" y="2791325"/>
            <a:ext cx="3847372" cy="35215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cs-CZ" sz="3600" b="1" dirty="0"/>
              <a:t>4. Změny ve struktuře spotřeby potravin a zem. surovin</a:t>
            </a:r>
          </a:p>
          <a:p>
            <a:pPr marL="114300" indent="-342900">
              <a:defRPr/>
            </a:pPr>
            <a:r>
              <a:rPr lang="cs-CZ" sz="2600" dirty="0"/>
              <a:t>Po 2. sv. v. – rostly příjmy obyvatelstva, rostla životní úroveň – změny ve spotřebě potravin – narůstá spotřeba „drahých“ surovin, tzn. hl. živočišného původu</a:t>
            </a:r>
          </a:p>
          <a:p>
            <a:pPr marL="114300" indent="-342900">
              <a:defRPr/>
            </a:pPr>
            <a:r>
              <a:rPr lang="cs-CZ" sz="2600" dirty="0"/>
              <a:t>Zemědělství muselo reagovat větší produkcí </a:t>
            </a:r>
            <a:r>
              <a:rPr lang="cs-CZ" sz="2600" dirty="0" err="1"/>
              <a:t>živoč</a:t>
            </a:r>
            <a:r>
              <a:rPr lang="cs-CZ" sz="2600" dirty="0"/>
              <a:t>. výrobků, změny v rozmístění zem. výroby (obiloviny dřív pro lidi, později z 80 % jako krmivo)</a:t>
            </a:r>
          </a:p>
          <a:p>
            <a:pPr marL="114300" indent="-342900">
              <a:defRPr/>
            </a:pPr>
            <a:r>
              <a:rPr lang="cs-CZ" sz="2600" dirty="0"/>
              <a:t>60., 70. léta – růst spotřeby živ. produktů</a:t>
            </a:r>
          </a:p>
          <a:p>
            <a:pPr marL="114300" indent="-342900">
              <a:defRPr/>
            </a:pPr>
            <a:r>
              <a:rPr lang="cs-CZ" sz="2600" dirty="0"/>
              <a:t>80., 90. léta – </a:t>
            </a:r>
            <a:r>
              <a:rPr lang="cs-CZ" sz="2600" dirty="0" err="1"/>
              <a:t>extenzifikace</a:t>
            </a:r>
            <a:r>
              <a:rPr lang="cs-CZ" sz="2600" dirty="0"/>
              <a:t>, alternativní zemědělství</a:t>
            </a:r>
          </a:p>
          <a:p>
            <a:pPr marL="114300" indent="-342900">
              <a:defRPr/>
            </a:pPr>
            <a:r>
              <a:rPr lang="cs-CZ" sz="2600" dirty="0"/>
              <a:t>Současnost – spotřeba živ. </a:t>
            </a:r>
            <a:r>
              <a:rPr lang="cs-CZ" sz="2600" dirty="0" err="1"/>
              <a:t>prod</a:t>
            </a:r>
            <a:r>
              <a:rPr lang="cs-CZ" sz="2600" dirty="0"/>
              <a:t>. dosáhla maxima, hledí se více na kvalitu než kvantitu</a:t>
            </a:r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A6ED0BF-D277-419C-AA44-AC40DAE33D77}"/>
              </a:ext>
            </a:extLst>
          </p:cNvPr>
          <p:cNvSpPr txBox="1">
            <a:spLocks/>
          </p:cNvSpPr>
          <p:nvPr/>
        </p:nvSpPr>
        <p:spPr>
          <a:xfrm>
            <a:off x="3759376" y="2791325"/>
            <a:ext cx="3555823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5E49521-BE7B-4E66-A250-5CB88BC835F7}"/>
              </a:ext>
            </a:extLst>
          </p:cNvPr>
          <p:cNvSpPr txBox="1">
            <a:spLocks/>
          </p:cNvSpPr>
          <p:nvPr/>
        </p:nvSpPr>
        <p:spPr>
          <a:xfrm>
            <a:off x="8288971" y="2711688"/>
            <a:ext cx="3847372" cy="3521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900" b="1" dirty="0"/>
              <a:t>6. Doprava a poloha závodu</a:t>
            </a:r>
          </a:p>
          <a:p>
            <a:pPr>
              <a:defRPr/>
            </a:pPr>
            <a:r>
              <a:rPr lang="cs-CZ" sz="1400" dirty="0"/>
              <a:t>Vnější funkce – výměna zboží mezi producenty a spotřebiteli</a:t>
            </a:r>
          </a:p>
          <a:p>
            <a:pPr>
              <a:defRPr/>
            </a:pPr>
            <a:r>
              <a:rPr lang="cs-CZ" sz="1400" dirty="0"/>
              <a:t>Vnitřní funkce – uvnitř producenta</a:t>
            </a:r>
          </a:p>
          <a:p>
            <a:pPr>
              <a:defRPr/>
            </a:pPr>
            <a:r>
              <a:rPr lang="cs-CZ" sz="1400" dirty="0"/>
              <a:t>Dříve jen zvířecí potahy – spotřeba omezena v určitém prostoru</a:t>
            </a:r>
          </a:p>
          <a:p>
            <a:pPr>
              <a:defRPr/>
            </a:pPr>
            <a:r>
              <a:rPr lang="cs-CZ" sz="1400" dirty="0"/>
              <a:t>Nástup moderní dopravy umožnil vznik trhu, odtrhly se produkční oblasti od spotřebních</a:t>
            </a:r>
          </a:p>
          <a:p>
            <a:pPr>
              <a:defRPr/>
            </a:pPr>
            <a:r>
              <a:rPr lang="cs-CZ" sz="1400" dirty="0"/>
              <a:t>Rozvoj </a:t>
            </a:r>
            <a:r>
              <a:rPr lang="cs-CZ" sz="1400" dirty="0" err="1"/>
              <a:t>mrazírenství</a:t>
            </a:r>
            <a:endParaRPr lang="cs-CZ" sz="1400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67A32CB-B387-4D76-AB40-C714BFFFC500}"/>
              </a:ext>
            </a:extLst>
          </p:cNvPr>
          <p:cNvSpPr/>
          <p:nvPr/>
        </p:nvSpPr>
        <p:spPr>
          <a:xfrm>
            <a:off x="3903030" y="2415433"/>
            <a:ext cx="438594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pPr lvl="1"/>
            <a:r>
              <a:rPr lang="cs-CZ" b="1" dirty="0"/>
              <a:t>5. Změny na úrovni odběratelských vztahů související se změnami v potravinářském průmyslu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Nové produkce v nejrůznější úpravě – konzervace…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Otázka, kde zpracovávat produkty – v místě produkce nebo spotřeby? – lokalizační faktory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645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58362-84B5-4CBE-82A9-0FFF1E6E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35" y="341570"/>
            <a:ext cx="7729728" cy="1188720"/>
          </a:xfrm>
        </p:spPr>
        <p:txBody>
          <a:bodyPr/>
          <a:lstStyle/>
          <a:p>
            <a:r>
              <a:rPr lang="cs-CZ" dirty="0"/>
              <a:t>SOCIOEKONOMICKÉ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246D5-AD09-4FC7-BCFF-B3331DFB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44" y="2043400"/>
            <a:ext cx="3847372" cy="35215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sz="2000" b="1" dirty="0"/>
              <a:t>7. Pracovní síly</a:t>
            </a:r>
          </a:p>
          <a:p>
            <a:pPr marL="251460" indent="-342900">
              <a:defRPr/>
            </a:pPr>
            <a:r>
              <a:rPr lang="cs-CZ" sz="1900" dirty="0"/>
              <a:t>Specifické rysy – dáno charakterem práce a zaostávání zem. výroby za ostatními obory</a:t>
            </a:r>
          </a:p>
          <a:p>
            <a:pPr marL="251460" indent="-342900">
              <a:defRPr/>
            </a:pPr>
            <a:r>
              <a:rPr lang="cs-CZ" sz="1900" dirty="0"/>
              <a:t>Vliv mechanizace – urychlení – změny v zaměstnanosti (pokles)</a:t>
            </a:r>
          </a:p>
          <a:p>
            <a:pPr marL="251460" indent="-342900">
              <a:defRPr/>
            </a:pPr>
            <a:r>
              <a:rPr lang="cs-CZ" sz="1900" dirty="0"/>
              <a:t>Rozvojové země </a:t>
            </a:r>
          </a:p>
          <a:p>
            <a:pPr marL="342900" lvl="1" indent="-342900">
              <a:defRPr/>
            </a:pPr>
            <a:r>
              <a:rPr lang="cs-CZ" sz="1900" dirty="0"/>
              <a:t>Skrytá nezaměstnanosti</a:t>
            </a:r>
          </a:p>
          <a:p>
            <a:pPr marL="342900" lvl="1" indent="-342900">
              <a:defRPr/>
            </a:pPr>
            <a:r>
              <a:rPr lang="cs-CZ" sz="1900" dirty="0"/>
              <a:t>Vysoká zaměstnanost v zemědělství (60–80 %)</a:t>
            </a:r>
          </a:p>
          <a:p>
            <a:pPr marL="342900" lvl="1" indent="-342900">
              <a:defRPr/>
            </a:pPr>
            <a:r>
              <a:rPr lang="cs-CZ" sz="1900" dirty="0"/>
              <a:t>Pěstování některých plodin (čaj) umožňuje vysokou hustotu zalidnění</a:t>
            </a: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A6ED0BF-D277-419C-AA44-AC40DAE33D77}"/>
              </a:ext>
            </a:extLst>
          </p:cNvPr>
          <p:cNvSpPr txBox="1">
            <a:spLocks/>
          </p:cNvSpPr>
          <p:nvPr/>
        </p:nvSpPr>
        <p:spPr>
          <a:xfrm>
            <a:off x="3759376" y="2791325"/>
            <a:ext cx="3555823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5E49521-BE7B-4E66-A250-5CB88BC835F7}"/>
              </a:ext>
            </a:extLst>
          </p:cNvPr>
          <p:cNvSpPr txBox="1">
            <a:spLocks/>
          </p:cNvSpPr>
          <p:nvPr/>
        </p:nvSpPr>
        <p:spPr>
          <a:xfrm>
            <a:off x="8432623" y="1953200"/>
            <a:ext cx="3847372" cy="3521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700"/>
              </a:spcBef>
              <a:buClr>
                <a:srgbClr val="9F2936"/>
              </a:buClr>
              <a:buSzPct val="60000"/>
              <a:buNone/>
              <a:defRPr/>
            </a:pPr>
            <a:r>
              <a:rPr lang="cs-CZ" sz="1700" b="1" dirty="0">
                <a:solidFill>
                  <a:prstClr val="black"/>
                </a:solidFill>
              </a:rPr>
              <a:t>9. Velikost, typ závodu a jeho efektivnost</a:t>
            </a:r>
          </a:p>
          <a:p>
            <a:pPr marL="422910" indent="-285750">
              <a:spcBef>
                <a:spcPts val="550"/>
              </a:spcBef>
              <a:buClr>
                <a:srgbClr val="F07F09"/>
              </a:buClr>
              <a:buSzPct val="70000"/>
              <a:defRPr/>
            </a:pPr>
            <a:r>
              <a:rPr lang="cs-CZ" sz="1900" dirty="0">
                <a:solidFill>
                  <a:prstClr val="black"/>
                </a:solidFill>
              </a:rPr>
              <a:t>Malý podnik musí hospodařit s větší intenzitou, často specializace</a:t>
            </a:r>
          </a:p>
          <a:p>
            <a:pPr marL="422910" indent="-285750">
              <a:spcBef>
                <a:spcPts val="550"/>
              </a:spcBef>
              <a:buClr>
                <a:srgbClr val="F07F09"/>
              </a:buClr>
              <a:buSzPct val="70000"/>
              <a:defRPr/>
            </a:pPr>
            <a:r>
              <a:rPr lang="cs-CZ" sz="1900" dirty="0">
                <a:solidFill>
                  <a:prstClr val="black"/>
                </a:solidFill>
              </a:rPr>
              <a:t>Velké podniky – </a:t>
            </a:r>
            <a:r>
              <a:rPr lang="cs-CZ" sz="1900" dirty="0" err="1">
                <a:solidFill>
                  <a:prstClr val="black"/>
                </a:solidFill>
              </a:rPr>
              <a:t>extenzifikace</a:t>
            </a:r>
            <a:endParaRPr lang="cs-CZ" sz="1900" dirty="0">
              <a:solidFill>
                <a:prstClr val="black"/>
              </a:solidFill>
            </a:endParaRPr>
          </a:p>
          <a:p>
            <a:pPr marL="422910" indent="-285750">
              <a:spcBef>
                <a:spcPts val="550"/>
              </a:spcBef>
              <a:buClr>
                <a:srgbClr val="F07F09"/>
              </a:buClr>
              <a:buSzPct val="70000"/>
              <a:defRPr/>
            </a:pPr>
            <a:r>
              <a:rPr lang="cs-CZ" sz="1900" dirty="0">
                <a:solidFill>
                  <a:prstClr val="black"/>
                </a:solidFill>
              </a:rPr>
              <a:t>V EU – značné regionální rozdíly ve velikosti farem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67A32CB-B387-4D76-AB40-C714BFFFC500}"/>
              </a:ext>
            </a:extLst>
          </p:cNvPr>
          <p:cNvSpPr/>
          <p:nvPr/>
        </p:nvSpPr>
        <p:spPr>
          <a:xfrm>
            <a:off x="3903029" y="1950635"/>
            <a:ext cx="4385941" cy="4783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700"/>
              </a:spcBef>
              <a:buClr>
                <a:srgbClr val="9F2936"/>
              </a:buClr>
              <a:buSzPct val="60000"/>
              <a:defRPr/>
            </a:pPr>
            <a:r>
              <a:rPr lang="cs-CZ" sz="1600" b="1" dirty="0">
                <a:solidFill>
                  <a:prstClr val="black"/>
                </a:solidFill>
              </a:rPr>
              <a:t>8. Opatření (zásahy) centrálních nebo místních státních orgánů motivované ekonomickými, politickými a jinými skutečnostmi</a:t>
            </a:r>
          </a:p>
          <a:p>
            <a:pPr marL="651510" lvl="1" indent="-285750" defTabSz="914400">
              <a:spcBef>
                <a:spcPts val="550"/>
              </a:spcBef>
              <a:buClr>
                <a:srgbClr val="F07F0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prstClr val="black"/>
                </a:solidFill>
              </a:rPr>
              <a:t>Některé problémy trh nevyřeší, nutný zásah státu</a:t>
            </a:r>
          </a:p>
          <a:p>
            <a:pPr marL="194310" indent="-285750" defTabSz="914400">
              <a:spcBef>
                <a:spcPts val="550"/>
              </a:spcBef>
              <a:buClr>
                <a:srgbClr val="F07F0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prstClr val="black"/>
                </a:solidFill>
              </a:rPr>
              <a:t>    A) obchodní politika jednotlivých států (EU)</a:t>
            </a:r>
          </a:p>
          <a:p>
            <a:pPr marL="971550" lvl="2" indent="-285750" defTabSz="914400">
              <a:spcBef>
                <a:spcPts val="500"/>
              </a:spcBef>
              <a:buClr>
                <a:srgbClr val="9F2936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prstClr val="black"/>
                </a:solidFill>
              </a:rPr>
              <a:t>Celní ochrana před zahraniční konkurencí</a:t>
            </a:r>
          </a:p>
          <a:p>
            <a:pPr marL="971550" lvl="2" indent="-285750" defTabSz="914400">
              <a:spcBef>
                <a:spcPts val="500"/>
              </a:spcBef>
              <a:buClr>
                <a:srgbClr val="9F2936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prstClr val="black"/>
                </a:solidFill>
              </a:rPr>
              <a:t>Politika dotací </a:t>
            </a:r>
          </a:p>
          <a:p>
            <a:pPr marL="514350" lvl="1" indent="-285750" defTabSz="914400">
              <a:spcBef>
                <a:spcPts val="500"/>
              </a:spcBef>
              <a:buClr>
                <a:srgbClr val="9F2936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prstClr val="black"/>
                </a:solidFill>
              </a:rPr>
              <a:t>B) obchodní politika prováděná nadstátními organizacemi na základě mezinárodních dohod sdružující významné producenty</a:t>
            </a:r>
          </a:p>
          <a:p>
            <a:pPr marL="971550" lvl="2" indent="-285750" defTabSz="914400">
              <a:spcBef>
                <a:spcPts val="500"/>
              </a:spcBef>
              <a:buClr>
                <a:srgbClr val="9F2936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prstClr val="black"/>
                </a:solidFill>
              </a:rPr>
              <a:t>Nadnárodní celky, které si hlídají, aby nedošlo k nadprodukci a snížení cel</a:t>
            </a:r>
          </a:p>
          <a:p>
            <a:pPr marL="971550" lvl="2" indent="-285750" defTabSz="914400">
              <a:spcBef>
                <a:spcPts val="500"/>
              </a:spcBef>
              <a:buClr>
                <a:srgbClr val="9F2936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prstClr val="black"/>
                </a:solidFill>
              </a:rPr>
              <a:t>GATT (liberalizace obchodu se zem. surovinami) – WTO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54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58362-84B5-4CBE-82A9-0FFF1E6E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42" y="276137"/>
            <a:ext cx="7729728" cy="1188720"/>
          </a:xfrm>
        </p:spPr>
        <p:txBody>
          <a:bodyPr/>
          <a:lstStyle/>
          <a:p>
            <a:r>
              <a:rPr lang="cs-CZ" dirty="0"/>
              <a:t>SOCIOEKONOMICKÉ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246D5-AD09-4FC7-BCFF-B3331DFB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44" y="2043400"/>
            <a:ext cx="3847372" cy="35215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cs-CZ" b="1" dirty="0"/>
              <a:t>10. Mechanizace</a:t>
            </a:r>
          </a:p>
          <a:p>
            <a:pPr marL="251460" indent="-342900">
              <a:defRPr/>
            </a:pPr>
            <a:r>
              <a:rPr lang="cs-CZ" dirty="0"/>
              <a:t>Nahrazení ruční práce strojem, snížení výrobních nákladů</a:t>
            </a:r>
          </a:p>
          <a:p>
            <a:pPr marL="251460" indent="-342900">
              <a:defRPr/>
            </a:pPr>
            <a:r>
              <a:rPr lang="cs-CZ" dirty="0"/>
              <a:t>Urychlení pracovních postupů, zvýšení produktivity</a:t>
            </a:r>
          </a:p>
          <a:p>
            <a:pPr marL="251460" indent="-342900">
              <a:defRPr/>
            </a:pPr>
            <a:r>
              <a:rPr lang="cs-CZ" dirty="0"/>
              <a:t>Změny v rozsahu obdělávané půdy</a:t>
            </a:r>
          </a:p>
          <a:p>
            <a:pPr marL="251460" indent="-342900">
              <a:defRPr/>
            </a:pPr>
            <a:r>
              <a:rPr lang="cs-CZ" dirty="0"/>
              <a:t>Precizní zemědělství – zem. systémy, které využívají moderní technologie</a:t>
            </a: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A6ED0BF-D277-419C-AA44-AC40DAE33D77}"/>
              </a:ext>
            </a:extLst>
          </p:cNvPr>
          <p:cNvSpPr txBox="1">
            <a:spLocks/>
          </p:cNvSpPr>
          <p:nvPr/>
        </p:nvSpPr>
        <p:spPr>
          <a:xfrm>
            <a:off x="3759376" y="2791325"/>
            <a:ext cx="3555823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5E49521-BE7B-4E66-A250-5CB88BC835F7}"/>
              </a:ext>
            </a:extLst>
          </p:cNvPr>
          <p:cNvSpPr txBox="1">
            <a:spLocks/>
          </p:cNvSpPr>
          <p:nvPr/>
        </p:nvSpPr>
        <p:spPr>
          <a:xfrm>
            <a:off x="8194083" y="2043399"/>
            <a:ext cx="3847372" cy="3973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600" b="1" dirty="0"/>
              <a:t>13. Produktivita a intenzita výroby</a:t>
            </a:r>
          </a:p>
          <a:p>
            <a:pPr marL="480060" indent="-342900">
              <a:defRPr/>
            </a:pPr>
            <a:r>
              <a:rPr lang="cs-CZ" sz="2100" dirty="0"/>
              <a:t>Ukazatelem intenzity je hektarový výnos (produkce dosažená z jednotkové plochy)</a:t>
            </a:r>
          </a:p>
          <a:p>
            <a:pPr marL="480060" indent="-342900">
              <a:defRPr/>
            </a:pPr>
            <a:r>
              <a:rPr lang="cs-CZ" sz="2100" dirty="0"/>
              <a:t>Intenzifikace (zvýšení množství produkce z jednotky plochy) x  </a:t>
            </a:r>
            <a:r>
              <a:rPr lang="cs-CZ" sz="2100" dirty="0" err="1"/>
              <a:t>extenzifikace</a:t>
            </a:r>
            <a:endParaRPr lang="cs-CZ" sz="2100" dirty="0"/>
          </a:p>
          <a:p>
            <a:pPr marL="480060" indent="-342900">
              <a:defRPr/>
            </a:pPr>
            <a:r>
              <a:rPr lang="cs-CZ" sz="2100" dirty="0"/>
              <a:t>Produktivita – snaha o snižování práce na jednotku plochu</a:t>
            </a:r>
          </a:p>
          <a:p>
            <a:pPr marL="480060" indent="-342900">
              <a:defRPr/>
            </a:pPr>
            <a:r>
              <a:rPr lang="cs-CZ" sz="2100" dirty="0"/>
              <a:t>Snaha států o vlastní produkci potravin</a:t>
            </a:r>
          </a:p>
          <a:p>
            <a:pPr marL="480060" indent="-342900">
              <a:defRPr/>
            </a:pPr>
            <a:r>
              <a:rPr lang="cs-CZ" sz="2100" dirty="0"/>
              <a:t>Ne každá země má dostatek půdy – intenzifikace</a:t>
            </a:r>
          </a:p>
          <a:p>
            <a:pPr marL="480060" indent="-342900">
              <a:defRPr/>
            </a:pPr>
            <a:r>
              <a:rPr lang="cs-CZ" sz="2100" dirty="0"/>
              <a:t>Země s dostatkem půdy (USA) – </a:t>
            </a:r>
            <a:r>
              <a:rPr lang="cs-CZ" sz="2100" dirty="0" err="1"/>
              <a:t>extenzifikace</a:t>
            </a:r>
            <a:r>
              <a:rPr lang="cs-CZ" sz="2100" dirty="0"/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67A32CB-B387-4D76-AB40-C714BFFFC500}"/>
              </a:ext>
            </a:extLst>
          </p:cNvPr>
          <p:cNvSpPr/>
          <p:nvPr/>
        </p:nvSpPr>
        <p:spPr>
          <a:xfrm>
            <a:off x="3903029" y="2075035"/>
            <a:ext cx="43859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/>
              <a:t>11. Chemizace</a:t>
            </a:r>
          </a:p>
          <a:p>
            <a:pPr marL="194310" indent="-285750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Růst intenzity rostlinné výroby</a:t>
            </a:r>
          </a:p>
          <a:p>
            <a:pPr marL="194310" indent="-285750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Průmyslová hnojiva</a:t>
            </a:r>
          </a:p>
          <a:p>
            <a:pPr marL="194310" indent="-285750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Ochranné chemické prostředky – pesticidy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Herbicidy – ničí plevel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Insekticidy – ničí hmyz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Fungicidy – ničí houby a plísně</a:t>
            </a:r>
          </a:p>
          <a:p>
            <a:pPr marL="194310" indent="-285750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Negativní vliv přehnojování</a:t>
            </a:r>
          </a:p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096A4D1-752A-404D-8642-35B2A9311F9A}"/>
              </a:ext>
            </a:extLst>
          </p:cNvPr>
          <p:cNvSpPr/>
          <p:nvPr/>
        </p:nvSpPr>
        <p:spPr>
          <a:xfrm>
            <a:off x="3997916" y="4270563"/>
            <a:ext cx="43859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/>
              <a:t>12. </a:t>
            </a:r>
            <a:r>
              <a:rPr lang="cs-CZ" sz="2400" b="1" dirty="0" err="1"/>
              <a:t>Biologizace</a:t>
            </a:r>
            <a:r>
              <a:rPr lang="cs-CZ" sz="2400" b="1" dirty="0"/>
              <a:t> </a:t>
            </a:r>
          </a:p>
          <a:p>
            <a:pPr marL="194310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Snaha nahradit chemizaci</a:t>
            </a:r>
          </a:p>
          <a:p>
            <a:pPr marL="194310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A) užiteční živočichové – hl. ve sklenících</a:t>
            </a:r>
          </a:p>
          <a:p>
            <a:pPr marL="194310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B) houby a bakterie</a:t>
            </a:r>
          </a:p>
          <a:p>
            <a:pPr marL="194310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C) mikroorganismy a viry</a:t>
            </a:r>
          </a:p>
          <a:p>
            <a:pPr marL="194310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D) rostliny (např. ředkev zápachem odrazuje škůdce)</a:t>
            </a:r>
          </a:p>
          <a:p>
            <a:pPr marL="194310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E) feromony – signální látky, které negativně ovlivňují sexuální chování hmyzu</a:t>
            </a:r>
          </a:p>
          <a:p>
            <a:pPr marL="194310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F) repelenty a reduktory – odpuzují hmyz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791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552EB-38A0-4CF8-9E6C-1A1E1A94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4C288-4D3A-4A80-A565-508F87CFA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Makroekonomické podmínky </a:t>
            </a:r>
            <a:r>
              <a:rPr lang="cs-CZ" dirty="0"/>
              <a:t>– hospodářská politika státu, politika sociální</a:t>
            </a:r>
          </a:p>
          <a:p>
            <a:pPr>
              <a:defRPr/>
            </a:pPr>
            <a:r>
              <a:rPr lang="cs-CZ" b="1" dirty="0"/>
              <a:t>Mikroekonomické podmínky </a:t>
            </a:r>
            <a:r>
              <a:rPr lang="cs-CZ" dirty="0"/>
              <a:t>– působí uvnitř podniku (množství a kvalita výrobních prostředků, počet a kvalita pracovních sil, organizace podniku)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7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78DE6E-8435-405B-96DB-4549EDD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GEORELIÉF</a:t>
            </a: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724BD9-5AB0-4EAE-B46E-AFC632FD9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0"/>
            <a:r>
              <a:rPr lang="cs-CZ" sz="1700"/>
              <a:t>ZV potřebuje největší plochy</a:t>
            </a:r>
          </a:p>
          <a:p>
            <a:pPr lvl="0"/>
            <a:r>
              <a:rPr lang="cs-CZ" sz="1700"/>
              <a:t>Georeliéf ovlivňuje zem. využití půdy především:</a:t>
            </a:r>
          </a:p>
          <a:p>
            <a:pPr lvl="1"/>
            <a:r>
              <a:rPr lang="cs-CZ" sz="1700"/>
              <a:t>nadmořskou výškou, </a:t>
            </a:r>
          </a:p>
          <a:p>
            <a:pPr lvl="1"/>
            <a:r>
              <a:rPr lang="cs-CZ" sz="1700"/>
              <a:t>svažitostí, </a:t>
            </a:r>
          </a:p>
          <a:p>
            <a:pPr lvl="1"/>
            <a:r>
              <a:rPr lang="cs-CZ" sz="1700"/>
              <a:t>typem georeliéfu,</a:t>
            </a:r>
          </a:p>
          <a:p>
            <a:pPr lvl="1"/>
            <a:r>
              <a:rPr lang="cs-CZ" sz="1700"/>
              <a:t>Expozicí </a:t>
            </a:r>
          </a:p>
          <a:p>
            <a:pPr lvl="1"/>
            <a:r>
              <a:rPr lang="cs-CZ" sz="1700"/>
              <a:t>Horizontální pásmovitost</a:t>
            </a:r>
          </a:p>
          <a:p>
            <a:pPr lvl="1"/>
            <a:r>
              <a:rPr lang="cs-CZ" sz="1700"/>
              <a:t>Výšková stupňovitost</a:t>
            </a:r>
          </a:p>
          <a:p>
            <a:pPr lvl="0"/>
            <a:r>
              <a:rPr lang="cs-CZ" sz="1700"/>
              <a:t>Typy georeliéfu ovlivňují ZV v makro i mezo měřítku</a:t>
            </a:r>
          </a:p>
          <a:p>
            <a:pPr lvl="0"/>
            <a:r>
              <a:rPr lang="cs-CZ" sz="1700"/>
              <a:t>Každá rostlina má v dané zeměpisné poloze svůj výškový limit – s rostoucí nadmořskou výškou zemědělství ubývá</a:t>
            </a:r>
          </a:p>
          <a:p>
            <a:pPr lvl="0"/>
            <a:r>
              <a:rPr lang="cs-CZ" sz="1700"/>
              <a:t>Nížiny poskytují ve světovém měřítku větší možnosti pro zem. Na druhé straně nížiny v rovníkovém klimatu jsou výjimkou, jsou méně přitažlivé než okolní pohoří (Peru, Mexiko)</a:t>
            </a:r>
          </a:p>
          <a:p>
            <a:pPr lvl="0"/>
            <a:r>
              <a:rPr lang="cs-CZ" sz="1700"/>
              <a:t>90 % zemědělské výroby se vyprodukuje do nadmořské výšky 300 m, tj. necelé 4 % celkové rozlohy souše</a:t>
            </a:r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226113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232432-7EE5-4F16-B913-0812D7BB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GEORELIÉF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D2DF89-074C-47A0-862F-18B21427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0"/>
            <a:r>
              <a:rPr lang="cs-CZ" sz="1900"/>
              <a:t>J a JZ svahy proti S svahům</a:t>
            </a:r>
          </a:p>
          <a:p>
            <a:pPr lvl="0"/>
            <a:r>
              <a:rPr lang="cs-CZ" sz="1900"/>
              <a:t>Nadmořská výška rovněž ovlivňuje způsob využití půdy</a:t>
            </a:r>
          </a:p>
          <a:p>
            <a:pPr lvl="0"/>
            <a:r>
              <a:rPr lang="cs-CZ" sz="1900"/>
              <a:t>Jedná se především o možnosti a stupeň mechanizace jednotlivých operací</a:t>
            </a:r>
          </a:p>
          <a:p>
            <a:pPr lvl="0"/>
            <a:r>
              <a:rPr lang="cs-CZ" sz="1900"/>
              <a:t>Nesprávné využití mechanizace na svazích (např. orba po svahu…) má za následek urychlení svahových pochodů – eroze půdy</a:t>
            </a:r>
          </a:p>
          <a:p>
            <a:pPr lvl="0"/>
            <a:r>
              <a:rPr lang="cs-CZ" sz="1900"/>
              <a:t>Zejména spolu s použitím erozně nebezpečných plodin na svazích – kukuřice, brambory…</a:t>
            </a:r>
          </a:p>
          <a:p>
            <a:pPr lvl="0"/>
            <a:r>
              <a:rPr lang="cs-CZ" sz="1900"/>
              <a:t>Odnos půdy ochuzuje pole o živiny (horní část) a spláchnuté materiály ohrožují komunikace, čistotu vod v tocích a celkově zhoršují ŽP zemědělských krajin (dolní část)</a:t>
            </a:r>
          </a:p>
          <a:p>
            <a:pPr lvl="0"/>
            <a:r>
              <a:rPr lang="cs-CZ" sz="1900"/>
              <a:t>Obecně platí – s rostoucím sklonem pozemků klesá výkonnost mech. prostředků, rostou požadavky na různé jejich konstrukční úpravy a tím i jejich cena</a:t>
            </a:r>
          </a:p>
          <a:p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69811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1C5706-06DE-458A-B39B-29860211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GEORELIÉF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72EFE8-664B-4DB3-8066-5D99E36F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0"/>
            <a:r>
              <a:rPr lang="cs-CZ" sz="1500" b="1"/>
              <a:t>Georeliéf výrazně ovlivňuje ZV i svojí svažitostí, tj. sklonem svahů</a:t>
            </a:r>
            <a:endParaRPr lang="cs-CZ" sz="1500"/>
          </a:p>
          <a:p>
            <a:pPr lvl="0"/>
            <a:r>
              <a:rPr lang="cs-CZ" sz="1500"/>
              <a:t>Z hlediska nasazení mechanických prostředků lze pozemky podle sklonu rozdělit na:</a:t>
            </a:r>
          </a:p>
          <a:p>
            <a:pPr lvl="1"/>
            <a:r>
              <a:rPr lang="cs-CZ" sz="1500"/>
              <a:t>pozemky se sklonem 0–12° – bez omezení, komplexní mechanizace všech pracovních operací je vyřešena</a:t>
            </a:r>
          </a:p>
          <a:p>
            <a:pPr lvl="1"/>
            <a:r>
              <a:rPr lang="cs-CZ" sz="1500"/>
              <a:t>pozemky se sklonem 12–22° – omezení tahovými a stabilizačními vlastnostmi, je nutné konstruovat a používat speciální zařízení</a:t>
            </a:r>
          </a:p>
          <a:p>
            <a:pPr lvl="0"/>
            <a:r>
              <a:rPr lang="cs-CZ" sz="1500" b="1"/>
              <a:t>Sklon svahů:</a:t>
            </a:r>
            <a:endParaRPr lang="cs-CZ" sz="1500"/>
          </a:p>
          <a:p>
            <a:pPr lvl="1"/>
            <a:r>
              <a:rPr lang="cs-CZ" sz="1500"/>
              <a:t>do 10, max. 15°, polní hospodaření je možné</a:t>
            </a:r>
          </a:p>
          <a:p>
            <a:pPr lvl="1"/>
            <a:r>
              <a:rPr lang="cs-CZ" sz="1500"/>
              <a:t>do 20–25°, pastvinářství, TTP</a:t>
            </a:r>
          </a:p>
          <a:p>
            <a:pPr lvl="1"/>
            <a:r>
              <a:rPr lang="cs-CZ" sz="1500"/>
              <a:t>do 30°, lesní hospodářství, zřídka do 35°</a:t>
            </a:r>
          </a:p>
          <a:p>
            <a:pPr lvl="1"/>
            <a:r>
              <a:rPr lang="cs-CZ" sz="1500"/>
              <a:t>od 30 do 60°, vinohrady s použitím terasování</a:t>
            </a:r>
          </a:p>
          <a:p>
            <a:pPr lvl="0"/>
            <a:r>
              <a:rPr lang="cs-CZ" sz="1500"/>
              <a:t>S velkou svažitostí a nebezpečím eroze se již vyrovnaly některé národy od nejstarších dob (Čína, Japonsko, Filipíny)</a:t>
            </a:r>
          </a:p>
          <a:p>
            <a:pPr lvl="0"/>
            <a:r>
              <a:rPr lang="cs-CZ" sz="1500"/>
              <a:t>Terasování pozemků na výhodných slunečních svazích (až do 2300 m n. m.)</a:t>
            </a:r>
          </a:p>
          <a:p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val="379229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ůdy">
            <a:extLst>
              <a:ext uri="{FF2B5EF4-FFF2-40B4-BE49-F238E27FC236}">
                <a16:creationId xmlns:a16="http://schemas.microsoft.com/office/drawing/2014/main" id="{41C8EE45-CBB3-45CD-9391-D8A914964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" b="75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4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64F8E-4C07-4C4A-AF7F-FDDECEC0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53D12-8E3A-4FEB-9399-9F5A0CA42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Z celkové rozlohy souše cca 135 mil. km2, bez Antarktidy, je lidstvem využíváno cca 30,1 %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Z této plochy pevniny, přístupných lidským aktivitám, tedy bez ledu má:</a:t>
            </a:r>
          </a:p>
          <a:p>
            <a:pPr lvl="1"/>
            <a:r>
              <a:rPr lang="cs-CZ" dirty="0"/>
              <a:t>plných 75,4 % nulovou produkční kapacitu (pouště, hory apod.)</a:t>
            </a:r>
          </a:p>
          <a:p>
            <a:pPr lvl="1"/>
            <a:r>
              <a:rPr lang="cs-CZ" dirty="0"/>
              <a:t>11,2 % - nízkou, 8,2 % - střední a jen 5,2 % vysokou produkční kapacitu, tj. 7 mil. km2 </a:t>
            </a:r>
          </a:p>
          <a:p>
            <a:pPr marL="457200" lvl="1" indent="0">
              <a:buNone/>
            </a:pPr>
            <a:endParaRPr lang="cs-CZ" dirty="0"/>
          </a:p>
          <a:p>
            <a:pPr lvl="0"/>
            <a:r>
              <a:rPr lang="cs-CZ" dirty="0"/>
              <a:t>Produkční bezcenná půda zabírá plné ¾, přičemž její rozloha se každým rokem zvětšuje o více než 200 tis.km2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Zemědělská půda se dělí na půdu ornou, trvalé travní porosty (TTP), tj. louky a pastviny</a:t>
            </a:r>
          </a:p>
          <a:p>
            <a:pPr lvl="1"/>
            <a:r>
              <a:rPr lang="cs-CZ" dirty="0"/>
              <a:t>Podíl orné půdy na zemědělské půdě tvoří tzv. procento zornění</a:t>
            </a:r>
          </a:p>
          <a:p>
            <a:pPr lvl="1"/>
            <a:r>
              <a:rPr lang="cs-CZ" dirty="0"/>
              <a:t>K orné půdě jsou řazena především pole, dále též zahrady, ovocné sady, vinice, chmelnice, plantáže a též úhory, pokud ovšem nejsou vyčleněny jako samostatné kategorie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34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E5F94-365A-436D-893F-AB2D5D58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01562-858F-4862-8B31-E15153179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Půdní fond – základní výrobní prostředek</a:t>
            </a:r>
            <a:endParaRPr lang="cs-CZ" dirty="0"/>
          </a:p>
          <a:p>
            <a:pPr lvl="1"/>
            <a:r>
              <a:rPr lang="cs-CZ" dirty="0"/>
              <a:t>Půda vzniká z matečné horniny díky půdotvorným procesům, půdní poměry se mění v závislosti na povaze matečné horniny a charakteru půdotvorných procesů, které závisejí na podnebí, vegetaci atd.</a:t>
            </a:r>
          </a:p>
          <a:p>
            <a:pPr lvl="1"/>
            <a:r>
              <a:rPr lang="cs-CZ" dirty="0"/>
              <a:t>Z hlediska geografie zemědělství je důležitá otázka vhodnosti jednotlivých půd pro zemědělství a stupeň jejich využití pro zem. účely</a:t>
            </a:r>
          </a:p>
          <a:p>
            <a:pPr lvl="1"/>
            <a:r>
              <a:rPr lang="cs-CZ" dirty="0"/>
              <a:t>Zvláštnosti půdy – nelze libovolně rozšiřovat, tak jako jiné výrobní prostředky, investice vkládané do půdy nevytváří nový VP, jen jí pouze obnovují (např. hnojením)</a:t>
            </a:r>
          </a:p>
          <a:p>
            <a:pPr lvl="0"/>
            <a:r>
              <a:rPr lang="cs-CZ" b="1" dirty="0"/>
              <a:t>Půdy jsou složeny ze čtyř základních materiálů:</a:t>
            </a:r>
            <a:endParaRPr lang="cs-CZ" dirty="0"/>
          </a:p>
          <a:p>
            <a:pPr lvl="1"/>
            <a:r>
              <a:rPr lang="cs-CZ" dirty="0"/>
              <a:t>anorganické látky (alochtonní – přinesené, autochtonní – vzniklé na místě)</a:t>
            </a:r>
          </a:p>
          <a:p>
            <a:pPr lvl="1"/>
            <a:r>
              <a:rPr lang="cs-CZ" dirty="0"/>
              <a:t>organické látky (neživé zbytky </a:t>
            </a:r>
            <a:r>
              <a:rPr lang="cs-CZ" dirty="0" err="1"/>
              <a:t>org</a:t>
            </a:r>
            <a:r>
              <a:rPr lang="cs-CZ" dirty="0"/>
              <a:t>., živé </a:t>
            </a:r>
            <a:r>
              <a:rPr lang="cs-CZ" dirty="0" err="1"/>
              <a:t>org</a:t>
            </a:r>
            <a:r>
              <a:rPr lang="cs-CZ" dirty="0"/>
              <a:t>. v půdě)</a:t>
            </a:r>
          </a:p>
          <a:p>
            <a:pPr lvl="1"/>
            <a:r>
              <a:rPr lang="cs-CZ" dirty="0"/>
              <a:t>voda (několika formách), nejpodstatnější je voda dostupná rostlině, schopná rozpouštět a transportovat do rostliny minerální látky</a:t>
            </a:r>
          </a:p>
          <a:p>
            <a:pPr lvl="1"/>
            <a:r>
              <a:rPr lang="cs-CZ" dirty="0"/>
              <a:t>vzduch – jeho množství a složení kolísá podle stavu nakypření a přítomnosti organismů v půdě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77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3532</Words>
  <Application>Microsoft Office PowerPoint</Application>
  <PresentationFormat>Širokoúhlá obrazovka</PresentationFormat>
  <Paragraphs>326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 2</vt:lpstr>
      <vt:lpstr>Motiv Office</vt:lpstr>
      <vt:lpstr>2. PŘEDNÁŠKA: LOKALIZAČNÍ FAKTORY ZEMĚDĚLSTVÍ</vt:lpstr>
      <vt:lpstr>LOKALIZAČNÍ FAKTORY ZEMĚDĚLSTVÍ</vt:lpstr>
      <vt:lpstr>Prezentace aplikace PowerPoint</vt:lpstr>
      <vt:lpstr>GEORELIÉF</vt:lpstr>
      <vt:lpstr>GEORELIÉF</vt:lpstr>
      <vt:lpstr>GEORELIÉF</vt:lpstr>
      <vt:lpstr>Prezentace aplikace PowerPoint</vt:lpstr>
      <vt:lpstr>PŮDA</vt:lpstr>
      <vt:lpstr>PŮDA</vt:lpstr>
      <vt:lpstr>PŮDA</vt:lpstr>
      <vt:lpstr>PŮDA</vt:lpstr>
      <vt:lpstr>PŮDA</vt:lpstr>
      <vt:lpstr>PŮDA</vt:lpstr>
      <vt:lpstr>PŮDA </vt:lpstr>
      <vt:lpstr>PŮDA</vt:lpstr>
      <vt:lpstr>PŮDA</vt:lpstr>
      <vt:lpstr>Prezentace aplikace PowerPoint</vt:lpstr>
      <vt:lpstr>ČERNOZEMĚ</vt:lpstr>
      <vt:lpstr> HNĚDOZEMĚ </vt:lpstr>
      <vt:lpstr>ILLIMERIZOVANÉ PŮDY</vt:lpstr>
      <vt:lpstr>HNĚDÉ PŮDY </vt:lpstr>
      <vt:lpstr>Prezentace aplikace PowerPoint</vt:lpstr>
      <vt:lpstr>KLIMA</vt:lpstr>
      <vt:lpstr>KLIMA – TEPLO</vt:lpstr>
      <vt:lpstr>KLIMA – VODA </vt:lpstr>
      <vt:lpstr>KLIMA – VODA </vt:lpstr>
      <vt:lpstr>SVĚTLO, SNÍH, VÍTR</vt:lpstr>
      <vt:lpstr>Prezentace aplikace PowerPoint</vt:lpstr>
      <vt:lpstr>SOCIOEKONOMICKÉ FAKTORY</vt:lpstr>
      <vt:lpstr>SOCIOEKONOMICKÉ FAKTORY</vt:lpstr>
      <vt:lpstr>SOCIOEKONOMICKÉ FAKTORY</vt:lpstr>
      <vt:lpstr>SOCIOEKONOMICKÉ FAKTORY</vt:lpstr>
      <vt:lpstr>SOCIOEKONOMICKÉ FAKTORY</vt:lpstr>
      <vt:lpstr>SOCIOEKONOMICKÉ FAKTORY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PŘEDNÁŠKA: LOKALIZAČNÍ FAKTORY ZEMĚDĚLSTVÍ</dc:title>
  <dc:creator>Jindřich Havelka</dc:creator>
  <cp:lastModifiedBy>Jindřich Havelka</cp:lastModifiedBy>
  <cp:revision>1</cp:revision>
  <dcterms:created xsi:type="dcterms:W3CDTF">2020-02-29T15:45:04Z</dcterms:created>
  <dcterms:modified xsi:type="dcterms:W3CDTF">2020-02-29T15:45:11Z</dcterms:modified>
</cp:coreProperties>
</file>