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7" r:id="rId3"/>
    <p:sldId id="263" r:id="rId4"/>
    <p:sldId id="259" r:id="rId5"/>
    <p:sldId id="264"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600060"/>
    <a:srgbClr val="E600AA"/>
    <a:srgbClr val="A8007C"/>
    <a:srgbClr val="2597FF"/>
    <a:srgbClr val="FF750D"/>
    <a:srgbClr val="D68B1C"/>
    <a:srgbClr val="253600"/>
    <a:srgbClr val="760000"/>
    <a:srgbClr val="FF9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411" autoAdjust="0"/>
    <p:restoredTop sz="94660"/>
  </p:normalViewPr>
  <p:slideViewPr>
    <p:cSldViewPr>
      <p:cViewPr>
        <p:scale>
          <a:sx n="114" d="100"/>
          <a:sy n="114" d="100"/>
        </p:scale>
        <p:origin x="-1704" y="-34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943CB-473A-4499-81D8-4C7196F8F3C1}" type="datetimeFigureOut">
              <a:rPr lang="en-US" smtClean="0"/>
              <a:t>3/20/2021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ED9D2-BB2C-4D4C-A91E-0CF233CFE427}" type="slidenum">
              <a:rPr lang="en-US" smtClean="0"/>
              <a:t>‹#›</a:t>
            </a:fld>
            <a:endParaRPr lang="en-US"/>
          </a:p>
        </p:txBody>
      </p:sp>
    </p:spTree>
    <p:extLst>
      <p:ext uri="{BB962C8B-B14F-4D97-AF65-F5344CB8AC3E}">
        <p14:creationId xmlns:p14="http://schemas.microsoft.com/office/powerpoint/2010/main" val="172679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CED9D2-BB2C-4D4C-A91E-0CF233CFE427}" type="slidenum">
              <a:rPr lang="en-US" smtClean="0"/>
              <a:t>8</a:t>
            </a:fld>
            <a:endParaRPr lang="en-US"/>
          </a:p>
        </p:txBody>
      </p:sp>
    </p:spTree>
    <p:extLst>
      <p:ext uri="{BB962C8B-B14F-4D97-AF65-F5344CB8AC3E}">
        <p14:creationId xmlns:p14="http://schemas.microsoft.com/office/powerpoint/2010/main" val="1352700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716551"/>
            <a:ext cx="7635250" cy="1374344"/>
          </a:xfrm>
          <a:effectLst/>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3243600"/>
            <a:ext cx="7635250" cy="91623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093365" cy="610820"/>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901950"/>
            <a:ext cx="8093365" cy="427574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741" y="527605"/>
            <a:ext cx="6719019" cy="763525"/>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742" y="1443835"/>
            <a:ext cx="6719019"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81413"/>
            <a:ext cx="4040188" cy="639762"/>
          </a:xfrm>
        </p:spPr>
        <p:txBody>
          <a:bodyPr anchor="b"/>
          <a:lstStyle>
            <a:lvl1pPr marL="0" indent="0" algn="l">
              <a:buNone/>
              <a:defRPr sz="24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11275"/>
            <a:ext cx="4040188" cy="3813710"/>
          </a:xfrm>
        </p:spPr>
        <p:txBody>
          <a:bodyPr/>
          <a:lstStyle>
            <a:lvl1pPr algn="l">
              <a:defRPr sz="2400">
                <a:solidFill>
                  <a:schemeClr val="bg1"/>
                </a:solidFill>
              </a:defRPr>
            </a:lvl1pPr>
            <a:lvl2pPr algn="l">
              <a:defRPr sz="2000">
                <a:solidFill>
                  <a:schemeClr val="bg1"/>
                </a:solidFill>
              </a:defRPr>
            </a:lvl2pPr>
            <a:lvl3pPr algn="l">
              <a:defRPr sz="1800">
                <a:solidFill>
                  <a:schemeClr val="bg1"/>
                </a:solidFill>
              </a:defRPr>
            </a:lvl3pPr>
            <a:lvl4pPr algn="l">
              <a:defRPr sz="1600">
                <a:solidFill>
                  <a:schemeClr val="bg1"/>
                </a:solidFill>
              </a:defRPr>
            </a:lvl4pPr>
            <a:lvl5pPr algn="l">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81413"/>
            <a:ext cx="4041775" cy="639762"/>
          </a:xfrm>
        </p:spPr>
        <p:txBody>
          <a:bodyPr anchor="b"/>
          <a:lstStyle>
            <a:lvl1pPr marL="0" indent="0" algn="l">
              <a:buNone/>
              <a:defRPr sz="24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11276"/>
            <a:ext cx="4041775" cy="3813710"/>
          </a:xfrm>
        </p:spPr>
        <p:txBody>
          <a:bodyPr/>
          <a:lstStyle>
            <a:lvl1pPr algn="l">
              <a:defRPr sz="2400">
                <a:solidFill>
                  <a:schemeClr val="bg1"/>
                </a:solidFill>
              </a:defRPr>
            </a:lvl1pPr>
            <a:lvl2pPr algn="l">
              <a:defRPr sz="2000">
                <a:solidFill>
                  <a:schemeClr val="bg1"/>
                </a:solidFill>
              </a:defRPr>
            </a:lvl2pPr>
            <a:lvl3pPr algn="l">
              <a:defRPr sz="1800">
                <a:solidFill>
                  <a:schemeClr val="bg1"/>
                </a:solidFill>
              </a:defRPr>
            </a:lvl3pPr>
            <a:lvl4pPr algn="l">
              <a:defRPr sz="1600">
                <a:solidFill>
                  <a:schemeClr val="bg1"/>
                </a:solidFill>
              </a:defRPr>
            </a:lvl4pPr>
            <a:lvl5pPr algn="l">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pttemplate.net/?utm_source=ppt&amp;utm_medium=logo&amp;utm_term=thanksgiving&amp;utm_content=0056&amp;utm_campaign=ppt" TargetMode="External"/><Relationship Id="rId2" Type="http://schemas.openxmlformats.org/officeDocument/2006/relationships/hyperlink" Target="mailto:2060@mail.muni.cz"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template.net/?utm_source=ppt&amp;utm_medium=logo&amp;utm_term=thanksgiving&amp;utm_content=0056&amp;utm_campaign=p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ppttemplate.net/?utm_source=ppt&amp;utm_medium=logo&amp;utm_term=thanksgiving&amp;utm_content=0056&amp;utm_campaign=ppt" TargetMode="External"/><Relationship Id="rId2" Type="http://schemas.openxmlformats.org/officeDocument/2006/relationships/hyperlink" Target="https://www.youtube.com/watch?v=RPDOioWeByo"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69" y="1749245"/>
            <a:ext cx="8093365" cy="1527049"/>
          </a:xfrm>
        </p:spPr>
        <p:txBody>
          <a:bodyPr>
            <a:noAutofit/>
          </a:bodyPr>
          <a:lstStyle/>
          <a:p>
            <a:r>
              <a:rPr lang="cs-CZ" sz="2800" b="1" dirty="0" smtClean="0"/>
              <a:t>AJ5415</a:t>
            </a:r>
            <a:r>
              <a:rPr lang="cs-CZ" sz="8000" b="1" dirty="0" smtClean="0"/>
              <a:t> </a:t>
            </a:r>
            <a:r>
              <a:rPr lang="cs-CZ" sz="12000" b="1" u="sng" dirty="0" err="1" smtClean="0">
                <a:effectLst>
                  <a:outerShdw blurRad="38100" dist="38100" dir="2700000" algn="tl">
                    <a:srgbClr val="000000">
                      <a:alpha val="43137"/>
                    </a:srgbClr>
                  </a:outerShdw>
                </a:effectLst>
              </a:rPr>
              <a:t>Storytelling</a:t>
            </a:r>
            <a:r>
              <a:rPr lang="cs-CZ" sz="9600" b="1" u="sng" dirty="0" smtClean="0">
                <a:effectLst>
                  <a:outerShdw blurRad="38100" dist="38100" dir="2700000" algn="tl">
                    <a:srgbClr val="000000">
                      <a:alpha val="43137"/>
                    </a:srgbClr>
                  </a:outerShdw>
                </a:effectLst>
              </a:rPr>
              <a:t> </a:t>
            </a:r>
            <a:r>
              <a:rPr lang="cs-CZ" sz="8000" b="1" u="sng" dirty="0" smtClean="0"/>
              <a:t/>
            </a:r>
            <a:br>
              <a:rPr lang="cs-CZ" sz="8000" b="1" u="sng" dirty="0" smtClean="0"/>
            </a:br>
            <a:r>
              <a:rPr lang="cs-CZ" sz="8000" b="1" u="sng" dirty="0" err="1" smtClean="0"/>
              <a:t>for</a:t>
            </a:r>
            <a:r>
              <a:rPr lang="cs-CZ" sz="8000" b="1" u="sng" dirty="0" smtClean="0"/>
              <a:t> </a:t>
            </a:r>
            <a:r>
              <a:rPr lang="cs-CZ" sz="8000" b="1" u="sng" dirty="0" err="1" smtClean="0"/>
              <a:t>Young</a:t>
            </a:r>
            <a:r>
              <a:rPr lang="cs-CZ" sz="8000" b="1" u="sng" dirty="0" smtClean="0"/>
              <a:t> </a:t>
            </a:r>
            <a:r>
              <a:rPr lang="cs-CZ" sz="8000" b="1" u="sng" dirty="0" err="1" smtClean="0"/>
              <a:t>Learners</a:t>
            </a:r>
            <a:r>
              <a:rPr lang="cs-CZ" b="1" u="sng" dirty="0" smtClean="0">
                <a:solidFill>
                  <a:srgbClr val="FF0000"/>
                </a:solidFill>
              </a:rPr>
              <a:t/>
            </a:r>
            <a:br>
              <a:rPr lang="cs-CZ" b="1" u="sng" dirty="0" smtClean="0">
                <a:solidFill>
                  <a:srgbClr val="FF0000"/>
                </a:solidFill>
              </a:rPr>
            </a:br>
            <a:r>
              <a:rPr lang="cs-CZ" b="1" dirty="0" smtClean="0">
                <a:solidFill>
                  <a:srgbClr val="FF0000"/>
                </a:solidFill>
              </a:rPr>
              <a:t>Kateřina Tomková, </a:t>
            </a:r>
            <a:r>
              <a:rPr lang="cs-CZ" b="1" dirty="0" smtClean="0">
                <a:solidFill>
                  <a:srgbClr val="FF0000"/>
                </a:solidFill>
                <a:hlinkClick r:id="rId2"/>
              </a:rPr>
              <a:t>2060@mail.muni.cz</a:t>
            </a:r>
            <a:r>
              <a:rPr lang="cs-CZ" b="1" u="sng" dirty="0" smtClean="0">
                <a:solidFill>
                  <a:srgbClr val="FF0000"/>
                </a:solidFill>
              </a:rPr>
              <a:t/>
            </a:r>
            <a:br>
              <a:rPr lang="cs-CZ" b="1" u="sng" dirty="0" smtClean="0">
                <a:solidFill>
                  <a:srgbClr val="FF0000"/>
                </a:solidFill>
              </a:rPr>
            </a:br>
            <a:r>
              <a:rPr lang="cs-CZ" sz="2000" b="1" u="sng" dirty="0" err="1" smtClean="0">
                <a:effectLst/>
              </a:rPr>
              <a:t>Block</a:t>
            </a:r>
            <a:r>
              <a:rPr lang="cs-CZ" sz="2000" b="1" u="sng" dirty="0" smtClean="0">
                <a:effectLst/>
              </a:rPr>
              <a:t> 1</a:t>
            </a:r>
            <a:br>
              <a:rPr lang="cs-CZ" sz="2000" b="1" u="sng" dirty="0" smtClean="0">
                <a:effectLst/>
              </a:rPr>
            </a:br>
            <a:r>
              <a:rPr lang="cs-CZ" sz="2000" b="1" u="sng" dirty="0" err="1" smtClean="0"/>
              <a:t>Saturday</a:t>
            </a:r>
            <a:r>
              <a:rPr lang="cs-CZ" sz="2000" b="1" u="sng" dirty="0" smtClean="0"/>
              <a:t>, </a:t>
            </a:r>
            <a:r>
              <a:rPr lang="cs-CZ" sz="2000" b="1" u="sng" dirty="0" err="1" smtClean="0"/>
              <a:t>March</a:t>
            </a:r>
            <a:r>
              <a:rPr lang="cs-CZ" sz="2000" b="1" u="sng" dirty="0" smtClean="0"/>
              <a:t> 20, 2021</a:t>
            </a:r>
            <a:endParaRPr lang="en-US" b="1" u="sng" dirty="0">
              <a:solidFill>
                <a:srgbClr val="FF0000"/>
              </a:solidFill>
            </a:endParaRPr>
          </a:p>
        </p:txBody>
      </p:sp>
      <p:sp>
        <p:nvSpPr>
          <p:cNvPr id="3" name="Subtitle 2"/>
          <p:cNvSpPr>
            <a:spLocks noGrp="1"/>
          </p:cNvSpPr>
          <p:nvPr>
            <p:ph type="subTitle" idx="1"/>
          </p:nvPr>
        </p:nvSpPr>
        <p:spPr>
          <a:xfrm>
            <a:off x="601669" y="3276295"/>
            <a:ext cx="8093365" cy="1221640"/>
          </a:xfrm>
        </p:spPr>
        <p:txBody>
          <a:bodyPr>
            <a:noAutofit/>
          </a:bodyPr>
          <a:lstStyle/>
          <a:p>
            <a:r>
              <a:rPr lang="en-US" dirty="0" smtClean="0"/>
              <a:t> </a:t>
            </a:r>
          </a:p>
          <a:p>
            <a:endParaRPr lang="cs-CZ" dirty="0" smtClean="0"/>
          </a:p>
          <a:p>
            <a:endParaRPr lang="en-US" dirty="0"/>
          </a:p>
        </p:txBody>
      </p:sp>
      <p:pic>
        <p:nvPicPr>
          <p:cNvPr id="5" name="Picture 2" descr="E:\cloud\drive\websites\ppttemplate\ppt\logo-ppttemplat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Storytelling</a:t>
            </a:r>
            <a:r>
              <a:rPr lang="cs-CZ" dirty="0" smtClean="0"/>
              <a:t> </a:t>
            </a:r>
            <a:r>
              <a:rPr lang="cs-CZ" dirty="0" err="1" smtClean="0"/>
              <a:t>for</a:t>
            </a:r>
            <a:r>
              <a:rPr lang="cs-CZ" dirty="0" smtClean="0"/>
              <a:t> </a:t>
            </a:r>
            <a:r>
              <a:rPr lang="cs-CZ" dirty="0" err="1" smtClean="0"/>
              <a:t>chidren</a:t>
            </a:r>
            <a:endParaRPr lang="cs-CZ" dirty="0"/>
          </a:p>
        </p:txBody>
      </p:sp>
      <p:sp>
        <p:nvSpPr>
          <p:cNvPr id="3" name="Zástupný symbol pro obsah 2"/>
          <p:cNvSpPr>
            <a:spLocks noGrp="1"/>
          </p:cNvSpPr>
          <p:nvPr>
            <p:ph idx="1"/>
          </p:nvPr>
        </p:nvSpPr>
        <p:spPr/>
        <p:txBody>
          <a:bodyPr/>
          <a:lstStyle/>
          <a:p>
            <a:r>
              <a:rPr lang="cs-CZ" dirty="0" err="1" smtClean="0"/>
              <a:t>Vital</a:t>
            </a:r>
            <a:r>
              <a:rPr lang="cs-CZ" dirty="0" smtClean="0"/>
              <a:t> </a:t>
            </a:r>
            <a:r>
              <a:rPr lang="cs-CZ" dirty="0" err="1" smtClean="0"/>
              <a:t>for</a:t>
            </a:r>
            <a:r>
              <a:rPr lang="cs-CZ" dirty="0" smtClean="0"/>
              <a:t> </a:t>
            </a:r>
            <a:r>
              <a:rPr lang="cs-CZ" dirty="0" err="1" smtClean="0"/>
              <a:t>developing</a:t>
            </a:r>
            <a:r>
              <a:rPr lang="cs-CZ" dirty="0" smtClean="0"/>
              <a:t> </a:t>
            </a:r>
            <a:r>
              <a:rPr lang="cs-CZ" dirty="0" err="1" smtClean="0"/>
              <a:t>their</a:t>
            </a:r>
            <a:r>
              <a:rPr lang="cs-CZ" dirty="0" smtClean="0"/>
              <a:t> </a:t>
            </a:r>
            <a:r>
              <a:rPr lang="cs-CZ" dirty="0" err="1" smtClean="0"/>
              <a:t>imagination</a:t>
            </a:r>
            <a:endParaRPr lang="cs-CZ" dirty="0" smtClean="0"/>
          </a:p>
          <a:p>
            <a:r>
              <a:rPr lang="cs-CZ" dirty="0" err="1" smtClean="0"/>
              <a:t>Important</a:t>
            </a:r>
            <a:r>
              <a:rPr lang="cs-CZ" dirty="0" smtClean="0"/>
              <a:t> </a:t>
            </a:r>
            <a:r>
              <a:rPr lang="cs-CZ" dirty="0" err="1" smtClean="0"/>
              <a:t>for</a:t>
            </a:r>
            <a:r>
              <a:rPr lang="cs-CZ" dirty="0" smtClean="0"/>
              <a:t> </a:t>
            </a:r>
            <a:r>
              <a:rPr lang="cs-CZ" dirty="0" err="1" smtClean="0"/>
              <a:t>their</a:t>
            </a:r>
            <a:r>
              <a:rPr lang="cs-CZ" dirty="0" smtClean="0"/>
              <a:t> </a:t>
            </a:r>
            <a:r>
              <a:rPr lang="cs-CZ" dirty="0" err="1" smtClean="0"/>
              <a:t>spatial</a:t>
            </a:r>
            <a:r>
              <a:rPr lang="cs-CZ" dirty="0" smtClean="0"/>
              <a:t> and </a:t>
            </a:r>
            <a:r>
              <a:rPr lang="cs-CZ" dirty="0" err="1" smtClean="0"/>
              <a:t>time</a:t>
            </a:r>
            <a:r>
              <a:rPr lang="cs-CZ" dirty="0" smtClean="0"/>
              <a:t> </a:t>
            </a:r>
            <a:r>
              <a:rPr lang="cs-CZ" dirty="0" err="1" smtClean="0"/>
              <a:t>awareness</a:t>
            </a:r>
            <a:endParaRPr lang="cs-CZ" dirty="0"/>
          </a:p>
          <a:p>
            <a:r>
              <a:rPr lang="cs-CZ" dirty="0" err="1" smtClean="0"/>
              <a:t>Crucial</a:t>
            </a:r>
            <a:r>
              <a:rPr lang="cs-CZ" dirty="0" smtClean="0"/>
              <a:t> </a:t>
            </a:r>
            <a:r>
              <a:rPr lang="cs-CZ" dirty="0" err="1" smtClean="0"/>
              <a:t>for</a:t>
            </a:r>
            <a:r>
              <a:rPr lang="cs-CZ" dirty="0" smtClean="0"/>
              <a:t> </a:t>
            </a:r>
            <a:r>
              <a:rPr lang="cs-CZ" dirty="0" err="1" smtClean="0"/>
              <a:t>developing</a:t>
            </a:r>
            <a:r>
              <a:rPr lang="cs-CZ" dirty="0" smtClean="0"/>
              <a:t> </a:t>
            </a:r>
            <a:r>
              <a:rPr lang="cs-CZ" dirty="0" err="1" smtClean="0"/>
              <a:t>their</a:t>
            </a:r>
            <a:r>
              <a:rPr lang="cs-CZ" dirty="0" smtClean="0"/>
              <a:t> </a:t>
            </a:r>
            <a:r>
              <a:rPr lang="cs-CZ" dirty="0" err="1" smtClean="0"/>
              <a:t>passive</a:t>
            </a:r>
            <a:r>
              <a:rPr lang="cs-CZ" dirty="0" smtClean="0"/>
              <a:t> </a:t>
            </a:r>
            <a:r>
              <a:rPr lang="cs-CZ" dirty="0" err="1" smtClean="0"/>
              <a:t>language</a:t>
            </a:r>
            <a:r>
              <a:rPr lang="cs-CZ" dirty="0" smtClean="0"/>
              <a:t> sensitivity and </a:t>
            </a:r>
            <a:r>
              <a:rPr lang="cs-CZ" dirty="0" err="1" smtClean="0"/>
              <a:t>active</a:t>
            </a:r>
            <a:r>
              <a:rPr lang="cs-CZ" dirty="0" smtClean="0"/>
              <a:t> </a:t>
            </a:r>
            <a:r>
              <a:rPr lang="cs-CZ" dirty="0" err="1" smtClean="0"/>
              <a:t>speaking</a:t>
            </a:r>
            <a:r>
              <a:rPr lang="cs-CZ" dirty="0" smtClean="0"/>
              <a:t> </a:t>
            </a:r>
            <a:r>
              <a:rPr lang="cs-CZ" dirty="0" err="1" smtClean="0"/>
              <a:t>skills</a:t>
            </a:r>
            <a:endParaRPr lang="cs-CZ" dirty="0" smtClean="0"/>
          </a:p>
          <a:p>
            <a:r>
              <a:rPr lang="cs-CZ" dirty="0" err="1" smtClean="0"/>
              <a:t>Integral</a:t>
            </a:r>
            <a:r>
              <a:rPr lang="cs-CZ" dirty="0" smtClean="0"/>
              <a:t> </a:t>
            </a:r>
            <a:r>
              <a:rPr lang="cs-CZ" dirty="0" err="1" smtClean="0"/>
              <a:t>for</a:t>
            </a:r>
            <a:r>
              <a:rPr lang="cs-CZ" dirty="0" smtClean="0"/>
              <a:t> </a:t>
            </a:r>
            <a:r>
              <a:rPr lang="cs-CZ" dirty="0" err="1" smtClean="0"/>
              <a:t>family</a:t>
            </a:r>
            <a:r>
              <a:rPr lang="cs-CZ" dirty="0" smtClean="0"/>
              <a:t>/</a:t>
            </a:r>
            <a:r>
              <a:rPr lang="cs-CZ" dirty="0" err="1" smtClean="0"/>
              <a:t>community</a:t>
            </a:r>
            <a:r>
              <a:rPr lang="cs-CZ" dirty="0" smtClean="0"/>
              <a:t> </a:t>
            </a:r>
            <a:r>
              <a:rPr lang="cs-CZ" dirty="0" err="1" smtClean="0"/>
              <a:t>bonding</a:t>
            </a:r>
            <a:r>
              <a:rPr lang="cs-CZ" dirty="0" smtClean="0"/>
              <a:t> and solidarity </a:t>
            </a:r>
            <a:r>
              <a:rPr lang="cs-CZ" dirty="0" err="1" smtClean="0"/>
              <a:t>among</a:t>
            </a:r>
            <a:r>
              <a:rPr lang="cs-CZ" dirty="0" smtClean="0"/>
              <a:t> </a:t>
            </a:r>
            <a:r>
              <a:rPr lang="cs-CZ" dirty="0" err="1" smtClean="0"/>
              <a:t>generations</a:t>
            </a:r>
            <a:endParaRPr lang="cs-CZ" dirty="0" smtClean="0"/>
          </a:p>
          <a:p>
            <a:r>
              <a:rPr lang="cs-CZ" dirty="0" err="1" smtClean="0"/>
              <a:t>Sapir-Whorf</a:t>
            </a:r>
            <a:r>
              <a:rPr lang="cs-CZ" dirty="0" smtClean="0"/>
              <a:t> </a:t>
            </a:r>
            <a:r>
              <a:rPr lang="cs-CZ" dirty="0" err="1" smtClean="0"/>
              <a:t>hypothesis</a:t>
            </a:r>
            <a:endParaRPr lang="cs-CZ" dirty="0"/>
          </a:p>
        </p:txBody>
      </p:sp>
    </p:spTree>
    <p:extLst>
      <p:ext uri="{BB962C8B-B14F-4D97-AF65-F5344CB8AC3E}">
        <p14:creationId xmlns:p14="http://schemas.microsoft.com/office/powerpoint/2010/main" val="416175993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Storytelling</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foreign</a:t>
            </a:r>
            <a:r>
              <a:rPr lang="cs-CZ" dirty="0" smtClean="0"/>
              <a:t> </a:t>
            </a:r>
            <a:r>
              <a:rPr lang="cs-CZ" dirty="0" err="1" smtClean="0"/>
              <a:t>language</a:t>
            </a:r>
            <a:r>
              <a:rPr lang="cs-CZ" dirty="0" smtClean="0"/>
              <a:t> </a:t>
            </a:r>
            <a:r>
              <a:rPr lang="cs-CZ" dirty="0" err="1" smtClean="0"/>
              <a:t>teaching</a:t>
            </a:r>
            <a:endParaRPr lang="cs-CZ" dirty="0"/>
          </a:p>
        </p:txBody>
      </p:sp>
      <p:sp>
        <p:nvSpPr>
          <p:cNvPr id="3" name="Zástupný symbol pro obsah 2"/>
          <p:cNvSpPr>
            <a:spLocks noGrp="1"/>
          </p:cNvSpPr>
          <p:nvPr>
            <p:ph idx="1"/>
          </p:nvPr>
        </p:nvSpPr>
        <p:spPr/>
        <p:txBody>
          <a:bodyPr>
            <a:normAutofit lnSpcReduction="10000"/>
          </a:bodyPr>
          <a:lstStyle/>
          <a:p>
            <a:r>
              <a:rPr lang="cs-CZ" strike="sngStrike" dirty="0" smtClean="0"/>
              <a:t>… </a:t>
            </a:r>
            <a:r>
              <a:rPr lang="cs-CZ" strike="sngStrike" dirty="0" err="1" smtClean="0"/>
              <a:t>at</a:t>
            </a:r>
            <a:r>
              <a:rPr lang="cs-CZ" strike="sngStrike" dirty="0" smtClean="0"/>
              <a:t> </a:t>
            </a:r>
            <a:r>
              <a:rPr lang="cs-CZ" strike="sngStrike" dirty="0" err="1" smtClean="0"/>
              <a:t>their</a:t>
            </a:r>
            <a:r>
              <a:rPr lang="cs-CZ" strike="sngStrike" dirty="0" smtClean="0"/>
              <a:t> </a:t>
            </a:r>
            <a:r>
              <a:rPr lang="cs-CZ" strike="sngStrike" dirty="0" err="1" smtClean="0"/>
              <a:t>state</a:t>
            </a:r>
            <a:r>
              <a:rPr lang="cs-CZ" strike="sngStrike" dirty="0" smtClean="0"/>
              <a:t> </a:t>
            </a:r>
            <a:r>
              <a:rPr lang="cs-CZ" strike="sngStrike" dirty="0" err="1" smtClean="0"/>
              <a:t>of</a:t>
            </a:r>
            <a:r>
              <a:rPr lang="cs-CZ" strike="sngStrike" dirty="0" smtClean="0"/>
              <a:t> </a:t>
            </a:r>
            <a:r>
              <a:rPr lang="cs-CZ" strike="sngStrike" dirty="0" err="1" smtClean="0"/>
              <a:t>cognition</a:t>
            </a:r>
            <a:endParaRPr lang="cs-CZ" strike="sngStrike" dirty="0" smtClean="0"/>
          </a:p>
          <a:p>
            <a:r>
              <a:rPr lang="cs-CZ" dirty="0" err="1" smtClean="0"/>
              <a:t>The</a:t>
            </a:r>
            <a:r>
              <a:rPr lang="cs-CZ" dirty="0" smtClean="0"/>
              <a:t> use </a:t>
            </a:r>
            <a:r>
              <a:rPr lang="cs-CZ" dirty="0" err="1" smtClean="0"/>
              <a:t>of</a:t>
            </a:r>
            <a:r>
              <a:rPr lang="cs-CZ" dirty="0" smtClean="0"/>
              <a:t> </a:t>
            </a:r>
            <a:r>
              <a:rPr lang="cs-CZ" dirty="0" err="1" smtClean="0"/>
              <a:t>people</a:t>
            </a:r>
            <a:r>
              <a:rPr lang="cs-CZ" dirty="0" smtClean="0"/>
              <a:t>, </a:t>
            </a:r>
            <a:r>
              <a:rPr lang="cs-CZ" dirty="0" err="1" smtClean="0"/>
              <a:t>narratives</a:t>
            </a:r>
            <a:r>
              <a:rPr lang="cs-CZ" dirty="0" smtClean="0"/>
              <a:t> and </a:t>
            </a:r>
            <a:r>
              <a:rPr lang="cs-CZ" dirty="0" err="1" smtClean="0"/>
              <a:t>realities</a:t>
            </a:r>
            <a:r>
              <a:rPr lang="cs-CZ" dirty="0" smtClean="0"/>
              <a:t> </a:t>
            </a:r>
            <a:r>
              <a:rPr lang="cs-CZ" dirty="0" err="1" smtClean="0"/>
              <a:t>they</a:t>
            </a:r>
            <a:r>
              <a:rPr lang="cs-CZ" dirty="0" smtClean="0"/>
              <a:t> </a:t>
            </a:r>
            <a:r>
              <a:rPr lang="cs-CZ" dirty="0" err="1" smtClean="0"/>
              <a:t>know</a:t>
            </a:r>
            <a:r>
              <a:rPr lang="cs-CZ" dirty="0" smtClean="0"/>
              <a:t> in </a:t>
            </a:r>
            <a:r>
              <a:rPr lang="cs-CZ" dirty="0" err="1" smtClean="0"/>
              <a:t>their</a:t>
            </a:r>
            <a:r>
              <a:rPr lang="cs-CZ" dirty="0" smtClean="0"/>
              <a:t> </a:t>
            </a:r>
            <a:r>
              <a:rPr lang="cs-CZ" dirty="0" err="1" smtClean="0"/>
              <a:t>mother</a:t>
            </a:r>
            <a:r>
              <a:rPr lang="cs-CZ" dirty="0" smtClean="0"/>
              <a:t> </a:t>
            </a:r>
            <a:r>
              <a:rPr lang="cs-CZ" dirty="0" err="1" smtClean="0"/>
              <a:t>tongue</a:t>
            </a:r>
            <a:endParaRPr lang="cs-CZ" dirty="0" smtClean="0"/>
          </a:p>
          <a:p>
            <a:r>
              <a:rPr lang="cs-CZ" dirty="0" err="1" smtClean="0"/>
              <a:t>The</a:t>
            </a:r>
            <a:r>
              <a:rPr lang="cs-CZ" dirty="0" smtClean="0"/>
              <a:t> use </a:t>
            </a:r>
            <a:r>
              <a:rPr lang="cs-CZ" dirty="0" err="1" smtClean="0"/>
              <a:t>of</a:t>
            </a:r>
            <a:r>
              <a:rPr lang="cs-CZ" dirty="0" smtClean="0"/>
              <a:t> </a:t>
            </a:r>
            <a:r>
              <a:rPr lang="cs-CZ" dirty="0" err="1" smtClean="0"/>
              <a:t>the</a:t>
            </a:r>
            <a:r>
              <a:rPr lang="cs-CZ" dirty="0" smtClean="0"/>
              <a:t> </a:t>
            </a:r>
            <a:r>
              <a:rPr lang="cs-CZ" dirty="0" err="1" smtClean="0"/>
              <a:t>great</a:t>
            </a:r>
            <a:r>
              <a:rPr lang="cs-CZ" dirty="0" smtClean="0"/>
              <a:t> </a:t>
            </a:r>
            <a:r>
              <a:rPr lang="cs-CZ" dirty="0" err="1" smtClean="0"/>
              <a:t>sense</a:t>
            </a:r>
            <a:r>
              <a:rPr lang="cs-CZ" dirty="0" smtClean="0"/>
              <a:t> </a:t>
            </a:r>
            <a:r>
              <a:rPr lang="cs-CZ" dirty="0" err="1" smtClean="0"/>
              <a:t>of</a:t>
            </a:r>
            <a:r>
              <a:rPr lang="cs-CZ" dirty="0" smtClean="0"/>
              <a:t> </a:t>
            </a:r>
            <a:r>
              <a:rPr lang="cs-CZ" dirty="0" err="1" smtClean="0"/>
              <a:t>formal</a:t>
            </a:r>
            <a:r>
              <a:rPr lang="cs-CZ" dirty="0" smtClean="0"/>
              <a:t> </a:t>
            </a:r>
            <a:r>
              <a:rPr lang="cs-CZ" dirty="0" err="1" smtClean="0"/>
              <a:t>structure</a:t>
            </a:r>
            <a:r>
              <a:rPr lang="cs-CZ" dirty="0" smtClean="0"/>
              <a:t>, </a:t>
            </a:r>
            <a:r>
              <a:rPr lang="cs-CZ" dirty="0" err="1" smtClean="0"/>
              <a:t>repetition</a:t>
            </a:r>
            <a:r>
              <a:rPr lang="cs-CZ" dirty="0" smtClean="0"/>
              <a:t>, rhythm</a:t>
            </a:r>
          </a:p>
          <a:p>
            <a:r>
              <a:rPr lang="cs-CZ" dirty="0" err="1" smtClean="0"/>
              <a:t>Experientiality</a:t>
            </a:r>
            <a:r>
              <a:rPr lang="cs-CZ" dirty="0" smtClean="0"/>
              <a:t>, </a:t>
            </a:r>
            <a:r>
              <a:rPr lang="cs-CZ" dirty="0" err="1" smtClean="0"/>
              <a:t>well-being</a:t>
            </a:r>
            <a:endParaRPr lang="cs-CZ" dirty="0" smtClean="0"/>
          </a:p>
          <a:p>
            <a:r>
              <a:rPr lang="cs-CZ" dirty="0" err="1" smtClean="0"/>
              <a:t>Narrator‘s</a:t>
            </a:r>
            <a:r>
              <a:rPr lang="cs-CZ" dirty="0" smtClean="0"/>
              <a:t> </a:t>
            </a:r>
            <a:r>
              <a:rPr lang="cs-CZ" dirty="0" err="1" smtClean="0"/>
              <a:t>pronunciation</a:t>
            </a:r>
            <a:r>
              <a:rPr lang="cs-CZ" dirty="0" smtClean="0"/>
              <a:t> and </a:t>
            </a:r>
            <a:r>
              <a:rPr lang="cs-CZ" dirty="0" err="1" smtClean="0"/>
              <a:t>diction</a:t>
            </a:r>
            <a:endParaRPr lang="cs-CZ" dirty="0" smtClean="0"/>
          </a:p>
          <a:p>
            <a:r>
              <a:rPr lang="cs-CZ" dirty="0" err="1" smtClean="0"/>
              <a:t>Narrator‘s</a:t>
            </a:r>
            <a:r>
              <a:rPr lang="cs-CZ" dirty="0" smtClean="0"/>
              <a:t> </a:t>
            </a:r>
            <a:r>
              <a:rPr lang="cs-CZ" dirty="0" err="1" smtClean="0"/>
              <a:t>attention</a:t>
            </a:r>
            <a:endParaRPr lang="cs-CZ" dirty="0" smtClean="0"/>
          </a:p>
          <a:p>
            <a:r>
              <a:rPr lang="cs-CZ" dirty="0" err="1" smtClean="0"/>
              <a:t>Listener‘s</a:t>
            </a:r>
            <a:r>
              <a:rPr lang="cs-CZ" dirty="0" smtClean="0"/>
              <a:t> </a:t>
            </a:r>
            <a:r>
              <a:rPr lang="cs-CZ" dirty="0" err="1" smtClean="0"/>
              <a:t>personal</a:t>
            </a:r>
            <a:r>
              <a:rPr lang="cs-CZ" dirty="0" smtClean="0"/>
              <a:t> </a:t>
            </a:r>
            <a:r>
              <a:rPr lang="cs-CZ" dirty="0" err="1" smtClean="0"/>
              <a:t>involvement</a:t>
            </a:r>
            <a:endParaRPr lang="cs-CZ" dirty="0" smtClean="0"/>
          </a:p>
          <a:p>
            <a:endParaRPr lang="cs-CZ" dirty="0"/>
          </a:p>
        </p:txBody>
      </p:sp>
    </p:spTree>
    <p:extLst>
      <p:ext uri="{BB962C8B-B14F-4D97-AF65-F5344CB8AC3E}">
        <p14:creationId xmlns:p14="http://schemas.microsoft.com/office/powerpoint/2010/main" val="255119905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Kinds</a:t>
            </a:r>
            <a:r>
              <a:rPr lang="cs-CZ" dirty="0" smtClean="0"/>
              <a:t> </a:t>
            </a:r>
            <a:r>
              <a:rPr lang="cs-CZ" dirty="0" err="1" smtClean="0"/>
              <a:t>of</a:t>
            </a:r>
            <a:r>
              <a:rPr lang="cs-CZ" dirty="0" smtClean="0"/>
              <a:t> </a:t>
            </a:r>
            <a:r>
              <a:rPr lang="cs-CZ" dirty="0" err="1" smtClean="0"/>
              <a:t>narratives</a:t>
            </a:r>
            <a:endParaRPr lang="cs-CZ" dirty="0"/>
          </a:p>
        </p:txBody>
      </p:sp>
      <p:sp>
        <p:nvSpPr>
          <p:cNvPr id="3" name="Zástupný symbol pro obsah 2"/>
          <p:cNvSpPr>
            <a:spLocks noGrp="1"/>
          </p:cNvSpPr>
          <p:nvPr>
            <p:ph idx="1"/>
          </p:nvPr>
        </p:nvSpPr>
        <p:spPr/>
        <p:txBody>
          <a:bodyPr/>
          <a:lstStyle/>
          <a:p>
            <a:r>
              <a:rPr lang="cs-CZ" dirty="0" err="1" smtClean="0"/>
              <a:t>Rhymes</a:t>
            </a:r>
            <a:r>
              <a:rPr lang="cs-CZ" dirty="0" smtClean="0"/>
              <a:t> and </a:t>
            </a:r>
            <a:r>
              <a:rPr lang="cs-CZ" dirty="0" err="1" smtClean="0"/>
              <a:t>songs</a:t>
            </a:r>
            <a:r>
              <a:rPr lang="cs-CZ" dirty="0" smtClean="0"/>
              <a:t>=</a:t>
            </a:r>
            <a:r>
              <a:rPr lang="cs-CZ" dirty="0" err="1" smtClean="0"/>
              <a:t>memorised</a:t>
            </a:r>
            <a:r>
              <a:rPr lang="cs-CZ" dirty="0" smtClean="0"/>
              <a:t> </a:t>
            </a:r>
            <a:r>
              <a:rPr lang="cs-CZ" dirty="0" err="1" smtClean="0"/>
              <a:t>formats</a:t>
            </a:r>
            <a:endParaRPr lang="cs-CZ" dirty="0" smtClean="0"/>
          </a:p>
          <a:p>
            <a:pPr marL="0" indent="0">
              <a:buNone/>
            </a:pPr>
            <a:r>
              <a:rPr lang="cs-CZ" dirty="0" smtClean="0"/>
              <a:t>(</a:t>
            </a:r>
            <a:r>
              <a:rPr lang="cs-CZ" dirty="0" err="1" smtClean="0"/>
              <a:t>Budulinek</a:t>
            </a:r>
            <a:r>
              <a:rPr lang="cs-CZ" dirty="0" smtClean="0"/>
              <a:t>, </a:t>
            </a:r>
            <a:r>
              <a:rPr lang="cs-CZ" dirty="0" err="1" smtClean="0"/>
              <a:t>Father</a:t>
            </a:r>
            <a:r>
              <a:rPr lang="cs-CZ" dirty="0" smtClean="0">
                <a:solidFill>
                  <a:srgbClr val="FFFF00"/>
                </a:solidFill>
              </a:rPr>
              <a:t> </a:t>
            </a:r>
            <a:r>
              <a:rPr lang="cs-CZ" dirty="0" smtClean="0"/>
              <a:t>Abraham)</a:t>
            </a:r>
            <a:endParaRPr lang="cs-CZ" dirty="0" smtClean="0"/>
          </a:p>
          <a:p>
            <a:r>
              <a:rPr lang="cs-CZ" dirty="0" err="1" smtClean="0"/>
              <a:t>Fairy-tales</a:t>
            </a:r>
            <a:endParaRPr lang="cs-CZ" dirty="0" smtClean="0"/>
          </a:p>
          <a:p>
            <a:r>
              <a:rPr lang="cs-CZ" dirty="0" err="1" smtClean="0"/>
              <a:t>Simple</a:t>
            </a:r>
            <a:r>
              <a:rPr lang="cs-CZ" dirty="0" smtClean="0"/>
              <a:t> </a:t>
            </a:r>
            <a:r>
              <a:rPr lang="cs-CZ" dirty="0" err="1" smtClean="0"/>
              <a:t>real-life</a:t>
            </a:r>
            <a:r>
              <a:rPr lang="cs-CZ" dirty="0" smtClean="0"/>
              <a:t> </a:t>
            </a:r>
            <a:r>
              <a:rPr lang="cs-CZ" dirty="0" err="1" smtClean="0"/>
              <a:t>stories</a:t>
            </a:r>
            <a:r>
              <a:rPr lang="cs-CZ" dirty="0" smtClean="0"/>
              <a:t> (</a:t>
            </a:r>
            <a:r>
              <a:rPr lang="cs-CZ" dirty="0" err="1" smtClean="0"/>
              <a:t>Meurig</a:t>
            </a:r>
            <a:r>
              <a:rPr lang="cs-CZ" dirty="0" smtClean="0"/>
              <a:t>)</a:t>
            </a:r>
          </a:p>
          <a:p>
            <a:r>
              <a:rPr lang="cs-CZ" dirty="0" err="1" smtClean="0"/>
              <a:t>Family</a:t>
            </a:r>
            <a:r>
              <a:rPr lang="cs-CZ" dirty="0" smtClean="0"/>
              <a:t>/</a:t>
            </a:r>
            <a:r>
              <a:rPr lang="cs-CZ" dirty="0" err="1" smtClean="0"/>
              <a:t>community</a:t>
            </a:r>
            <a:r>
              <a:rPr lang="cs-CZ" dirty="0" smtClean="0"/>
              <a:t> </a:t>
            </a:r>
            <a:r>
              <a:rPr lang="cs-CZ" dirty="0" err="1" smtClean="0"/>
              <a:t>legends</a:t>
            </a:r>
            <a:r>
              <a:rPr lang="cs-CZ" dirty="0" smtClean="0"/>
              <a:t> (</a:t>
            </a:r>
            <a:r>
              <a:rPr lang="cs-CZ" dirty="0" err="1" smtClean="0"/>
              <a:t>Roots</a:t>
            </a:r>
            <a:r>
              <a:rPr lang="cs-CZ" dirty="0" smtClean="0"/>
              <a:t>)</a:t>
            </a:r>
          </a:p>
          <a:p>
            <a:r>
              <a:rPr lang="cs-CZ" dirty="0" smtClean="0"/>
              <a:t>Urban </a:t>
            </a:r>
            <a:r>
              <a:rPr lang="cs-CZ" dirty="0" err="1" smtClean="0"/>
              <a:t>legends</a:t>
            </a:r>
            <a:r>
              <a:rPr lang="cs-CZ" dirty="0" smtClean="0"/>
              <a:t> (</a:t>
            </a:r>
            <a:r>
              <a:rPr lang="cs-CZ" dirty="0" err="1" smtClean="0"/>
              <a:t>Mammoth‘s</a:t>
            </a:r>
            <a:r>
              <a:rPr lang="cs-CZ" dirty="0" smtClean="0"/>
              <a:t> trap)</a:t>
            </a:r>
            <a:endParaRPr lang="cs-CZ" dirty="0"/>
          </a:p>
        </p:txBody>
      </p:sp>
    </p:spTree>
    <p:extLst>
      <p:ext uri="{BB962C8B-B14F-4D97-AF65-F5344CB8AC3E}">
        <p14:creationId xmlns:p14="http://schemas.microsoft.com/office/powerpoint/2010/main" val="391011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smtClean="0"/>
              <a:t>story </a:t>
            </a:r>
            <a:r>
              <a:rPr lang="cs-CZ" dirty="0" err="1" smtClean="0"/>
              <a:t>of</a:t>
            </a:r>
            <a:r>
              <a:rPr lang="cs-CZ" dirty="0" smtClean="0"/>
              <a:t> my </a:t>
            </a:r>
            <a:r>
              <a:rPr lang="cs-CZ" dirty="0" err="1" smtClean="0"/>
              <a:t>life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solidFill>
                  <a:srgbClr val="0097CC"/>
                </a:solidFill>
              </a:rPr>
              <a:t>Medlovice n/H</a:t>
            </a:r>
          </a:p>
          <a:p>
            <a:r>
              <a:rPr lang="cs-CZ" dirty="0" smtClean="0">
                <a:solidFill>
                  <a:srgbClr val="0097CC"/>
                </a:solidFill>
              </a:rPr>
              <a:t>Ždánice</a:t>
            </a:r>
          </a:p>
          <a:p>
            <a:r>
              <a:rPr lang="cs-CZ" dirty="0" err="1" smtClean="0">
                <a:solidFill>
                  <a:srgbClr val="0097CC"/>
                </a:solidFill>
              </a:rPr>
              <a:t>The</a:t>
            </a:r>
            <a:r>
              <a:rPr lang="cs-CZ" dirty="0" smtClean="0">
                <a:solidFill>
                  <a:srgbClr val="0097CC"/>
                </a:solidFill>
              </a:rPr>
              <a:t> </a:t>
            </a:r>
            <a:r>
              <a:rPr lang="cs-CZ" dirty="0" err="1" smtClean="0">
                <a:solidFill>
                  <a:srgbClr val="0097CC"/>
                </a:solidFill>
              </a:rPr>
              <a:t>poor</a:t>
            </a:r>
            <a:r>
              <a:rPr lang="cs-CZ" dirty="0" smtClean="0">
                <a:solidFill>
                  <a:srgbClr val="0097CC"/>
                </a:solidFill>
              </a:rPr>
              <a:t> </a:t>
            </a:r>
            <a:r>
              <a:rPr lang="cs-CZ" dirty="0" err="1" smtClean="0">
                <a:solidFill>
                  <a:srgbClr val="0097CC"/>
                </a:solidFill>
              </a:rPr>
              <a:t>farmer‘s</a:t>
            </a:r>
            <a:r>
              <a:rPr lang="cs-CZ" dirty="0" smtClean="0">
                <a:solidFill>
                  <a:srgbClr val="0097CC"/>
                </a:solidFill>
              </a:rPr>
              <a:t> </a:t>
            </a:r>
            <a:r>
              <a:rPr lang="cs-CZ" dirty="0" err="1" smtClean="0">
                <a:solidFill>
                  <a:srgbClr val="0097CC"/>
                </a:solidFill>
              </a:rPr>
              <a:t>wife</a:t>
            </a:r>
            <a:endParaRPr lang="cs-CZ" dirty="0" smtClean="0">
              <a:solidFill>
                <a:srgbClr val="0097CC"/>
              </a:solidFill>
            </a:endParaRPr>
          </a:p>
          <a:p>
            <a:r>
              <a:rPr lang="cs-CZ" dirty="0" smtClean="0">
                <a:solidFill>
                  <a:srgbClr val="0097CC"/>
                </a:solidFill>
              </a:rPr>
              <a:t>Ottawa (‘</a:t>
            </a:r>
            <a:r>
              <a:rPr lang="cs-CZ" dirty="0" err="1" smtClean="0">
                <a:solidFill>
                  <a:srgbClr val="0097CC"/>
                </a:solidFill>
              </a:rPr>
              <a:t>Say</a:t>
            </a:r>
            <a:r>
              <a:rPr lang="cs-CZ" dirty="0" smtClean="0">
                <a:solidFill>
                  <a:srgbClr val="0097CC"/>
                </a:solidFill>
              </a:rPr>
              <a:t> </a:t>
            </a:r>
            <a:r>
              <a:rPr lang="cs-CZ" dirty="0" err="1" smtClean="0">
                <a:solidFill>
                  <a:srgbClr val="0097CC"/>
                </a:solidFill>
              </a:rPr>
              <a:t>it</a:t>
            </a:r>
            <a:r>
              <a:rPr lang="cs-CZ" dirty="0" smtClean="0">
                <a:solidFill>
                  <a:srgbClr val="0097CC"/>
                </a:solidFill>
              </a:rPr>
              <a:t> </a:t>
            </a:r>
            <a:r>
              <a:rPr lang="cs-CZ" dirty="0" err="1" smtClean="0">
                <a:solidFill>
                  <a:srgbClr val="0097CC"/>
                </a:solidFill>
              </a:rPr>
              <a:t>for</a:t>
            </a:r>
            <a:r>
              <a:rPr lang="cs-CZ" dirty="0" smtClean="0">
                <a:solidFill>
                  <a:srgbClr val="0097CC"/>
                </a:solidFill>
              </a:rPr>
              <a:t> </a:t>
            </a:r>
            <a:r>
              <a:rPr lang="cs-CZ" dirty="0" err="1" smtClean="0">
                <a:solidFill>
                  <a:srgbClr val="0097CC"/>
                </a:solidFill>
              </a:rPr>
              <a:t>me</a:t>
            </a:r>
            <a:r>
              <a:rPr lang="cs-CZ" dirty="0" smtClean="0">
                <a:solidFill>
                  <a:srgbClr val="0097CC"/>
                </a:solidFill>
              </a:rPr>
              <a:t>‘; </a:t>
            </a:r>
            <a:r>
              <a:rPr lang="cs-CZ" dirty="0" err="1" smtClean="0">
                <a:solidFill>
                  <a:srgbClr val="0097CC"/>
                </a:solidFill>
              </a:rPr>
              <a:t>recording</a:t>
            </a:r>
            <a:r>
              <a:rPr lang="cs-CZ" dirty="0" smtClean="0">
                <a:solidFill>
                  <a:srgbClr val="0097CC"/>
                </a:solidFill>
              </a:rPr>
              <a:t>)</a:t>
            </a:r>
          </a:p>
          <a:p>
            <a:r>
              <a:rPr lang="cs-CZ" dirty="0" err="1" smtClean="0">
                <a:solidFill>
                  <a:srgbClr val="0097CC"/>
                </a:solidFill>
              </a:rPr>
              <a:t>Somalia</a:t>
            </a:r>
            <a:r>
              <a:rPr lang="cs-CZ" dirty="0" smtClean="0">
                <a:solidFill>
                  <a:srgbClr val="0097CC"/>
                </a:solidFill>
              </a:rPr>
              <a:t>; Michael Jackson; </a:t>
            </a:r>
            <a:r>
              <a:rPr lang="cs-CZ" dirty="0" err="1" smtClean="0">
                <a:solidFill>
                  <a:srgbClr val="0097CC"/>
                </a:solidFill>
              </a:rPr>
              <a:t>fertilise</a:t>
            </a:r>
            <a:r>
              <a:rPr lang="cs-CZ" dirty="0" smtClean="0">
                <a:solidFill>
                  <a:srgbClr val="0097CC"/>
                </a:solidFill>
              </a:rPr>
              <a:t> </a:t>
            </a:r>
            <a:r>
              <a:rPr lang="cs-CZ" dirty="0" err="1" smtClean="0">
                <a:solidFill>
                  <a:srgbClr val="0097CC"/>
                </a:solidFill>
              </a:rPr>
              <a:t>mum</a:t>
            </a:r>
            <a:endParaRPr lang="cs-CZ" dirty="0" smtClean="0">
              <a:solidFill>
                <a:srgbClr val="0097CC"/>
              </a:solidFill>
            </a:endParaRPr>
          </a:p>
          <a:p>
            <a:r>
              <a:rPr lang="cs-CZ" dirty="0" err="1" smtClean="0">
                <a:solidFill>
                  <a:srgbClr val="0097CC"/>
                </a:solidFill>
              </a:rPr>
              <a:t>Qué</a:t>
            </a:r>
            <a:r>
              <a:rPr lang="cs-CZ" dirty="0" smtClean="0">
                <a:solidFill>
                  <a:srgbClr val="0097CC"/>
                </a:solidFill>
              </a:rPr>
              <a:t> </a:t>
            </a:r>
            <a:r>
              <a:rPr lang="cs-CZ" dirty="0" err="1" smtClean="0">
                <a:solidFill>
                  <a:srgbClr val="0097CC"/>
                </a:solidFill>
              </a:rPr>
              <a:t>será</a:t>
            </a:r>
            <a:endParaRPr lang="cs-CZ" dirty="0" smtClean="0">
              <a:solidFill>
                <a:srgbClr val="0097CC"/>
              </a:solidFill>
            </a:endParaRPr>
          </a:p>
          <a:p>
            <a:r>
              <a:rPr lang="cs-CZ" dirty="0" err="1" smtClean="0">
                <a:solidFill>
                  <a:srgbClr val="0097CC"/>
                </a:solidFill>
              </a:rPr>
              <a:t>Meine</a:t>
            </a:r>
            <a:r>
              <a:rPr lang="cs-CZ" dirty="0" smtClean="0">
                <a:solidFill>
                  <a:srgbClr val="0097CC"/>
                </a:solidFill>
              </a:rPr>
              <a:t> </a:t>
            </a:r>
            <a:r>
              <a:rPr lang="cs-CZ" dirty="0" err="1" smtClean="0">
                <a:solidFill>
                  <a:srgbClr val="0097CC"/>
                </a:solidFill>
              </a:rPr>
              <a:t>Laterne</a:t>
            </a:r>
            <a:endParaRPr lang="cs-CZ" dirty="0" smtClean="0">
              <a:solidFill>
                <a:srgbClr val="0097CC"/>
              </a:solidFill>
            </a:endParaRPr>
          </a:p>
          <a:p>
            <a:r>
              <a:rPr lang="cs-CZ" dirty="0" smtClean="0">
                <a:solidFill>
                  <a:srgbClr val="0097CC"/>
                </a:solidFill>
              </a:rPr>
              <a:t>My Fair Lady </a:t>
            </a:r>
            <a:r>
              <a:rPr lang="cs-CZ" dirty="0" err="1" smtClean="0">
                <a:solidFill>
                  <a:srgbClr val="0097CC"/>
                </a:solidFill>
              </a:rPr>
              <a:t>of</a:t>
            </a:r>
            <a:r>
              <a:rPr lang="cs-CZ" dirty="0" smtClean="0">
                <a:solidFill>
                  <a:srgbClr val="0097CC"/>
                </a:solidFill>
              </a:rPr>
              <a:t> </a:t>
            </a:r>
            <a:r>
              <a:rPr lang="cs-CZ" dirty="0" err="1" smtClean="0">
                <a:solidFill>
                  <a:srgbClr val="0097CC"/>
                </a:solidFill>
              </a:rPr>
              <a:t>the</a:t>
            </a:r>
            <a:r>
              <a:rPr lang="cs-CZ" dirty="0" smtClean="0">
                <a:solidFill>
                  <a:srgbClr val="0097CC"/>
                </a:solidFill>
              </a:rPr>
              <a:t> </a:t>
            </a:r>
            <a:r>
              <a:rPr lang="cs-CZ" dirty="0" err="1" smtClean="0">
                <a:solidFill>
                  <a:srgbClr val="0097CC"/>
                </a:solidFill>
              </a:rPr>
              <a:t>Vegetable</a:t>
            </a:r>
            <a:r>
              <a:rPr lang="cs-CZ" dirty="0" smtClean="0">
                <a:solidFill>
                  <a:srgbClr val="0097CC"/>
                </a:solidFill>
              </a:rPr>
              <a:t> Market</a:t>
            </a:r>
          </a:p>
          <a:p>
            <a:r>
              <a:rPr lang="cs-CZ" dirty="0" smtClean="0">
                <a:solidFill>
                  <a:srgbClr val="0097CC"/>
                </a:solidFill>
              </a:rPr>
              <a:t>A moment </a:t>
            </a:r>
            <a:r>
              <a:rPr lang="cs-CZ" dirty="0" err="1" smtClean="0">
                <a:solidFill>
                  <a:srgbClr val="0097CC"/>
                </a:solidFill>
              </a:rPr>
              <a:t>of</a:t>
            </a:r>
            <a:r>
              <a:rPr lang="cs-CZ" dirty="0" smtClean="0">
                <a:solidFill>
                  <a:srgbClr val="0097CC"/>
                </a:solidFill>
              </a:rPr>
              <a:t> </a:t>
            </a:r>
            <a:r>
              <a:rPr lang="cs-CZ" dirty="0" err="1" smtClean="0">
                <a:solidFill>
                  <a:srgbClr val="0097CC"/>
                </a:solidFill>
              </a:rPr>
              <a:t>enlightment</a:t>
            </a:r>
            <a:endParaRPr lang="cs-CZ" dirty="0" smtClean="0">
              <a:solidFill>
                <a:srgbClr val="0097CC"/>
              </a:solidFill>
            </a:endParaRPr>
          </a:p>
          <a:p>
            <a:endParaRPr lang="cs-CZ" dirty="0">
              <a:solidFill>
                <a:srgbClr val="0097CC"/>
              </a:solidFill>
            </a:endParaRPr>
          </a:p>
        </p:txBody>
      </p:sp>
    </p:spTree>
    <p:extLst>
      <p:ext uri="{BB962C8B-B14F-4D97-AF65-F5344CB8AC3E}">
        <p14:creationId xmlns:p14="http://schemas.microsoft.com/office/powerpoint/2010/main" val="207892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Coffee</a:t>
            </a:r>
            <a:r>
              <a:rPr lang="cs-CZ" dirty="0" smtClean="0"/>
              <a:t> </a:t>
            </a:r>
            <a:r>
              <a:rPr lang="cs-CZ" dirty="0" err="1" smtClean="0"/>
              <a:t>break</a:t>
            </a:r>
            <a:endParaRPr lang="cs-CZ" dirty="0"/>
          </a:p>
        </p:txBody>
      </p:sp>
      <p:sp>
        <p:nvSpPr>
          <p:cNvPr id="3" name="Podnadpis 2"/>
          <p:cNvSpPr>
            <a:spLocks noGrp="1"/>
          </p:cNvSpPr>
          <p:nvPr>
            <p:ph type="subTitle" idx="1"/>
          </p:nvPr>
        </p:nvSpPr>
        <p:spPr/>
        <p:txBody>
          <a:bodyPr>
            <a:normAutofit fontScale="70000" lnSpcReduction="20000"/>
          </a:bodyPr>
          <a:lstStyle/>
          <a:p>
            <a:r>
              <a:rPr lang="cs-CZ" dirty="0" err="1" smtClean="0"/>
              <a:t>Research</a:t>
            </a:r>
            <a:r>
              <a:rPr lang="cs-CZ" dirty="0" smtClean="0"/>
              <a:t> </a:t>
            </a:r>
            <a:r>
              <a:rPr lang="cs-CZ" dirty="0" err="1" smtClean="0"/>
              <a:t>tasks</a:t>
            </a:r>
            <a:r>
              <a:rPr lang="cs-CZ" dirty="0" smtClean="0"/>
              <a:t>: </a:t>
            </a:r>
            <a:r>
              <a:rPr lang="cs-CZ" dirty="0" err="1" smtClean="0"/>
              <a:t>Rushdie</a:t>
            </a:r>
            <a:r>
              <a:rPr lang="cs-CZ" dirty="0" smtClean="0"/>
              <a:t>, </a:t>
            </a:r>
            <a:r>
              <a:rPr lang="cs-CZ" dirty="0" err="1" smtClean="0"/>
              <a:t>Rowling</a:t>
            </a:r>
            <a:r>
              <a:rPr lang="cs-CZ" dirty="0" smtClean="0"/>
              <a:t>, fertility </a:t>
            </a:r>
            <a:r>
              <a:rPr lang="cs-CZ" dirty="0" err="1" smtClean="0"/>
              <a:t>rites</a:t>
            </a:r>
            <a:r>
              <a:rPr lang="cs-CZ" dirty="0" smtClean="0"/>
              <a:t> in </a:t>
            </a:r>
            <a:r>
              <a:rPr lang="cs-CZ" dirty="0" err="1" smtClean="0"/>
              <a:t>ancient</a:t>
            </a:r>
            <a:r>
              <a:rPr lang="cs-CZ" dirty="0" smtClean="0"/>
              <a:t> Rome, </a:t>
            </a:r>
            <a:r>
              <a:rPr lang="cs-CZ" dirty="0" err="1" smtClean="0"/>
              <a:t>how</a:t>
            </a:r>
            <a:r>
              <a:rPr lang="cs-CZ" dirty="0" smtClean="0"/>
              <a:t> Sylvia </a:t>
            </a:r>
            <a:r>
              <a:rPr lang="cs-CZ" dirty="0" err="1" smtClean="0"/>
              <a:t>Plath</a:t>
            </a:r>
            <a:r>
              <a:rPr lang="cs-CZ" dirty="0" smtClean="0"/>
              <a:t> met Ted </a:t>
            </a:r>
            <a:r>
              <a:rPr lang="cs-CZ" dirty="0" err="1" smtClean="0"/>
              <a:t>Hughes</a:t>
            </a:r>
            <a:r>
              <a:rPr lang="cs-CZ" dirty="0" smtClean="0"/>
              <a:t>, </a:t>
            </a:r>
            <a:r>
              <a:rPr lang="cs-CZ" dirty="0" err="1" smtClean="0"/>
              <a:t>your</a:t>
            </a:r>
            <a:r>
              <a:rPr lang="cs-CZ" dirty="0" smtClean="0"/>
              <a:t> </a:t>
            </a:r>
            <a:r>
              <a:rPr lang="cs-CZ" dirty="0" err="1" smtClean="0"/>
              <a:t>own</a:t>
            </a:r>
            <a:r>
              <a:rPr lang="cs-CZ" dirty="0" smtClean="0"/>
              <a:t> </a:t>
            </a:r>
            <a:r>
              <a:rPr lang="cs-CZ" dirty="0" err="1" smtClean="0"/>
              <a:t>favourite</a:t>
            </a:r>
            <a:r>
              <a:rPr lang="cs-CZ" dirty="0" smtClean="0"/>
              <a:t> </a:t>
            </a:r>
            <a:r>
              <a:rPr lang="cs-CZ" dirty="0" err="1" smtClean="0"/>
              <a:t>storytellers</a:t>
            </a:r>
            <a:r>
              <a:rPr lang="cs-CZ" dirty="0" smtClean="0">
                <a:solidFill>
                  <a:schemeClr val="accent3">
                    <a:lumMod val="75000"/>
                  </a:schemeClr>
                </a:solidFill>
              </a:rPr>
              <a:t>, </a:t>
            </a:r>
            <a:r>
              <a:rPr lang="cs-CZ" dirty="0" err="1" smtClean="0"/>
              <a:t>the</a:t>
            </a:r>
            <a:r>
              <a:rPr lang="cs-CZ" dirty="0" smtClean="0"/>
              <a:t> </a:t>
            </a:r>
            <a:r>
              <a:rPr lang="cs-CZ" dirty="0" err="1" smtClean="0"/>
              <a:t>origins</a:t>
            </a:r>
            <a:r>
              <a:rPr lang="cs-CZ" dirty="0" smtClean="0"/>
              <a:t> </a:t>
            </a:r>
            <a:r>
              <a:rPr lang="cs-CZ" dirty="0" err="1" smtClean="0"/>
              <a:t>of</a:t>
            </a:r>
            <a:r>
              <a:rPr lang="cs-CZ" dirty="0" smtClean="0"/>
              <a:t> St. </a:t>
            </a:r>
            <a:r>
              <a:rPr lang="cs-CZ" dirty="0" err="1" smtClean="0"/>
              <a:t>Patrick‘s</a:t>
            </a:r>
            <a:r>
              <a:rPr lang="cs-CZ" dirty="0" smtClean="0"/>
              <a:t> </a:t>
            </a:r>
            <a:r>
              <a:rPr lang="cs-CZ" dirty="0" err="1" smtClean="0"/>
              <a:t>Day</a:t>
            </a:r>
            <a:r>
              <a:rPr lang="cs-CZ" dirty="0" smtClean="0"/>
              <a:t>, </a:t>
            </a:r>
            <a:r>
              <a:rPr lang="cs-CZ" dirty="0" err="1" smtClean="0"/>
              <a:t>Hamlet‘s</a:t>
            </a:r>
            <a:r>
              <a:rPr lang="cs-CZ" dirty="0" smtClean="0"/>
              <a:t> </a:t>
            </a:r>
            <a:r>
              <a:rPr lang="cs-CZ" dirty="0" err="1" smtClean="0"/>
              <a:t>monologue</a:t>
            </a:r>
            <a:r>
              <a:rPr lang="cs-CZ" dirty="0" smtClean="0"/>
              <a:t>, </a:t>
            </a:r>
            <a:r>
              <a:rPr lang="cs-CZ" dirty="0" err="1" smtClean="0"/>
              <a:t>Beckett</a:t>
            </a:r>
            <a:r>
              <a:rPr lang="cs-CZ" dirty="0" smtClean="0"/>
              <a:t> x </a:t>
            </a:r>
            <a:r>
              <a:rPr lang="cs-CZ" dirty="0" err="1" smtClean="0"/>
              <a:t>More</a:t>
            </a:r>
            <a:r>
              <a:rPr lang="cs-CZ" dirty="0" err="1" smtClean="0">
                <a:solidFill>
                  <a:schemeClr val="accent3">
                    <a:lumMod val="75000"/>
                  </a:schemeClr>
                </a:solidFill>
              </a:rPr>
              <a:t>e</a:t>
            </a:r>
            <a:endParaRPr lang="cs-CZ" dirty="0" smtClean="0">
              <a:solidFill>
                <a:schemeClr val="accent3">
                  <a:lumMod val="75000"/>
                </a:schemeClr>
              </a:solidFill>
            </a:endParaRPr>
          </a:p>
          <a:p>
            <a:endParaRPr lang="cs-CZ" dirty="0"/>
          </a:p>
        </p:txBody>
      </p:sp>
    </p:spTree>
    <p:extLst>
      <p:ext uri="{BB962C8B-B14F-4D97-AF65-F5344CB8AC3E}">
        <p14:creationId xmlns:p14="http://schemas.microsoft.com/office/powerpoint/2010/main" val="96684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Interactive</a:t>
            </a:r>
            <a:r>
              <a:rPr lang="cs-CZ" dirty="0" smtClean="0"/>
              <a:t> </a:t>
            </a:r>
            <a:r>
              <a:rPr lang="cs-CZ" dirty="0" err="1" smtClean="0"/>
              <a:t>block</a:t>
            </a:r>
            <a:endParaRPr lang="cs-CZ" dirty="0"/>
          </a:p>
        </p:txBody>
      </p:sp>
      <p:sp>
        <p:nvSpPr>
          <p:cNvPr id="3" name="Zástupný symbol pro obsah 2"/>
          <p:cNvSpPr>
            <a:spLocks noGrp="1"/>
          </p:cNvSpPr>
          <p:nvPr>
            <p:ph idx="1"/>
          </p:nvPr>
        </p:nvSpPr>
        <p:spPr/>
        <p:txBody>
          <a:bodyPr/>
          <a:lstStyle/>
          <a:p>
            <a:r>
              <a:rPr lang="cs-CZ" dirty="0" err="1" smtClean="0"/>
              <a:t>Results</a:t>
            </a:r>
            <a:r>
              <a:rPr lang="cs-CZ" dirty="0" smtClean="0"/>
              <a:t> </a:t>
            </a:r>
            <a:r>
              <a:rPr lang="cs-CZ" dirty="0" err="1" smtClean="0"/>
              <a:t>of</a:t>
            </a:r>
            <a:r>
              <a:rPr lang="cs-CZ" dirty="0" smtClean="0"/>
              <a:t> </a:t>
            </a:r>
            <a:r>
              <a:rPr lang="cs-CZ" dirty="0" err="1" smtClean="0"/>
              <a:t>research</a:t>
            </a:r>
            <a:r>
              <a:rPr lang="cs-CZ" dirty="0" smtClean="0"/>
              <a:t> </a:t>
            </a:r>
            <a:r>
              <a:rPr lang="cs-CZ" dirty="0" err="1" smtClean="0"/>
              <a:t>discuss</a:t>
            </a:r>
            <a:r>
              <a:rPr lang="cs-CZ" dirty="0" err="1" smtClean="0"/>
              <a:t>ed</a:t>
            </a:r>
            <a:r>
              <a:rPr lang="cs-CZ" dirty="0" smtClean="0"/>
              <a:t> in </a:t>
            </a:r>
            <a:r>
              <a:rPr lang="cs-CZ" dirty="0" err="1" smtClean="0"/>
              <a:t>breakout</a:t>
            </a:r>
            <a:r>
              <a:rPr lang="cs-CZ" dirty="0" smtClean="0"/>
              <a:t> </a:t>
            </a:r>
            <a:r>
              <a:rPr lang="cs-CZ" dirty="0" err="1" smtClean="0"/>
              <a:t>rooms</a:t>
            </a:r>
            <a:r>
              <a:rPr lang="cs-CZ" dirty="0" smtClean="0"/>
              <a:t> </a:t>
            </a:r>
            <a:endParaRPr lang="cs-CZ" dirty="0" smtClean="0"/>
          </a:p>
          <a:p>
            <a:r>
              <a:rPr lang="cs-CZ" dirty="0" err="1" smtClean="0"/>
              <a:t>Back</a:t>
            </a:r>
            <a:r>
              <a:rPr lang="cs-CZ" dirty="0" smtClean="0"/>
              <a:t> in </a:t>
            </a:r>
            <a:r>
              <a:rPr lang="cs-CZ" dirty="0" err="1" smtClean="0"/>
              <a:t>the</a:t>
            </a:r>
            <a:r>
              <a:rPr lang="cs-CZ" dirty="0" smtClean="0"/>
              <a:t> </a:t>
            </a:r>
            <a:r>
              <a:rPr lang="cs-CZ" dirty="0" err="1" smtClean="0"/>
              <a:t>main</a:t>
            </a:r>
            <a:r>
              <a:rPr lang="cs-CZ" dirty="0" smtClean="0"/>
              <a:t> session</a:t>
            </a:r>
            <a:r>
              <a:rPr lang="cs-CZ" dirty="0" smtClean="0"/>
              <a:t>: </a:t>
            </a:r>
            <a:r>
              <a:rPr lang="cs-CZ" dirty="0" err="1" smtClean="0"/>
              <a:t>secondary</a:t>
            </a:r>
            <a:r>
              <a:rPr lang="cs-CZ" dirty="0" smtClean="0"/>
              <a:t> </a:t>
            </a:r>
            <a:r>
              <a:rPr lang="cs-CZ" dirty="0" err="1" smtClean="0"/>
              <a:t>presentations</a:t>
            </a:r>
            <a:r>
              <a:rPr lang="cs-CZ" dirty="0" smtClean="0"/>
              <a:t> </a:t>
            </a:r>
            <a:r>
              <a:rPr lang="cs-CZ" dirty="0" err="1" smtClean="0"/>
              <a:t>of</a:t>
            </a:r>
            <a:r>
              <a:rPr lang="cs-CZ" dirty="0" smtClean="0"/>
              <a:t> </a:t>
            </a:r>
            <a:r>
              <a:rPr lang="cs-CZ" dirty="0" err="1" smtClean="0"/>
              <a:t>research</a:t>
            </a:r>
            <a:r>
              <a:rPr lang="cs-CZ" dirty="0" smtClean="0"/>
              <a:t> </a:t>
            </a:r>
            <a:r>
              <a:rPr lang="cs-CZ" dirty="0" err="1" smtClean="0"/>
              <a:t>results</a:t>
            </a:r>
            <a:endParaRPr lang="cs-CZ" dirty="0" smtClean="0"/>
          </a:p>
          <a:p>
            <a:endParaRPr lang="cs-CZ" dirty="0"/>
          </a:p>
          <a:p>
            <a:r>
              <a:rPr lang="cs-CZ" dirty="0" smtClean="0"/>
              <a:t>‘</a:t>
            </a:r>
            <a:r>
              <a:rPr lang="cs-CZ" dirty="0" err="1" smtClean="0"/>
              <a:t>Awnie‘s</a:t>
            </a:r>
            <a:r>
              <a:rPr lang="cs-CZ" dirty="0" smtClean="0"/>
              <a:t> House‘ </a:t>
            </a:r>
            <a:r>
              <a:rPr lang="cs-CZ" dirty="0" err="1" smtClean="0"/>
              <a:t>pandemic</a:t>
            </a:r>
            <a:r>
              <a:rPr lang="cs-CZ" dirty="0" smtClean="0"/>
              <a:t> video</a:t>
            </a:r>
            <a:endParaRPr lang="cs-CZ" dirty="0" smtClean="0"/>
          </a:p>
          <a:p>
            <a:pPr marL="0" indent="0">
              <a:buNone/>
            </a:pPr>
            <a:endParaRPr lang="cs-CZ" dirty="0"/>
          </a:p>
        </p:txBody>
      </p:sp>
    </p:spTree>
    <p:extLst>
      <p:ext uri="{BB962C8B-B14F-4D97-AF65-F5344CB8AC3E}">
        <p14:creationId xmlns:p14="http://schemas.microsoft.com/office/powerpoint/2010/main" val="131764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Lunch </a:t>
            </a:r>
            <a:r>
              <a:rPr lang="cs-CZ" dirty="0" err="1" smtClean="0"/>
              <a:t>break</a:t>
            </a:r>
            <a:endParaRPr lang="cs-CZ" dirty="0"/>
          </a:p>
        </p:txBody>
      </p:sp>
      <p:sp>
        <p:nvSpPr>
          <p:cNvPr id="3" name="Podnadpis 2"/>
          <p:cNvSpPr>
            <a:spLocks noGrp="1"/>
          </p:cNvSpPr>
          <p:nvPr>
            <p:ph type="subTitle" idx="1"/>
          </p:nvPr>
        </p:nvSpPr>
        <p:spPr/>
        <p:txBody>
          <a:bodyPr/>
          <a:lstStyle/>
          <a:p>
            <a:r>
              <a:rPr lang="cs-CZ" dirty="0" err="1" smtClean="0"/>
              <a:t>Research</a:t>
            </a:r>
            <a:r>
              <a:rPr lang="cs-CZ" dirty="0" smtClean="0"/>
              <a:t> </a:t>
            </a:r>
            <a:r>
              <a:rPr lang="cs-CZ" dirty="0" err="1" smtClean="0"/>
              <a:t>task</a:t>
            </a:r>
            <a:r>
              <a:rPr lang="cs-CZ" dirty="0" smtClean="0"/>
              <a:t>: fertility </a:t>
            </a:r>
            <a:r>
              <a:rPr lang="cs-CZ" dirty="0" err="1" smtClean="0"/>
              <a:t>rites</a:t>
            </a:r>
            <a:r>
              <a:rPr lang="cs-CZ" dirty="0" smtClean="0"/>
              <a:t> in </a:t>
            </a:r>
            <a:r>
              <a:rPr lang="cs-CZ" dirty="0" err="1" smtClean="0"/>
              <a:t>ancient</a:t>
            </a:r>
            <a:r>
              <a:rPr lang="cs-CZ" dirty="0" smtClean="0"/>
              <a:t> Rome</a:t>
            </a:r>
            <a:endParaRPr lang="cs-CZ" dirty="0"/>
          </a:p>
        </p:txBody>
      </p:sp>
    </p:spTree>
    <p:extLst>
      <p:ext uri="{BB962C8B-B14F-4D97-AF65-F5344CB8AC3E}">
        <p14:creationId xmlns:p14="http://schemas.microsoft.com/office/powerpoint/2010/main" val="40457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Summary</a:t>
            </a:r>
            <a:r>
              <a:rPr lang="cs-CZ" dirty="0" smtClean="0"/>
              <a:t>, </a:t>
            </a:r>
            <a:r>
              <a:rPr lang="cs-CZ" dirty="0" err="1" smtClean="0"/>
              <a:t>conclusions</a:t>
            </a:r>
            <a:r>
              <a:rPr lang="cs-CZ" dirty="0" smtClean="0"/>
              <a:t>, </a:t>
            </a:r>
            <a:r>
              <a:rPr lang="cs-CZ" dirty="0" err="1" smtClean="0"/>
              <a:t>questions</a:t>
            </a:r>
            <a:r>
              <a:rPr lang="cs-CZ" dirty="0" smtClean="0"/>
              <a:t>,</a:t>
            </a:r>
            <a:br>
              <a:rPr lang="cs-CZ" dirty="0" smtClean="0"/>
            </a:br>
            <a:r>
              <a:rPr lang="cs-CZ" dirty="0" err="1" smtClean="0"/>
              <a:t>plans</a:t>
            </a:r>
            <a:r>
              <a:rPr lang="cs-CZ" dirty="0" smtClean="0"/>
              <a:t> </a:t>
            </a:r>
            <a:r>
              <a:rPr lang="cs-CZ" dirty="0" err="1" smtClean="0"/>
              <a:t>for</a:t>
            </a:r>
            <a:r>
              <a:rPr lang="cs-CZ" dirty="0" smtClean="0"/>
              <a:t> </a:t>
            </a:r>
            <a:r>
              <a:rPr lang="cs-CZ" dirty="0" err="1" smtClean="0"/>
              <a:t>Block</a:t>
            </a:r>
            <a:r>
              <a:rPr lang="cs-CZ" dirty="0" smtClean="0"/>
              <a:t> 2</a:t>
            </a:r>
            <a:endParaRPr lang="cs-CZ" dirty="0"/>
          </a:p>
        </p:txBody>
      </p:sp>
      <p:sp>
        <p:nvSpPr>
          <p:cNvPr id="3" name="Zástupný symbol pro obsah 2"/>
          <p:cNvSpPr>
            <a:spLocks noGrp="1"/>
          </p:cNvSpPr>
          <p:nvPr>
            <p:ph idx="1"/>
          </p:nvPr>
        </p:nvSpPr>
        <p:spPr/>
        <p:txBody>
          <a:bodyPr/>
          <a:lstStyle/>
          <a:p>
            <a:endParaRPr lang="cs-CZ" dirty="0" smtClean="0"/>
          </a:p>
          <a:p>
            <a:r>
              <a:rPr lang="cs-CZ" dirty="0" err="1" smtClean="0"/>
              <a:t>Homework</a:t>
            </a:r>
            <a:r>
              <a:rPr lang="cs-CZ" dirty="0" smtClean="0"/>
              <a:t>: </a:t>
            </a:r>
            <a:r>
              <a:rPr lang="cs-CZ" dirty="0" err="1" smtClean="0"/>
              <a:t>submit</a:t>
            </a:r>
            <a:r>
              <a:rPr lang="cs-CZ" dirty="0" smtClean="0"/>
              <a:t> a 2- </a:t>
            </a:r>
            <a:r>
              <a:rPr lang="cs-CZ" dirty="0" err="1" smtClean="0"/>
              <a:t>minute</a:t>
            </a:r>
            <a:r>
              <a:rPr lang="cs-CZ" dirty="0" smtClean="0"/>
              <a:t> </a:t>
            </a:r>
            <a:r>
              <a:rPr lang="cs-CZ" dirty="0" err="1" smtClean="0"/>
              <a:t>recording</a:t>
            </a:r>
            <a:r>
              <a:rPr lang="cs-CZ" dirty="0" smtClean="0"/>
              <a:t> in </a:t>
            </a:r>
            <a:r>
              <a:rPr lang="cs-CZ" dirty="0" err="1" smtClean="0"/>
              <a:t>the</a:t>
            </a:r>
            <a:r>
              <a:rPr lang="cs-CZ" dirty="0" smtClean="0"/>
              <a:t> </a:t>
            </a:r>
            <a:r>
              <a:rPr lang="cs-CZ" dirty="0" err="1" smtClean="0"/>
              <a:t>File</a:t>
            </a:r>
            <a:r>
              <a:rPr lang="cs-CZ" dirty="0" smtClean="0"/>
              <a:t> </a:t>
            </a:r>
            <a:r>
              <a:rPr lang="cs-CZ" dirty="0" err="1" smtClean="0"/>
              <a:t>Vault</a:t>
            </a:r>
            <a:r>
              <a:rPr lang="cs-CZ" dirty="0" smtClean="0"/>
              <a:t> (</a:t>
            </a:r>
            <a:r>
              <a:rPr lang="cs-CZ" dirty="0" err="1" smtClean="0"/>
              <a:t>Poskytovna</a:t>
            </a:r>
            <a:r>
              <a:rPr lang="cs-CZ" dirty="0" smtClean="0"/>
              <a:t>), by May 9 (=</a:t>
            </a:r>
            <a:r>
              <a:rPr lang="cs-CZ" dirty="0" err="1" smtClean="0"/>
              <a:t>Mothers</a:t>
            </a:r>
            <a:r>
              <a:rPr lang="cs-CZ" dirty="0" smtClean="0"/>
              <a:t>‘ </a:t>
            </a:r>
            <a:r>
              <a:rPr lang="cs-CZ" dirty="0" err="1" smtClean="0"/>
              <a:t>Day</a:t>
            </a:r>
            <a:r>
              <a:rPr lang="cs-CZ" dirty="0" smtClean="0"/>
              <a:t>)</a:t>
            </a:r>
            <a:endParaRPr lang="cs-CZ" dirty="0"/>
          </a:p>
        </p:txBody>
      </p:sp>
    </p:spTree>
    <p:extLst>
      <p:ext uri="{BB962C8B-B14F-4D97-AF65-F5344CB8AC3E}">
        <p14:creationId xmlns:p14="http://schemas.microsoft.com/office/powerpoint/2010/main" val="61009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t>So long… </a:t>
            </a:r>
            <a:br>
              <a:rPr lang="cs-CZ" b="1" dirty="0" smtClean="0"/>
            </a:br>
            <a:r>
              <a:rPr lang="cs-CZ" b="1" dirty="0" err="1" smtClean="0"/>
              <a:t>Have</a:t>
            </a:r>
            <a:r>
              <a:rPr lang="cs-CZ" b="1" dirty="0" smtClean="0"/>
              <a:t> a </a:t>
            </a:r>
            <a:r>
              <a:rPr lang="cs-CZ" b="1" dirty="0" err="1" smtClean="0"/>
              <a:t>pleasant</a:t>
            </a:r>
            <a:r>
              <a:rPr lang="cs-CZ" b="1" dirty="0" smtClean="0"/>
              <a:t>, </a:t>
            </a:r>
            <a:r>
              <a:rPr lang="cs-CZ" b="1" dirty="0" err="1" smtClean="0"/>
              <a:t>covid</a:t>
            </a:r>
            <a:r>
              <a:rPr lang="cs-CZ" b="1" dirty="0" smtClean="0"/>
              <a:t>-free </a:t>
            </a:r>
            <a:r>
              <a:rPr lang="cs-CZ" sz="6000" b="1" dirty="0" smtClean="0"/>
              <a:t>EASTER!</a:t>
            </a:r>
            <a:endParaRPr lang="cs-CZ" b="1" dirty="0"/>
          </a:p>
        </p:txBody>
      </p:sp>
      <p:sp>
        <p:nvSpPr>
          <p:cNvPr id="3" name="Podnadpis 2"/>
          <p:cNvSpPr>
            <a:spLocks noGrp="1"/>
          </p:cNvSpPr>
          <p:nvPr>
            <p:ph type="subTitle" idx="1"/>
          </p:nvPr>
        </p:nvSpPr>
        <p:spPr/>
        <p:txBody>
          <a:bodyPr/>
          <a:lstStyle/>
          <a:p>
            <a:r>
              <a:rPr lang="cs-CZ" dirty="0" smtClean="0"/>
              <a:t>I </a:t>
            </a:r>
            <a:r>
              <a:rPr lang="cs-CZ" dirty="0" err="1" smtClean="0"/>
              <a:t>am</a:t>
            </a:r>
            <a:r>
              <a:rPr lang="cs-CZ" dirty="0" smtClean="0"/>
              <a:t> free </a:t>
            </a:r>
            <a:r>
              <a:rPr lang="cs-CZ" dirty="0" err="1" smtClean="0"/>
              <a:t>for</a:t>
            </a:r>
            <a:r>
              <a:rPr lang="cs-CZ" dirty="0" smtClean="0"/>
              <a:t> </a:t>
            </a:r>
            <a:r>
              <a:rPr lang="cs-CZ" dirty="0" err="1" smtClean="0"/>
              <a:t>individual</a:t>
            </a:r>
            <a:r>
              <a:rPr lang="cs-CZ" dirty="0" smtClean="0"/>
              <a:t>/</a:t>
            </a:r>
            <a:r>
              <a:rPr lang="cs-CZ" dirty="0" err="1" smtClean="0"/>
              <a:t>group</a:t>
            </a:r>
            <a:r>
              <a:rPr lang="cs-CZ" dirty="0" smtClean="0"/>
              <a:t> </a:t>
            </a:r>
            <a:r>
              <a:rPr lang="cs-CZ" dirty="0" err="1" smtClean="0"/>
              <a:t>consultations</a:t>
            </a:r>
            <a:r>
              <a:rPr lang="cs-CZ" dirty="0" smtClean="0"/>
              <a:t>.</a:t>
            </a:r>
            <a:endParaRPr lang="cs-CZ" dirty="0"/>
          </a:p>
        </p:txBody>
      </p:sp>
    </p:spTree>
    <p:extLst>
      <p:ext uri="{BB962C8B-B14F-4D97-AF65-F5344CB8AC3E}">
        <p14:creationId xmlns:p14="http://schemas.microsoft.com/office/powerpoint/2010/main" val="149453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Our</a:t>
            </a:r>
            <a:r>
              <a:rPr lang="cs-CZ" dirty="0" smtClean="0"/>
              <a:t> </a:t>
            </a:r>
            <a:r>
              <a:rPr lang="cs-CZ" dirty="0" err="1" smtClean="0"/>
              <a:t>schedule</a:t>
            </a:r>
            <a:r>
              <a:rPr lang="cs-CZ" dirty="0" smtClean="0"/>
              <a:t> </a:t>
            </a:r>
            <a:r>
              <a:rPr lang="cs-CZ" dirty="0" err="1" smtClean="0"/>
              <a:t>today</a:t>
            </a:r>
            <a:endParaRPr lang="en-US" dirty="0"/>
          </a:p>
        </p:txBody>
      </p:sp>
      <p:sp>
        <p:nvSpPr>
          <p:cNvPr id="3" name="Content Placeholder 2"/>
          <p:cNvSpPr>
            <a:spLocks noGrp="1"/>
          </p:cNvSpPr>
          <p:nvPr>
            <p:ph idx="1"/>
          </p:nvPr>
        </p:nvSpPr>
        <p:spPr/>
        <p:txBody>
          <a:bodyPr/>
          <a:lstStyle/>
          <a:p>
            <a:pPr marL="0" indent="0">
              <a:buNone/>
            </a:pPr>
            <a:endParaRPr lang="cs-CZ" dirty="0" smtClean="0"/>
          </a:p>
          <a:p>
            <a:pPr marL="0" indent="0">
              <a:buNone/>
            </a:pPr>
            <a:r>
              <a:rPr lang="cs-CZ" dirty="0" smtClean="0"/>
              <a:t>0830-1000   Intro to </a:t>
            </a:r>
            <a:r>
              <a:rPr lang="cs-CZ" dirty="0" err="1" smtClean="0"/>
              <a:t>Storytelling</a:t>
            </a:r>
            <a:endParaRPr lang="en-US" dirty="0" smtClean="0"/>
          </a:p>
          <a:p>
            <a:pPr marL="0" indent="0">
              <a:buNone/>
            </a:pPr>
            <a:r>
              <a:rPr lang="cs-CZ" dirty="0" smtClean="0"/>
              <a:t>1000-1030   </a:t>
            </a:r>
            <a:r>
              <a:rPr lang="cs-CZ" dirty="0" err="1" smtClean="0"/>
              <a:t>Coffee</a:t>
            </a:r>
            <a:r>
              <a:rPr lang="cs-CZ" dirty="0" smtClean="0"/>
              <a:t> </a:t>
            </a:r>
            <a:r>
              <a:rPr lang="cs-CZ" dirty="0" err="1" smtClean="0"/>
              <a:t>break</a:t>
            </a:r>
            <a:r>
              <a:rPr lang="cs-CZ" dirty="0" smtClean="0"/>
              <a:t> &amp; </a:t>
            </a:r>
            <a:r>
              <a:rPr lang="cs-CZ" dirty="0" smtClean="0"/>
              <a:t>1st </a:t>
            </a:r>
            <a:r>
              <a:rPr lang="cs-CZ" dirty="0" err="1" smtClean="0"/>
              <a:t>research</a:t>
            </a:r>
            <a:r>
              <a:rPr lang="cs-CZ" dirty="0" smtClean="0"/>
              <a:t> </a:t>
            </a:r>
            <a:r>
              <a:rPr lang="cs-CZ" dirty="0" err="1" smtClean="0"/>
              <a:t>task</a:t>
            </a:r>
            <a:endParaRPr lang="en-US" dirty="0" smtClean="0"/>
          </a:p>
          <a:p>
            <a:pPr marL="0" indent="0">
              <a:buNone/>
            </a:pPr>
            <a:r>
              <a:rPr lang="cs-CZ" dirty="0" smtClean="0"/>
              <a:t>1030-1200   </a:t>
            </a:r>
            <a:r>
              <a:rPr lang="cs-CZ" dirty="0" err="1" smtClean="0"/>
              <a:t>Interactive</a:t>
            </a:r>
            <a:r>
              <a:rPr lang="cs-CZ" dirty="0" smtClean="0"/>
              <a:t> </a:t>
            </a:r>
            <a:r>
              <a:rPr lang="cs-CZ" dirty="0" err="1" smtClean="0"/>
              <a:t>block</a:t>
            </a:r>
            <a:endParaRPr lang="en-US" dirty="0" smtClean="0"/>
          </a:p>
          <a:p>
            <a:pPr marL="0" indent="0">
              <a:buNone/>
            </a:pPr>
            <a:r>
              <a:rPr lang="cs-CZ" dirty="0" smtClean="0"/>
              <a:t>1200-1230   Lunch </a:t>
            </a:r>
            <a:r>
              <a:rPr lang="cs-CZ" dirty="0" err="1" smtClean="0"/>
              <a:t>break</a:t>
            </a:r>
            <a:r>
              <a:rPr lang="cs-CZ" dirty="0" smtClean="0"/>
              <a:t> </a:t>
            </a:r>
            <a:r>
              <a:rPr lang="cs-CZ" dirty="0"/>
              <a:t>&amp; </a:t>
            </a:r>
            <a:r>
              <a:rPr lang="cs-CZ" dirty="0" smtClean="0"/>
              <a:t>2nd </a:t>
            </a:r>
            <a:r>
              <a:rPr lang="cs-CZ" dirty="0" err="1" smtClean="0"/>
              <a:t>research</a:t>
            </a:r>
            <a:r>
              <a:rPr lang="cs-CZ" dirty="0" smtClean="0"/>
              <a:t> </a:t>
            </a:r>
            <a:r>
              <a:rPr lang="cs-CZ" dirty="0" err="1" smtClean="0"/>
              <a:t>task</a:t>
            </a:r>
            <a:endParaRPr lang="cs-CZ" dirty="0" smtClean="0"/>
          </a:p>
          <a:p>
            <a:pPr marL="0" indent="0">
              <a:buNone/>
            </a:pPr>
            <a:r>
              <a:rPr lang="cs-CZ" dirty="0" smtClean="0"/>
              <a:t>1230-1300   </a:t>
            </a:r>
            <a:r>
              <a:rPr lang="cs-CZ" dirty="0" err="1" smtClean="0"/>
              <a:t>Summary</a:t>
            </a:r>
            <a:r>
              <a:rPr lang="cs-CZ" dirty="0" smtClean="0"/>
              <a:t>, </a:t>
            </a:r>
            <a:r>
              <a:rPr lang="cs-CZ" dirty="0" err="1" smtClean="0"/>
              <a:t>conclusion</a:t>
            </a:r>
            <a:endParaRPr lang="cs-CZ" dirty="0" smtClean="0"/>
          </a:p>
          <a:p>
            <a:pPr marL="0" indent="0">
              <a:buNone/>
            </a:pPr>
            <a:r>
              <a:rPr lang="cs-CZ" dirty="0" smtClean="0"/>
              <a:t>1300-1330   </a:t>
            </a:r>
            <a:r>
              <a:rPr lang="cs-CZ" dirty="0" err="1" smtClean="0"/>
              <a:t>Individual</a:t>
            </a:r>
            <a:r>
              <a:rPr lang="cs-CZ" dirty="0" smtClean="0"/>
              <a:t> </a:t>
            </a:r>
            <a:r>
              <a:rPr lang="cs-CZ" dirty="0" err="1" smtClean="0"/>
              <a:t>consultations</a:t>
            </a:r>
            <a:r>
              <a:rPr lang="cs-CZ" dirty="0" smtClean="0"/>
              <a:t> </a:t>
            </a:r>
            <a:endParaRPr lang="en-US" dirty="0" smtClean="0"/>
          </a:p>
          <a:p>
            <a:endParaRPr lang="en-US" dirty="0" smtClean="0"/>
          </a:p>
          <a:p>
            <a:endParaRPr lang="en-US" dirty="0"/>
          </a:p>
        </p:txBody>
      </p:sp>
      <p:pic>
        <p:nvPicPr>
          <p:cNvPr id="4" name="Picture 2" descr="E:\cloud\drive\websites\ppttemplate\ppt\logo-ppttemplat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Resources</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All</a:t>
            </a:r>
            <a:r>
              <a:rPr lang="cs-CZ" dirty="0" smtClean="0"/>
              <a:t> in </a:t>
            </a:r>
            <a:r>
              <a:rPr lang="cs-CZ" dirty="0" err="1" smtClean="0"/>
              <a:t>the</a:t>
            </a:r>
            <a:r>
              <a:rPr lang="cs-CZ" dirty="0" smtClean="0"/>
              <a:t> </a:t>
            </a:r>
            <a:r>
              <a:rPr lang="cs-CZ" dirty="0" err="1" smtClean="0"/>
              <a:t>course‘s</a:t>
            </a:r>
            <a:r>
              <a:rPr lang="cs-CZ" dirty="0" smtClean="0"/>
              <a:t> </a:t>
            </a:r>
            <a:r>
              <a:rPr lang="cs-CZ" dirty="0" err="1" smtClean="0"/>
              <a:t>site</a:t>
            </a:r>
            <a:r>
              <a:rPr lang="cs-CZ" dirty="0" smtClean="0"/>
              <a:t> in </a:t>
            </a:r>
            <a:r>
              <a:rPr lang="cs-CZ" dirty="0" err="1" smtClean="0"/>
              <a:t>the</a:t>
            </a:r>
            <a:r>
              <a:rPr lang="cs-CZ" dirty="0" smtClean="0"/>
              <a:t> IS:</a:t>
            </a:r>
          </a:p>
          <a:p>
            <a:r>
              <a:rPr lang="cs-CZ" dirty="0" smtClean="0"/>
              <a:t>- </a:t>
            </a:r>
            <a:r>
              <a:rPr lang="cs-CZ" dirty="0" err="1" smtClean="0"/>
              <a:t>this</a:t>
            </a:r>
            <a:r>
              <a:rPr lang="cs-CZ" dirty="0" smtClean="0"/>
              <a:t> </a:t>
            </a:r>
            <a:r>
              <a:rPr lang="cs-CZ" dirty="0" err="1" smtClean="0"/>
              <a:t>presentation</a:t>
            </a:r>
            <a:endParaRPr lang="cs-CZ" dirty="0" smtClean="0"/>
          </a:p>
          <a:p>
            <a:r>
              <a:rPr lang="cs-CZ" dirty="0" smtClean="0"/>
              <a:t>- </a:t>
            </a:r>
            <a:r>
              <a:rPr lang="cs-CZ" dirty="0" err="1" smtClean="0"/>
              <a:t>Rowling</a:t>
            </a:r>
            <a:r>
              <a:rPr lang="cs-CZ" dirty="0" smtClean="0"/>
              <a:t> </a:t>
            </a:r>
            <a:r>
              <a:rPr lang="cs-CZ" dirty="0" err="1" smtClean="0"/>
              <a:t>speech</a:t>
            </a:r>
            <a:r>
              <a:rPr lang="cs-CZ" dirty="0" smtClean="0"/>
              <a:t> </a:t>
            </a:r>
            <a:r>
              <a:rPr lang="cs-CZ" dirty="0" err="1" smtClean="0"/>
              <a:t>with</a:t>
            </a:r>
            <a:r>
              <a:rPr lang="cs-CZ" dirty="0" smtClean="0"/>
              <a:t> </a:t>
            </a:r>
            <a:r>
              <a:rPr lang="cs-CZ" dirty="0" err="1" smtClean="0"/>
              <a:t>gaps</a:t>
            </a:r>
            <a:endParaRPr lang="cs-CZ" dirty="0" smtClean="0"/>
          </a:p>
          <a:p>
            <a:r>
              <a:rPr lang="cs-CZ" dirty="0" smtClean="0"/>
              <a:t>- Tomková </a:t>
            </a:r>
            <a:r>
              <a:rPr lang="cs-CZ" dirty="0" err="1" smtClean="0"/>
              <a:t>Segmental</a:t>
            </a:r>
            <a:r>
              <a:rPr lang="cs-CZ" dirty="0" smtClean="0"/>
              <a:t> </a:t>
            </a:r>
            <a:r>
              <a:rPr lang="cs-CZ" dirty="0" err="1" smtClean="0"/>
              <a:t>pronunciation</a:t>
            </a:r>
            <a:r>
              <a:rPr lang="cs-CZ" dirty="0" smtClean="0"/>
              <a:t> </a:t>
            </a:r>
            <a:r>
              <a:rPr lang="cs-CZ" dirty="0" err="1" smtClean="0"/>
              <a:t>of</a:t>
            </a:r>
            <a:r>
              <a:rPr lang="cs-CZ" dirty="0" smtClean="0"/>
              <a:t> </a:t>
            </a:r>
            <a:r>
              <a:rPr lang="cs-CZ" dirty="0" err="1" smtClean="0"/>
              <a:t>English</a:t>
            </a:r>
            <a:endParaRPr lang="cs-CZ" dirty="0" smtClean="0"/>
          </a:p>
          <a:p>
            <a:r>
              <a:rPr lang="cs-CZ" dirty="0" smtClean="0"/>
              <a:t>- Tomková </a:t>
            </a:r>
            <a:r>
              <a:rPr lang="cs-CZ" dirty="0" err="1" smtClean="0"/>
              <a:t>Suprasegmental</a:t>
            </a:r>
            <a:r>
              <a:rPr lang="cs-CZ" dirty="0" smtClean="0"/>
              <a:t> </a:t>
            </a:r>
            <a:r>
              <a:rPr lang="cs-CZ" dirty="0" err="1" smtClean="0"/>
              <a:t>pronunciation</a:t>
            </a:r>
            <a:r>
              <a:rPr lang="cs-CZ" dirty="0" smtClean="0"/>
              <a:t> </a:t>
            </a:r>
            <a:r>
              <a:rPr lang="cs-CZ" dirty="0" err="1" smtClean="0"/>
              <a:t>of</a:t>
            </a:r>
            <a:r>
              <a:rPr lang="cs-CZ" dirty="0" smtClean="0"/>
              <a:t> </a:t>
            </a:r>
            <a:r>
              <a:rPr lang="cs-CZ" dirty="0" err="1" smtClean="0"/>
              <a:t>English</a:t>
            </a:r>
            <a:endParaRPr lang="cs-CZ" dirty="0" smtClean="0"/>
          </a:p>
          <a:p>
            <a:r>
              <a:rPr lang="cs-CZ" dirty="0" smtClean="0"/>
              <a:t>- Tomková </a:t>
            </a:r>
            <a:r>
              <a:rPr lang="cs-CZ" dirty="0" err="1" smtClean="0"/>
              <a:t>The</a:t>
            </a:r>
            <a:r>
              <a:rPr lang="cs-CZ" dirty="0" smtClean="0"/>
              <a:t> </a:t>
            </a:r>
            <a:r>
              <a:rPr lang="cs-CZ" dirty="0" err="1" smtClean="0"/>
              <a:t>best</a:t>
            </a:r>
            <a:r>
              <a:rPr lang="cs-CZ" dirty="0" smtClean="0"/>
              <a:t> </a:t>
            </a:r>
            <a:r>
              <a:rPr lang="cs-CZ" dirty="0" err="1" smtClean="0"/>
              <a:t>videos</a:t>
            </a:r>
            <a:r>
              <a:rPr lang="cs-CZ" dirty="0" smtClean="0"/>
              <a:t> </a:t>
            </a:r>
            <a:r>
              <a:rPr lang="cs-CZ" dirty="0" err="1" smtClean="0"/>
              <a:t>for</a:t>
            </a:r>
            <a:r>
              <a:rPr lang="cs-CZ" dirty="0" smtClean="0"/>
              <a:t> </a:t>
            </a:r>
            <a:r>
              <a:rPr lang="cs-CZ" dirty="0" err="1" smtClean="0"/>
              <a:t>teaching</a:t>
            </a:r>
            <a:r>
              <a:rPr lang="cs-CZ" dirty="0" smtClean="0"/>
              <a:t> </a:t>
            </a:r>
            <a:r>
              <a:rPr lang="cs-CZ" dirty="0" err="1" smtClean="0"/>
              <a:t>English</a:t>
            </a:r>
            <a:r>
              <a:rPr lang="cs-CZ" dirty="0" smtClean="0"/>
              <a:t> </a:t>
            </a:r>
            <a:r>
              <a:rPr lang="cs-CZ" dirty="0" err="1" smtClean="0"/>
              <a:t>pronunciation</a:t>
            </a:r>
            <a:endParaRPr lang="cs-CZ" dirty="0"/>
          </a:p>
        </p:txBody>
      </p:sp>
    </p:spTree>
    <p:extLst>
      <p:ext uri="{BB962C8B-B14F-4D97-AF65-F5344CB8AC3E}">
        <p14:creationId xmlns:p14="http://schemas.microsoft.com/office/powerpoint/2010/main" val="40916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t>
            </a:r>
            <a:r>
              <a:rPr lang="cs-CZ" dirty="0" err="1" smtClean="0"/>
              <a:t>torytelling</a:t>
            </a:r>
            <a:r>
              <a:rPr lang="cs-CZ" dirty="0" smtClean="0"/>
              <a:t> as a basic </a:t>
            </a:r>
            <a:r>
              <a:rPr lang="cs-CZ" dirty="0" err="1" smtClean="0"/>
              <a:t>human</a:t>
            </a:r>
            <a:r>
              <a:rPr lang="cs-CZ" dirty="0" smtClean="0"/>
              <a:t> </a:t>
            </a:r>
            <a:r>
              <a:rPr lang="cs-CZ" dirty="0" err="1" smtClean="0"/>
              <a:t>need</a:t>
            </a:r>
            <a:endParaRPr lang="en-US" dirty="0"/>
          </a:p>
        </p:txBody>
      </p:sp>
      <p:sp>
        <p:nvSpPr>
          <p:cNvPr id="5" name="Content Placeholder 4"/>
          <p:cNvSpPr>
            <a:spLocks noGrp="1"/>
          </p:cNvSpPr>
          <p:nvPr>
            <p:ph idx="1"/>
          </p:nvPr>
        </p:nvSpPr>
        <p:spPr/>
        <p:txBody>
          <a:bodyPr/>
          <a:lstStyle/>
          <a:p>
            <a:r>
              <a:rPr lang="en-US" dirty="0" smtClean="0">
                <a:hlinkClick r:id="rId2"/>
              </a:rPr>
              <a:t>Salman </a:t>
            </a:r>
            <a:r>
              <a:rPr lang="en-US" dirty="0">
                <a:hlinkClick r:id="rId2"/>
              </a:rPr>
              <a:t>Rushdie Teaches Storytelling and Writing | Official Trailer | </a:t>
            </a:r>
            <a:r>
              <a:rPr lang="en-US" dirty="0" err="1">
                <a:hlinkClick r:id="rId2"/>
              </a:rPr>
              <a:t>MasterClass</a:t>
            </a:r>
            <a:r>
              <a:rPr lang="en-US" dirty="0">
                <a:hlinkClick r:id="rId2"/>
              </a:rPr>
              <a:t> </a:t>
            </a:r>
            <a:r>
              <a:rPr lang="en-US" dirty="0" smtClean="0">
                <a:hlinkClick r:id="rId2"/>
              </a:rPr>
              <a:t>– YouTube</a:t>
            </a:r>
            <a:endParaRPr lang="cs-CZ" dirty="0" smtClean="0"/>
          </a:p>
          <a:p>
            <a:endParaRPr lang="cs-CZ" dirty="0"/>
          </a:p>
          <a:p>
            <a:r>
              <a:rPr lang="cs-CZ" dirty="0" smtClean="0"/>
              <a:t>                    </a:t>
            </a:r>
          </a:p>
          <a:p>
            <a:pPr marL="0" indent="0">
              <a:buNone/>
            </a:pPr>
            <a:endParaRPr lang="en-US" dirty="0" smtClean="0"/>
          </a:p>
          <a:p>
            <a:endParaRPr lang="en-US" dirty="0" smtClean="0"/>
          </a:p>
          <a:p>
            <a:endParaRPr lang="en-US" dirty="0" smtClean="0"/>
          </a:p>
          <a:p>
            <a:endParaRPr lang="en-US" dirty="0" smtClean="0"/>
          </a:p>
        </p:txBody>
      </p:sp>
      <p:pic>
        <p:nvPicPr>
          <p:cNvPr id="6" name="Picture 2" descr="E:\cloud\drive\websites\ppttemplate\ppt\logo-ppttemplate.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674" y="6531587"/>
            <a:ext cx="1161288" cy="250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540" y="2970885"/>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6338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History</a:t>
            </a:r>
            <a:r>
              <a:rPr lang="cs-CZ" dirty="0" smtClean="0"/>
              <a:t> </a:t>
            </a:r>
            <a:r>
              <a:rPr lang="cs-CZ" dirty="0" err="1" smtClean="0"/>
              <a:t>of</a:t>
            </a:r>
            <a:r>
              <a:rPr lang="cs-CZ" dirty="0" smtClean="0"/>
              <a:t> </a:t>
            </a:r>
            <a:r>
              <a:rPr lang="cs-CZ" dirty="0" err="1" smtClean="0"/>
              <a:t>Storytelling</a:t>
            </a:r>
            <a:endParaRPr lang="cs-CZ"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8720" y="2207360"/>
            <a:ext cx="3770181" cy="427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2213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Storytelling</a:t>
            </a:r>
            <a:r>
              <a:rPr lang="cs-CZ" dirty="0" smtClean="0"/>
              <a:t> </a:t>
            </a:r>
            <a:r>
              <a:rPr lang="cs-CZ" dirty="0" err="1" smtClean="0"/>
              <a:t>since</a:t>
            </a:r>
            <a:r>
              <a:rPr lang="cs-CZ" dirty="0" smtClean="0"/>
              <a:t> </a:t>
            </a:r>
            <a:r>
              <a:rPr lang="cs-CZ" dirty="0" err="1" smtClean="0"/>
              <a:t>times</a:t>
            </a:r>
            <a:r>
              <a:rPr lang="cs-CZ" dirty="0" smtClean="0"/>
              <a:t> </a:t>
            </a:r>
            <a:r>
              <a:rPr lang="cs-CZ" dirty="0" err="1" smtClean="0"/>
              <a:t>immemorial</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4950" y="1746500"/>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500"/>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The History of Storytelling Part 2 | The Scribblings of Joe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7" descr="The History of Storytelling Part 2 | The Scribblings of Joe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9" descr="The History of Storytelling Part 2 | The Scribblings of Joe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1" descr="The History of Storytelling Part 2 | The Scribblings of Joe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13" descr="The History of Storytelling Part 2 | The Scribblings of Joeb"/>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027" y="4039820"/>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345" y="1858958"/>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1932" y="4032927"/>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446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world‘s</a:t>
            </a:r>
            <a:r>
              <a:rPr lang="cs-CZ" dirty="0" smtClean="0"/>
              <a:t> </a:t>
            </a:r>
            <a:r>
              <a:rPr lang="cs-CZ" dirty="0" err="1" smtClean="0"/>
              <a:t>greatest</a:t>
            </a:r>
            <a:r>
              <a:rPr lang="cs-CZ" dirty="0" smtClean="0"/>
              <a:t> </a:t>
            </a:r>
            <a:r>
              <a:rPr lang="cs-CZ" dirty="0" err="1" smtClean="0"/>
              <a:t>storytellers</a:t>
            </a:r>
            <a:endParaRPr lang="cs-CZ" dirty="0"/>
          </a:p>
        </p:txBody>
      </p:sp>
      <p:sp>
        <p:nvSpPr>
          <p:cNvPr id="3" name="Zástupný symbol pro obsah 2"/>
          <p:cNvSpPr>
            <a:spLocks noGrp="1"/>
          </p:cNvSpPr>
          <p:nvPr>
            <p:ph idx="1"/>
          </p:nvPr>
        </p:nvSpPr>
        <p:spPr/>
        <p:txBody>
          <a:bodyPr/>
          <a:lstStyle/>
          <a:p>
            <a:r>
              <a:rPr lang="cs-CZ" dirty="0" err="1" smtClean="0"/>
              <a:t>Homer</a:t>
            </a:r>
            <a:r>
              <a:rPr lang="cs-CZ" dirty="0" smtClean="0"/>
              <a:t>, Virgil, </a:t>
            </a:r>
            <a:r>
              <a:rPr lang="cs-CZ" dirty="0" err="1" smtClean="0"/>
              <a:t>Aesop</a:t>
            </a:r>
            <a:endParaRPr lang="cs-CZ" dirty="0" smtClean="0"/>
          </a:p>
          <a:p>
            <a:r>
              <a:rPr lang="cs-CZ" dirty="0" err="1" smtClean="0"/>
              <a:t>Bocaccio</a:t>
            </a:r>
            <a:r>
              <a:rPr lang="cs-CZ" dirty="0" smtClean="0"/>
              <a:t>, Dante</a:t>
            </a:r>
          </a:p>
          <a:p>
            <a:r>
              <a:rPr lang="cs-CZ" dirty="0" err="1" smtClean="0"/>
              <a:t>Chaucer</a:t>
            </a:r>
            <a:endParaRPr lang="cs-CZ" dirty="0" smtClean="0"/>
          </a:p>
          <a:p>
            <a:r>
              <a:rPr lang="cs-CZ" dirty="0" smtClean="0"/>
              <a:t>Shakespeare</a:t>
            </a:r>
          </a:p>
          <a:p>
            <a:r>
              <a:rPr lang="cs-CZ" dirty="0" smtClean="0"/>
              <a:t>Němcová</a:t>
            </a:r>
          </a:p>
          <a:p>
            <a:r>
              <a:rPr lang="cs-CZ" dirty="0" smtClean="0"/>
              <a:t>Čapek</a:t>
            </a:r>
          </a:p>
          <a:p>
            <a:r>
              <a:rPr lang="cs-CZ" dirty="0" smtClean="0"/>
              <a:t>Tolkien, </a:t>
            </a:r>
            <a:r>
              <a:rPr lang="cs-CZ" dirty="0" err="1" smtClean="0"/>
              <a:t>Lewis</a:t>
            </a:r>
            <a:r>
              <a:rPr lang="cs-CZ" dirty="0" smtClean="0"/>
              <a:t>, </a:t>
            </a:r>
            <a:r>
              <a:rPr lang="cs-CZ" dirty="0" err="1" smtClean="0"/>
              <a:t>Pratchett</a:t>
            </a:r>
            <a:endParaRPr lang="cs-CZ" dirty="0" smtClean="0"/>
          </a:p>
          <a:p>
            <a:r>
              <a:rPr lang="cs-CZ" dirty="0" smtClean="0"/>
              <a:t>…………………………………………………………………</a:t>
            </a:r>
            <a:endParaRPr lang="cs-CZ" dirty="0"/>
          </a:p>
        </p:txBody>
      </p:sp>
    </p:spTree>
    <p:extLst>
      <p:ext uri="{BB962C8B-B14F-4D97-AF65-F5344CB8AC3E}">
        <p14:creationId xmlns:p14="http://schemas.microsoft.com/office/powerpoint/2010/main" val="15526119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4375" y="985720"/>
            <a:ext cx="8229600" cy="584623"/>
          </a:xfrm>
        </p:spPr>
        <p:txBody>
          <a:bodyPr>
            <a:normAutofit fontScale="90000"/>
          </a:bodyPr>
          <a:lstStyle/>
          <a:p>
            <a:r>
              <a:rPr lang="cs-CZ" dirty="0" err="1" smtClean="0">
                <a:solidFill>
                  <a:srgbClr val="FFFF00"/>
                </a:solidFill>
              </a:rPr>
              <a:t>The</a:t>
            </a:r>
            <a:r>
              <a:rPr lang="cs-CZ" dirty="0" smtClean="0">
                <a:solidFill>
                  <a:srgbClr val="FFFF00"/>
                </a:solidFill>
              </a:rPr>
              <a:t> </a:t>
            </a:r>
            <a:r>
              <a:rPr lang="cs-CZ" dirty="0" err="1" smtClean="0">
                <a:solidFill>
                  <a:srgbClr val="FFFF00"/>
                </a:solidFill>
              </a:rPr>
              <a:t>same</a:t>
            </a:r>
            <a:r>
              <a:rPr lang="cs-CZ" dirty="0" smtClean="0">
                <a:solidFill>
                  <a:srgbClr val="FFFF00"/>
                </a:solidFill>
              </a:rPr>
              <a:t> </a:t>
            </a:r>
            <a:r>
              <a:rPr lang="cs-CZ" dirty="0" err="1" smtClean="0">
                <a:solidFill>
                  <a:srgbClr val="FFFF00"/>
                </a:solidFill>
              </a:rPr>
              <a:t>or</a:t>
            </a:r>
            <a:r>
              <a:rPr lang="cs-CZ" dirty="0" smtClean="0">
                <a:solidFill>
                  <a:srgbClr val="FFFF00"/>
                </a:solidFill>
              </a:rPr>
              <a:t> </a:t>
            </a:r>
            <a:r>
              <a:rPr lang="cs-CZ" dirty="0" err="1" smtClean="0">
                <a:solidFill>
                  <a:srgbClr val="FFFF00"/>
                </a:solidFill>
              </a:rPr>
              <a:t>different</a:t>
            </a:r>
            <a:r>
              <a:rPr lang="cs-CZ" dirty="0" smtClean="0">
                <a:solidFill>
                  <a:srgbClr val="FFFF00"/>
                </a:solidFill>
              </a:rPr>
              <a:t>?</a:t>
            </a:r>
            <a:endParaRPr lang="cs-CZ" dirty="0">
              <a:solidFill>
                <a:srgbClr val="FFFF00"/>
              </a:solidFill>
            </a:endParaRP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59785" y="159654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25" y="3887114"/>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251755" y="159654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755" y="446377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4950" y="388711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34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Storytelling</a:t>
            </a:r>
            <a:r>
              <a:rPr lang="cs-CZ" dirty="0" smtClean="0"/>
              <a:t> </a:t>
            </a:r>
            <a:r>
              <a:rPr lang="cs-CZ" dirty="0" err="1" smtClean="0"/>
              <a:t>today</a:t>
            </a:r>
            <a:endParaRPr lang="cs-CZ" dirty="0"/>
          </a:p>
        </p:txBody>
      </p:sp>
      <p:sp>
        <p:nvSpPr>
          <p:cNvPr id="3" name="Zástupný symbol pro obsah 2"/>
          <p:cNvSpPr>
            <a:spLocks noGrp="1"/>
          </p:cNvSpPr>
          <p:nvPr>
            <p:ph idx="1"/>
          </p:nvPr>
        </p:nvSpPr>
        <p:spPr/>
        <p:txBody>
          <a:bodyPr>
            <a:normAutofit fontScale="70000" lnSpcReduction="20000"/>
          </a:bodyPr>
          <a:lstStyle/>
          <a:p>
            <a:pPr fontAlgn="base"/>
            <a:r>
              <a:rPr lang="cs-CZ" dirty="0" smtClean="0"/>
              <a:t>In business: </a:t>
            </a:r>
            <a:r>
              <a:rPr lang="en-US" sz="2000" dirty="0" smtClean="0"/>
              <a:t>brands </a:t>
            </a:r>
            <a:r>
              <a:rPr lang="en-US" sz="2000" dirty="0"/>
              <a:t>sharing their messages in ways that engage audiences and drive them to take a desired action (like making a purchase, calling a sales person, downloading or subscribing to content</a:t>
            </a:r>
            <a:r>
              <a:rPr lang="en-US" sz="2200" dirty="0"/>
              <a:t>, etc.).</a:t>
            </a:r>
          </a:p>
          <a:p>
            <a:endParaRPr lang="cs-CZ" dirty="0" smtClean="0"/>
          </a:p>
          <a:p>
            <a:r>
              <a:rPr lang="cs-CZ" dirty="0" smtClean="0"/>
              <a:t>In </a:t>
            </a:r>
            <a:r>
              <a:rPr lang="cs-CZ" dirty="0" err="1" smtClean="0"/>
              <a:t>politics</a:t>
            </a:r>
            <a:r>
              <a:rPr lang="cs-CZ" dirty="0" smtClean="0"/>
              <a:t>:</a:t>
            </a:r>
            <a:r>
              <a:rPr lang="cs-CZ" dirty="0"/>
              <a:t> </a:t>
            </a:r>
            <a:r>
              <a:rPr lang="cs-CZ" sz="2000" dirty="0"/>
              <a:t>P</a:t>
            </a:r>
            <a:r>
              <a:rPr lang="cs-CZ" sz="2000" dirty="0" smtClean="0"/>
              <a:t>o</a:t>
            </a:r>
            <a:r>
              <a:rPr lang="en-US" sz="2000" dirty="0" err="1" smtClean="0"/>
              <a:t>litical</a:t>
            </a:r>
            <a:r>
              <a:rPr lang="en-US" sz="2000" dirty="0" smtClean="0"/>
              <a:t> narrative</a:t>
            </a:r>
            <a:r>
              <a:rPr lang="en-US" sz="2000" dirty="0"/>
              <a:t> </a:t>
            </a:r>
            <a:r>
              <a:rPr lang="cs-CZ" sz="2000" dirty="0" smtClean="0"/>
              <a:t>a</a:t>
            </a:r>
            <a:r>
              <a:rPr lang="en-US" sz="2000" dirty="0" smtClean="0"/>
              <a:t>s </a:t>
            </a:r>
            <a:r>
              <a:rPr lang="en-US" sz="2000" dirty="0"/>
              <a:t>a term used in the </a:t>
            </a:r>
            <a:r>
              <a:rPr lang="cs-CZ" sz="2000" dirty="0" err="1" smtClean="0"/>
              <a:t>humanities</a:t>
            </a:r>
            <a:r>
              <a:rPr lang="en-US" sz="2000" dirty="0"/>
              <a:t> and </a:t>
            </a:r>
            <a:r>
              <a:rPr lang="cs-CZ" sz="2000" dirty="0" err="1" smtClean="0"/>
              <a:t>political</a:t>
            </a:r>
            <a:r>
              <a:rPr lang="cs-CZ" sz="2000" dirty="0" smtClean="0"/>
              <a:t> </a:t>
            </a:r>
            <a:r>
              <a:rPr lang="cs-CZ" sz="2000" dirty="0" err="1" smtClean="0"/>
              <a:t>sciences</a:t>
            </a:r>
            <a:r>
              <a:rPr lang="en-US" sz="2000" dirty="0"/>
              <a:t> </a:t>
            </a:r>
            <a:r>
              <a:rPr lang="en-US" sz="2000" dirty="0" smtClean="0"/>
              <a:t>the </a:t>
            </a:r>
            <a:r>
              <a:rPr lang="en-US" sz="2000" dirty="0"/>
              <a:t>way in which storytelling can shape fact and impact on understandings of reality</a:t>
            </a:r>
            <a:r>
              <a:rPr lang="en-US" sz="2000" dirty="0" smtClean="0"/>
              <a:t>.</a:t>
            </a:r>
            <a:endParaRPr lang="cs-CZ" sz="2000" dirty="0" smtClean="0"/>
          </a:p>
          <a:p>
            <a:endParaRPr lang="cs-CZ" dirty="0" smtClean="0"/>
          </a:p>
          <a:p>
            <a:r>
              <a:rPr lang="cs-CZ" dirty="0" smtClean="0"/>
              <a:t>In </a:t>
            </a:r>
            <a:r>
              <a:rPr lang="cs-CZ" dirty="0" err="1" smtClean="0"/>
              <a:t>teaching</a:t>
            </a:r>
            <a:r>
              <a:rPr lang="cs-CZ" dirty="0" smtClean="0"/>
              <a:t>: </a:t>
            </a:r>
            <a:r>
              <a:rPr lang="en-US" sz="2100" dirty="0"/>
              <a:t>Storytelling is the oldest form of teaching. It bonded the early human communities, giving children the answers to the biggest questions of creation, life, and the afterlife. Stories define us, shape us, control us, and make us. Not every human culture in the world is literate, but every single culture tells stories</a:t>
            </a:r>
            <a:r>
              <a:rPr lang="en-US" sz="2100" dirty="0" smtClean="0"/>
              <a:t>.</a:t>
            </a:r>
            <a:r>
              <a:rPr lang="cs-CZ" sz="2100" dirty="0" smtClean="0"/>
              <a:t> =</a:t>
            </a:r>
            <a:r>
              <a:rPr lang="cs-CZ" sz="2100" dirty="0" err="1" smtClean="0"/>
              <a:t>Failure</a:t>
            </a:r>
            <a:r>
              <a:rPr lang="cs-CZ" sz="2100" dirty="0" smtClean="0"/>
              <a:t> </a:t>
            </a:r>
            <a:r>
              <a:rPr lang="cs-CZ" sz="2100" dirty="0" err="1" smtClean="0"/>
              <a:t>stories</a:t>
            </a:r>
            <a:r>
              <a:rPr lang="cs-CZ" sz="2100" dirty="0" smtClean="0"/>
              <a:t> are </a:t>
            </a:r>
            <a:r>
              <a:rPr lang="cs-CZ" sz="2100" dirty="0" err="1" smtClean="0"/>
              <a:t>the</a:t>
            </a:r>
            <a:r>
              <a:rPr lang="cs-CZ" sz="2100" dirty="0" smtClean="0"/>
              <a:t> </a:t>
            </a:r>
            <a:r>
              <a:rPr lang="cs-CZ" sz="2100" dirty="0" err="1" smtClean="0"/>
              <a:t>best</a:t>
            </a:r>
            <a:r>
              <a:rPr lang="cs-CZ" sz="2100" dirty="0" smtClean="0"/>
              <a:t>=</a:t>
            </a:r>
          </a:p>
          <a:p>
            <a:endParaRPr lang="cs-CZ" sz="2100" dirty="0"/>
          </a:p>
          <a:p>
            <a:endParaRPr lang="en-US" sz="2100" dirty="0"/>
          </a:p>
          <a:p>
            <a:r>
              <a:rPr lang="cs-CZ" dirty="0" smtClean="0"/>
              <a:t>In </a:t>
            </a:r>
            <a:r>
              <a:rPr lang="cs-CZ" dirty="0" err="1" smtClean="0"/>
              <a:t>law</a:t>
            </a:r>
            <a:r>
              <a:rPr lang="cs-CZ" dirty="0" smtClean="0"/>
              <a:t>: </a:t>
            </a:r>
            <a:r>
              <a:rPr lang="cs-CZ" sz="2000" dirty="0" smtClean="0"/>
              <a:t>‘</a:t>
            </a:r>
            <a:r>
              <a:rPr lang="cs-CZ" sz="2000" dirty="0" err="1" smtClean="0"/>
              <a:t>Liar</a:t>
            </a:r>
            <a:r>
              <a:rPr lang="cs-CZ" sz="2000" dirty="0" smtClean="0"/>
              <a:t> </a:t>
            </a:r>
            <a:r>
              <a:rPr lang="cs-CZ" sz="2000" dirty="0" err="1" smtClean="0"/>
              <a:t>Liar</a:t>
            </a:r>
            <a:r>
              <a:rPr lang="cs-CZ" sz="2000" dirty="0" smtClean="0"/>
              <a:t>‘</a:t>
            </a:r>
            <a:r>
              <a:rPr lang="en-US" sz="2000" dirty="0"/>
              <a:t/>
            </a:r>
            <a:br>
              <a:rPr lang="en-US" sz="2000" dirty="0"/>
            </a:br>
            <a:endParaRPr lang="cs-CZ" sz="2000" dirty="0"/>
          </a:p>
        </p:txBody>
      </p:sp>
    </p:spTree>
    <p:extLst>
      <p:ext uri="{BB962C8B-B14F-4D97-AF65-F5344CB8AC3E}">
        <p14:creationId xmlns:p14="http://schemas.microsoft.com/office/powerpoint/2010/main" val="3468949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Předvádění na obrazovce (4:3)</PresentationFormat>
  <Paragraphs>90</Paragraphs>
  <Slides>18</Slides>
  <Notes>1</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Office Theme</vt:lpstr>
      <vt:lpstr>AJ5415 Storytelling  for Young Learners Kateřina Tomková, 2060@mail.muni.cz Block 1 Saturday, March 20, 2021</vt:lpstr>
      <vt:lpstr>Our schedule today</vt:lpstr>
      <vt:lpstr>Resources</vt:lpstr>
      <vt:lpstr>Storytelling as a basic human need</vt:lpstr>
      <vt:lpstr>History of Storytelling</vt:lpstr>
      <vt:lpstr>Storytelling since times immemorial</vt:lpstr>
      <vt:lpstr>The world‘s greatest storytellers</vt:lpstr>
      <vt:lpstr>The same or different?</vt:lpstr>
      <vt:lpstr>Storytelling today</vt:lpstr>
      <vt:lpstr>Storytelling for chidren</vt:lpstr>
      <vt:lpstr>Storytelling for children in foreign language teaching</vt:lpstr>
      <vt:lpstr>Kinds of narratives</vt:lpstr>
      <vt:lpstr>The story of my life</vt:lpstr>
      <vt:lpstr>Coffee break</vt:lpstr>
      <vt:lpstr>Interactive block</vt:lpstr>
      <vt:lpstr>Lunch break</vt:lpstr>
      <vt:lpstr>Summary, conclusions, questions, plans for Block 2</vt:lpstr>
      <vt:lpstr>So long…  Have a pleasant, covid-free EASTER!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2014-02-20T03:57:24Z</dcterms:created>
  <dcterms:modified xsi:type="dcterms:W3CDTF">2021-03-20T12:35:55Z</dcterms:modified>
</cp:coreProperties>
</file>