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8A"/>
    <a:srgbClr val="006C12"/>
    <a:srgbClr val="003402"/>
    <a:srgbClr val="547A00"/>
    <a:srgbClr val="659200"/>
    <a:srgbClr val="2597FF"/>
    <a:srgbClr val="77AC00"/>
    <a:srgbClr val="DBFF01"/>
    <a:srgbClr val="FF6201"/>
    <a:srgbClr val="FE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B9DAD-5266-4948-B486-C96E3F0F628E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376DE-5FC2-469A-80D0-9F3B6D46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0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76DE-5FC2-469A-80D0-9F3B6D464F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6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76DE-5FC2-469A-80D0-9F3B6D464F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74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76DE-5FC2-469A-80D0-9F3B6D464F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22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76DE-5FC2-469A-80D0-9F3B6D464F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86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76DE-5FC2-469A-80D0-9F3B6D464F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8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76DE-5FC2-469A-80D0-9F3B6D464F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2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207360"/>
            <a:ext cx="8245765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0034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596540"/>
            <a:ext cx="824576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547A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222195"/>
            <a:ext cx="778795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34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443835"/>
            <a:ext cx="7787956" cy="5039264"/>
          </a:xfrm>
        </p:spPr>
        <p:txBody>
          <a:bodyPr/>
          <a:lstStyle>
            <a:lvl1pPr algn="l">
              <a:defRPr sz="2800">
                <a:solidFill>
                  <a:srgbClr val="003402"/>
                </a:solidFill>
              </a:defRPr>
            </a:lvl1pPr>
            <a:lvl2pPr algn="l">
              <a:defRPr>
                <a:solidFill>
                  <a:srgbClr val="003402"/>
                </a:solidFill>
              </a:defRPr>
            </a:lvl2pPr>
            <a:lvl3pPr algn="l">
              <a:defRPr>
                <a:solidFill>
                  <a:srgbClr val="003402"/>
                </a:solidFill>
              </a:defRPr>
            </a:lvl3pPr>
            <a:lvl4pPr algn="l">
              <a:defRPr>
                <a:solidFill>
                  <a:srgbClr val="003402"/>
                </a:solidFill>
              </a:defRPr>
            </a:lvl4pPr>
            <a:lvl5pPr algn="l">
              <a:defRPr>
                <a:solidFill>
                  <a:srgbClr val="00340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380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34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5"/>
            <a:ext cx="6871725" cy="4733855"/>
          </a:xfrm>
        </p:spPr>
        <p:txBody>
          <a:bodyPr/>
          <a:lstStyle>
            <a:lvl1pPr>
              <a:defRPr sz="2800">
                <a:solidFill>
                  <a:srgbClr val="003402"/>
                </a:solidFill>
              </a:defRPr>
            </a:lvl1pPr>
            <a:lvl2pPr>
              <a:defRPr>
                <a:solidFill>
                  <a:srgbClr val="003402"/>
                </a:solidFill>
              </a:defRPr>
            </a:lvl2pPr>
            <a:lvl3pPr>
              <a:defRPr>
                <a:solidFill>
                  <a:srgbClr val="003402"/>
                </a:solidFill>
              </a:defRPr>
            </a:lvl3pPr>
            <a:lvl4pPr>
              <a:defRPr>
                <a:solidFill>
                  <a:srgbClr val="003402"/>
                </a:solidFill>
              </a:defRPr>
            </a:lvl4pPr>
            <a:lvl5pPr>
              <a:defRPr>
                <a:solidFill>
                  <a:srgbClr val="00340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34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40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6C1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123035" cy="3359511"/>
          </a:xfrm>
        </p:spPr>
        <p:txBody>
          <a:bodyPr/>
          <a:lstStyle>
            <a:lvl1pPr algn="ctr">
              <a:defRPr sz="2400">
                <a:solidFill>
                  <a:srgbClr val="003402"/>
                </a:solidFill>
              </a:defRPr>
            </a:lvl1pPr>
            <a:lvl2pPr algn="ctr">
              <a:defRPr sz="2000">
                <a:solidFill>
                  <a:srgbClr val="003402"/>
                </a:solidFill>
              </a:defRPr>
            </a:lvl2pPr>
            <a:lvl3pPr algn="ctr">
              <a:defRPr sz="1800">
                <a:solidFill>
                  <a:srgbClr val="003402"/>
                </a:solidFill>
              </a:defRPr>
            </a:lvl3pPr>
            <a:lvl4pPr algn="ctr">
              <a:defRPr sz="1600">
                <a:solidFill>
                  <a:srgbClr val="003402"/>
                </a:solidFill>
              </a:defRPr>
            </a:lvl4pPr>
            <a:lvl5pPr algn="ctr">
              <a:defRPr sz="1600">
                <a:solidFill>
                  <a:srgbClr val="00340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9654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6C1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1"/>
            <a:ext cx="4106566" cy="3359511"/>
          </a:xfrm>
        </p:spPr>
        <p:txBody>
          <a:bodyPr/>
          <a:lstStyle>
            <a:lvl1pPr algn="ctr">
              <a:defRPr sz="2400">
                <a:solidFill>
                  <a:srgbClr val="003402"/>
                </a:solidFill>
              </a:defRPr>
            </a:lvl1pPr>
            <a:lvl2pPr algn="ctr">
              <a:defRPr sz="2000">
                <a:solidFill>
                  <a:srgbClr val="003402"/>
                </a:solidFill>
              </a:defRPr>
            </a:lvl2pPr>
            <a:lvl3pPr algn="ctr">
              <a:defRPr sz="1800">
                <a:solidFill>
                  <a:srgbClr val="003402"/>
                </a:solidFill>
              </a:defRPr>
            </a:lvl3pPr>
            <a:lvl4pPr algn="ctr">
              <a:defRPr sz="1600">
                <a:solidFill>
                  <a:srgbClr val="003402"/>
                </a:solidFill>
              </a:defRPr>
            </a:lvl4pPr>
            <a:lvl5pPr algn="ctr">
              <a:defRPr sz="1600">
                <a:solidFill>
                  <a:srgbClr val="00340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2060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L-wgRGrzr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138425"/>
            <a:ext cx="8246070" cy="1374345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AJ5415</a:t>
            </a:r>
            <a:r>
              <a:rPr lang="cs-CZ" sz="8000" b="1" dirty="0" smtClean="0"/>
              <a:t> </a:t>
            </a:r>
            <a:r>
              <a:rPr lang="cs-CZ" sz="12000" b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Storytelling</a:t>
            </a:r>
            <a:r>
              <a:rPr lang="cs-CZ" sz="9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8000" b="1" u="sng" dirty="0">
                <a:solidFill>
                  <a:srgbClr val="FFFF00"/>
                </a:solidFill>
              </a:rPr>
              <a:t/>
            </a:r>
            <a:br>
              <a:rPr lang="cs-CZ" sz="8000" b="1" u="sng" dirty="0">
                <a:solidFill>
                  <a:srgbClr val="FFFF00"/>
                </a:solidFill>
              </a:rPr>
            </a:br>
            <a:r>
              <a:rPr lang="cs-CZ" sz="8000" b="1" u="sng" dirty="0" err="1">
                <a:solidFill>
                  <a:srgbClr val="FFFF00"/>
                </a:solidFill>
              </a:rPr>
              <a:t>for</a:t>
            </a:r>
            <a:r>
              <a:rPr lang="cs-CZ" sz="8000" b="1" u="sng" dirty="0">
                <a:solidFill>
                  <a:srgbClr val="FFFF00"/>
                </a:solidFill>
              </a:rPr>
              <a:t> </a:t>
            </a:r>
            <a:r>
              <a:rPr lang="cs-CZ" sz="8000" b="1" u="sng" dirty="0" err="1">
                <a:solidFill>
                  <a:srgbClr val="FFFF00"/>
                </a:solidFill>
              </a:rPr>
              <a:t>Young</a:t>
            </a:r>
            <a:r>
              <a:rPr lang="cs-CZ" sz="8000" b="1" u="sng" dirty="0">
                <a:solidFill>
                  <a:srgbClr val="FFFF00"/>
                </a:solidFill>
              </a:rPr>
              <a:t> </a:t>
            </a:r>
            <a:r>
              <a:rPr lang="cs-CZ" sz="8000" b="1" u="sng" dirty="0" err="1">
                <a:solidFill>
                  <a:srgbClr val="FFFF00"/>
                </a:solidFill>
              </a:rPr>
              <a:t>Learners</a:t>
            </a:r>
            <a:r>
              <a:rPr lang="cs-CZ" b="1" u="sng" dirty="0">
                <a:solidFill>
                  <a:srgbClr val="FFFF00"/>
                </a:solidFill>
              </a:rPr>
              <a:t/>
            </a:r>
            <a:br>
              <a:rPr lang="cs-CZ" b="1" u="sng" dirty="0">
                <a:solidFill>
                  <a:srgbClr val="FFFF00"/>
                </a:solidFill>
              </a:rPr>
            </a:br>
            <a:r>
              <a:rPr lang="cs-CZ" b="1" dirty="0">
                <a:solidFill>
                  <a:srgbClr val="FFFF00"/>
                </a:solidFill>
              </a:rPr>
              <a:t>Kateřina </a:t>
            </a:r>
            <a:r>
              <a:rPr lang="cs-CZ" sz="4000" b="1" dirty="0">
                <a:solidFill>
                  <a:srgbClr val="FFFF00"/>
                </a:solidFill>
              </a:rPr>
              <a:t>Tomková</a:t>
            </a:r>
            <a:r>
              <a:rPr lang="cs-CZ" b="1" dirty="0">
                <a:solidFill>
                  <a:srgbClr val="FFFF00"/>
                </a:solidFill>
              </a:rPr>
              <a:t>, </a:t>
            </a:r>
            <a:r>
              <a:rPr lang="cs-CZ" b="1" dirty="0">
                <a:solidFill>
                  <a:srgbClr val="FFFF00"/>
                </a:solidFill>
                <a:hlinkClick r:id="rId3"/>
              </a:rPr>
              <a:t>2060@mail.muni.cz</a:t>
            </a:r>
            <a:r>
              <a:rPr lang="cs-CZ" b="1" u="sng" dirty="0">
                <a:solidFill>
                  <a:srgbClr val="FFFF00"/>
                </a:solidFill>
              </a:rPr>
              <a:t/>
            </a:r>
            <a:br>
              <a:rPr lang="cs-CZ" b="1" u="sng" dirty="0">
                <a:solidFill>
                  <a:srgbClr val="FFFF00"/>
                </a:solidFill>
              </a:rPr>
            </a:br>
            <a:r>
              <a:rPr lang="cs-CZ" sz="2000" b="1" u="sng" dirty="0" err="1">
                <a:effectLst/>
              </a:rPr>
              <a:t>Block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smtClean="0">
                <a:effectLst/>
              </a:rPr>
              <a:t>2</a:t>
            </a:r>
            <a:br>
              <a:rPr lang="cs-CZ" sz="2000" b="1" u="sng" dirty="0" smtClean="0">
                <a:effectLst/>
              </a:rPr>
            </a:br>
            <a:r>
              <a:rPr lang="cs-CZ" sz="2000" b="1" u="sng" dirty="0" err="1" smtClean="0">
                <a:solidFill>
                  <a:srgbClr val="FFFF00"/>
                </a:solidFill>
              </a:rPr>
              <a:t>Saturday</a:t>
            </a:r>
            <a:r>
              <a:rPr lang="cs-CZ" sz="2000" b="1" u="sng" dirty="0">
                <a:solidFill>
                  <a:srgbClr val="FFFF00"/>
                </a:solidFill>
              </a:rPr>
              <a:t>, </a:t>
            </a:r>
            <a:r>
              <a:rPr lang="cs-CZ" sz="2000" b="1" u="sng" dirty="0" smtClean="0">
                <a:solidFill>
                  <a:srgbClr val="FFFF00"/>
                </a:solidFill>
              </a:rPr>
              <a:t>May 15, 2021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970885"/>
            <a:ext cx="8246070" cy="763525"/>
          </a:xfrm>
        </p:spPr>
        <p:txBody>
          <a:bodyPr>
            <a:noAutofit/>
          </a:bodyPr>
          <a:lstStyle/>
          <a:p>
            <a:endParaRPr lang="en-US" dirty="0">
              <a:solidFill>
                <a:srgbClr val="006C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5" cy="763525"/>
          </a:xfrm>
        </p:spPr>
        <p:txBody>
          <a:bodyPr>
            <a:normAutofit/>
          </a:bodyPr>
          <a:lstStyle/>
          <a:p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 </a:t>
            </a:r>
            <a:r>
              <a:rPr lang="cs-CZ" dirty="0" err="1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1"/>
            <a:ext cx="7940661" cy="47338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0830-0900   Musical and </a:t>
            </a:r>
            <a:r>
              <a:rPr lang="cs-CZ" dirty="0" err="1" smtClean="0"/>
              <a:t>Architectural</a:t>
            </a:r>
            <a:r>
              <a:rPr lang="cs-CZ" dirty="0" smtClean="0"/>
              <a:t> </a:t>
            </a:r>
            <a:r>
              <a:rPr lang="cs-CZ" dirty="0" err="1" smtClean="0"/>
              <a:t>warm</a:t>
            </a:r>
            <a:r>
              <a:rPr lang="cs-CZ" dirty="0" smtClean="0"/>
              <a:t>-up         0900-0930   </a:t>
            </a:r>
            <a:r>
              <a:rPr lang="cs-CZ" dirty="0" err="1" smtClean="0"/>
              <a:t>Revision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20</a:t>
            </a:r>
            <a:endParaRPr lang="en-US" dirty="0"/>
          </a:p>
          <a:p>
            <a:pPr marL="0" indent="0">
              <a:buNone/>
            </a:pPr>
            <a:r>
              <a:rPr lang="cs-CZ" dirty="0" smtClean="0"/>
              <a:t>0930-1000  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minitalks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1000-1030   </a:t>
            </a:r>
            <a:r>
              <a:rPr lang="cs-CZ" dirty="0" err="1"/>
              <a:t>Coffee</a:t>
            </a:r>
            <a:r>
              <a:rPr lang="cs-CZ" dirty="0"/>
              <a:t> </a:t>
            </a:r>
            <a:r>
              <a:rPr lang="cs-CZ" dirty="0" err="1"/>
              <a:t>break</a:t>
            </a:r>
            <a:r>
              <a:rPr lang="cs-CZ" dirty="0"/>
              <a:t> &amp; </a:t>
            </a:r>
            <a:r>
              <a:rPr lang="cs-CZ" dirty="0" err="1" smtClean="0"/>
              <a:t>preparation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1030-1200   </a:t>
            </a:r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 smtClean="0"/>
              <a:t>block</a:t>
            </a:r>
            <a:r>
              <a:rPr lang="cs-CZ" dirty="0" smtClean="0"/>
              <a:t> – </a:t>
            </a:r>
            <a:r>
              <a:rPr lang="cs-CZ" dirty="0" err="1" smtClean="0"/>
              <a:t>gisting</a:t>
            </a:r>
            <a:r>
              <a:rPr lang="cs-CZ" dirty="0" smtClean="0"/>
              <a:t> </a:t>
            </a:r>
            <a:r>
              <a:rPr lang="cs-CZ" dirty="0" err="1" smtClean="0"/>
              <a:t>minitalks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1200-1230   Lunch </a:t>
            </a:r>
            <a:r>
              <a:rPr lang="cs-CZ" dirty="0" err="1"/>
              <a:t>break</a:t>
            </a:r>
            <a:r>
              <a:rPr lang="cs-CZ" dirty="0"/>
              <a:t> &amp; </a:t>
            </a:r>
            <a:r>
              <a:rPr lang="cs-CZ" dirty="0" err="1" smtClean="0"/>
              <a:t>listening</a:t>
            </a:r>
            <a:r>
              <a:rPr lang="cs-CZ" dirty="0" smtClean="0"/>
              <a:t> &amp; </a:t>
            </a:r>
            <a:r>
              <a:rPr lang="cs-CZ" dirty="0" err="1" smtClean="0"/>
              <a:t>note-taking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1230-1300   </a:t>
            </a:r>
            <a:r>
              <a:rPr lang="cs-CZ" dirty="0" err="1" smtClean="0"/>
              <a:t>Gisting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webinar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1300-1330   </a:t>
            </a:r>
            <a:r>
              <a:rPr lang="cs-CZ" dirty="0" err="1" smtClean="0"/>
              <a:t>Summary</a:t>
            </a:r>
            <a:r>
              <a:rPr lang="cs-CZ" dirty="0" smtClean="0"/>
              <a:t>, </a:t>
            </a:r>
            <a:r>
              <a:rPr lang="cs-CZ" dirty="0" err="1" smtClean="0"/>
              <a:t>conclusions</a:t>
            </a:r>
            <a:r>
              <a:rPr lang="cs-CZ" dirty="0" smtClean="0"/>
              <a:t>, </a:t>
            </a:r>
            <a:r>
              <a:rPr lang="cs-CZ" dirty="0" err="1" smtClean="0"/>
              <a:t>group</a:t>
            </a:r>
            <a:r>
              <a:rPr lang="cs-CZ" dirty="0" smtClean="0"/>
              <a:t> &amp;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/>
              <a:t>consultations</a:t>
            </a:r>
            <a:r>
              <a:rPr lang="cs-CZ" dirty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cs-CZ" dirty="0" err="1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670283" cy="47338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All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course‘s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IS:</a:t>
            </a:r>
          </a:p>
          <a:p>
            <a:r>
              <a:rPr lang="cs-CZ" dirty="0"/>
              <a:t>-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Rowling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gaps</a:t>
            </a:r>
            <a:endParaRPr lang="cs-CZ" dirty="0"/>
          </a:p>
          <a:p>
            <a:r>
              <a:rPr lang="cs-CZ" dirty="0"/>
              <a:t>- Tomková </a:t>
            </a:r>
            <a:r>
              <a:rPr lang="cs-CZ" dirty="0" err="1"/>
              <a:t>Segmental</a:t>
            </a:r>
            <a:r>
              <a:rPr lang="cs-CZ" dirty="0"/>
              <a:t> </a:t>
            </a:r>
            <a:r>
              <a:rPr lang="cs-CZ" dirty="0" err="1"/>
              <a:t>pronunciation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English</a:t>
            </a:r>
            <a:endParaRPr lang="cs-CZ" dirty="0"/>
          </a:p>
          <a:p>
            <a:r>
              <a:rPr lang="cs-CZ" dirty="0"/>
              <a:t>- Tomková </a:t>
            </a:r>
            <a:r>
              <a:rPr lang="cs-CZ" dirty="0" err="1"/>
              <a:t>Suprasegmental</a:t>
            </a:r>
            <a:r>
              <a:rPr lang="cs-CZ" dirty="0"/>
              <a:t> </a:t>
            </a:r>
            <a:r>
              <a:rPr lang="cs-CZ" dirty="0" err="1"/>
              <a:t>pronunciation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English</a:t>
            </a:r>
            <a:endParaRPr lang="cs-CZ" dirty="0"/>
          </a:p>
          <a:p>
            <a:r>
              <a:rPr lang="cs-CZ" dirty="0"/>
              <a:t>- Tomková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videos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teaching</a:t>
            </a:r>
            <a:r>
              <a:rPr lang="cs-CZ" dirty="0"/>
              <a:t> </a:t>
            </a:r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pronunciation</a:t>
            </a:r>
            <a:endParaRPr lang="cs-CZ" dirty="0"/>
          </a:p>
          <a:p>
            <a:r>
              <a:rPr lang="cs-CZ" dirty="0" smtClean="0"/>
              <a:t>-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minitalks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 err="1" smtClean="0"/>
              <a:t>Vault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topics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z="2000" dirty="0" smtClean="0"/>
              <a:t>„Klekánice“ </a:t>
            </a:r>
            <a:r>
              <a:rPr lang="cs-CZ" sz="2000" dirty="0" err="1" smtClean="0">
                <a:solidFill>
                  <a:srgbClr val="FF0000"/>
                </a:solidFill>
              </a:rPr>
              <a:t>Twi</a:t>
            </a:r>
            <a:r>
              <a:rPr lang="cs-CZ" sz="2000" strike="sngStrike" dirty="0" err="1" smtClean="0">
                <a:solidFill>
                  <a:srgbClr val="FF0000"/>
                </a:solidFill>
              </a:rPr>
              <a:t>gh</a:t>
            </a:r>
            <a:r>
              <a:rPr lang="cs-CZ" sz="2000" dirty="0" err="1" smtClean="0">
                <a:solidFill>
                  <a:srgbClr val="FF0000"/>
                </a:solidFill>
              </a:rPr>
              <a:t>light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Witch</a:t>
            </a:r>
            <a:r>
              <a:rPr lang="cs-CZ" sz="2000" dirty="0" smtClean="0">
                <a:solidFill>
                  <a:srgbClr val="00698A"/>
                </a:solidFill>
              </a:rPr>
              <a:t> = Dominika F.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My </a:t>
            </a:r>
            <a:r>
              <a:rPr lang="cs-CZ" sz="2000" dirty="0" err="1" smtClean="0"/>
              <a:t>Father‘s</a:t>
            </a:r>
            <a:r>
              <a:rPr lang="cs-CZ" sz="2000" dirty="0" smtClean="0"/>
              <a:t> </a:t>
            </a:r>
            <a:r>
              <a:rPr lang="cs-CZ" sz="2000" dirty="0" err="1" smtClean="0"/>
              <a:t>Eclectic</a:t>
            </a:r>
            <a:r>
              <a:rPr lang="cs-CZ" sz="2000" dirty="0" smtClean="0"/>
              <a:t> </a:t>
            </a:r>
            <a:r>
              <a:rPr lang="cs-CZ" sz="2000" dirty="0" err="1" smtClean="0"/>
              <a:t>Tales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698A"/>
                </a:solidFill>
              </a:rPr>
              <a:t>= Ilona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>
                <a:solidFill>
                  <a:srgbClr val="FF0000"/>
                </a:solidFill>
              </a:rPr>
              <a:t>Creative</a:t>
            </a:r>
            <a:r>
              <a:rPr lang="cs-CZ" sz="2000" dirty="0" smtClean="0">
                <a:solidFill>
                  <a:srgbClr val="FF0000"/>
                </a:solidFill>
              </a:rPr>
              <a:t>/</a:t>
            </a:r>
            <a:r>
              <a:rPr lang="cs-CZ" sz="2000" dirty="0" err="1" smtClean="0">
                <a:solidFill>
                  <a:srgbClr val="FF0000"/>
                </a:solidFill>
              </a:rPr>
              <a:t>Crime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Storytelling</a:t>
            </a:r>
            <a:r>
              <a:rPr lang="cs-CZ" sz="2000" dirty="0" smtClean="0">
                <a:solidFill>
                  <a:srgbClr val="FF0000"/>
                </a:solidFill>
              </a:rPr>
              <a:t> + </a:t>
            </a:r>
            <a:r>
              <a:rPr lang="cs-CZ" sz="2000" dirty="0" smtClean="0"/>
              <a:t>9th </a:t>
            </a:r>
            <a:r>
              <a:rPr lang="cs-CZ" sz="2000" dirty="0" err="1" smtClean="0"/>
              <a:t>Graders</a:t>
            </a:r>
            <a:r>
              <a:rPr lang="cs-CZ" sz="2000" dirty="0" smtClean="0"/>
              <a:t>‘ </a:t>
            </a:r>
            <a:r>
              <a:rPr lang="cs-CZ" sz="2000" dirty="0" err="1" smtClean="0"/>
              <a:t>Backtracking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698A"/>
                </a:solidFill>
              </a:rPr>
              <a:t>= Míša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Harry</a:t>
            </a:r>
            <a:r>
              <a:rPr lang="cs-CZ" sz="2000" dirty="0" smtClean="0"/>
              <a:t> </a:t>
            </a:r>
            <a:r>
              <a:rPr lang="cs-CZ" sz="2000" dirty="0" err="1" smtClean="0"/>
              <a:t>Potter</a:t>
            </a:r>
            <a:r>
              <a:rPr lang="cs-CZ" sz="2000" dirty="0" smtClean="0"/>
              <a:t> </a:t>
            </a:r>
            <a:r>
              <a:rPr lang="cs-CZ" sz="2000" dirty="0" err="1" smtClean="0"/>
              <a:t>Teaching</a:t>
            </a:r>
            <a:r>
              <a:rPr lang="cs-CZ" sz="2000" dirty="0" smtClean="0"/>
              <a:t> </a:t>
            </a:r>
            <a:r>
              <a:rPr lang="cs-CZ" sz="2000" dirty="0" err="1" smtClean="0"/>
              <a:t>English</a:t>
            </a:r>
            <a:r>
              <a:rPr lang="cs-CZ" sz="2000" dirty="0" smtClean="0">
                <a:solidFill>
                  <a:srgbClr val="FF0000"/>
                </a:solidFill>
              </a:rPr>
              <a:t>! </a:t>
            </a:r>
            <a:r>
              <a:rPr lang="cs-CZ" sz="2000" dirty="0" smtClean="0">
                <a:solidFill>
                  <a:srgbClr val="00698A"/>
                </a:solidFill>
              </a:rPr>
              <a:t>= Dominika Š.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Picture-</a:t>
            </a:r>
            <a:r>
              <a:rPr lang="cs-CZ" sz="2000" dirty="0" err="1" smtClean="0"/>
              <a:t>Perfect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698A"/>
                </a:solidFill>
              </a:rPr>
              <a:t>= Eva M.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British</a:t>
            </a:r>
            <a:r>
              <a:rPr lang="cs-CZ" sz="2000" dirty="0" smtClean="0"/>
              <a:t> </a:t>
            </a:r>
            <a:r>
              <a:rPr lang="cs-CZ" sz="2000" dirty="0" err="1" smtClean="0"/>
              <a:t>School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Prague </a:t>
            </a:r>
            <a:r>
              <a:rPr lang="cs-CZ" sz="2000" dirty="0" err="1" smtClean="0"/>
              <a:t>Experience</a:t>
            </a:r>
            <a:r>
              <a:rPr lang="cs-CZ" sz="2000" dirty="0" smtClean="0">
                <a:solidFill>
                  <a:srgbClr val="00698A"/>
                </a:solidFill>
              </a:rPr>
              <a:t> = Ivo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Number</a:t>
            </a:r>
            <a:r>
              <a:rPr lang="cs-CZ" sz="2000" dirty="0" smtClean="0"/>
              <a:t> </a:t>
            </a:r>
            <a:r>
              <a:rPr lang="cs-CZ" sz="2000" dirty="0" err="1" smtClean="0"/>
              <a:t>Stories</a:t>
            </a:r>
            <a:r>
              <a:rPr lang="cs-CZ" sz="2000" dirty="0" smtClean="0"/>
              <a:t> in </a:t>
            </a:r>
            <a:r>
              <a:rPr lang="cs-CZ" sz="2000" dirty="0" err="1" smtClean="0"/>
              <a:t>Spain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698A"/>
                </a:solidFill>
              </a:rPr>
              <a:t>= Roman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strike="sngStrike" dirty="0" smtClean="0"/>
              <a:t>Brno </a:t>
            </a:r>
            <a:r>
              <a:rPr lang="cs-CZ" sz="2000" dirty="0" err="1" smtClean="0"/>
              <a:t>Spanish</a:t>
            </a:r>
            <a:r>
              <a:rPr lang="cs-CZ" sz="2000" dirty="0" smtClean="0"/>
              <a:t> </a:t>
            </a:r>
            <a:r>
              <a:rPr lang="cs-CZ" sz="2000" dirty="0" err="1" smtClean="0"/>
              <a:t>Dragon</a:t>
            </a:r>
            <a:r>
              <a:rPr lang="cs-CZ" sz="2000" dirty="0" smtClean="0"/>
              <a:t> Story </a:t>
            </a:r>
            <a:r>
              <a:rPr lang="cs-CZ" sz="2000" dirty="0" smtClean="0">
                <a:solidFill>
                  <a:srgbClr val="00698A"/>
                </a:solidFill>
              </a:rPr>
              <a:t>= Anna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My </a:t>
            </a:r>
            <a:r>
              <a:rPr lang="cs-CZ" sz="2000" dirty="0" err="1" smtClean="0"/>
              <a:t>Canadian</a:t>
            </a:r>
            <a:r>
              <a:rPr lang="cs-CZ" sz="2000" dirty="0" smtClean="0"/>
              <a:t> </a:t>
            </a:r>
            <a:r>
              <a:rPr lang="cs-CZ" sz="2000" dirty="0" err="1" smtClean="0"/>
              <a:t>Granny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698A"/>
                </a:solidFill>
              </a:rPr>
              <a:t>= </a:t>
            </a:r>
            <a:r>
              <a:rPr lang="cs-CZ" sz="2000" dirty="0" err="1" smtClean="0">
                <a:solidFill>
                  <a:srgbClr val="00698A"/>
                </a:solidFill>
              </a:rPr>
              <a:t>Lucía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Naptime</a:t>
            </a:r>
            <a:r>
              <a:rPr lang="cs-CZ" sz="2000" dirty="0" smtClean="0"/>
              <a:t> and </a:t>
            </a:r>
            <a:r>
              <a:rPr lang="cs-CZ" sz="2000" dirty="0" err="1" smtClean="0"/>
              <a:t>Circletime</a:t>
            </a:r>
            <a:r>
              <a:rPr lang="cs-CZ" sz="2000" dirty="0" smtClean="0"/>
              <a:t> </a:t>
            </a:r>
            <a:r>
              <a:rPr lang="cs-CZ" sz="2000" dirty="0" err="1" smtClean="0"/>
              <a:t>Stories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698A"/>
                </a:solidFill>
              </a:rPr>
              <a:t>= Martina </a:t>
            </a:r>
            <a:r>
              <a:rPr lang="cs-CZ" sz="2000" dirty="0" err="1" smtClean="0">
                <a:solidFill>
                  <a:srgbClr val="00698A"/>
                </a:solidFill>
              </a:rPr>
              <a:t>Doč</a:t>
            </a:r>
            <a:r>
              <a:rPr lang="cs-CZ" sz="2000" dirty="0" smtClean="0">
                <a:solidFill>
                  <a:srgbClr val="00698A"/>
                </a:solidFill>
              </a:rPr>
              <a:t>.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Art </a:t>
            </a:r>
            <a:r>
              <a:rPr lang="cs-CZ" sz="2000" dirty="0" err="1" smtClean="0"/>
              <a:t>School</a:t>
            </a:r>
            <a:r>
              <a:rPr lang="cs-CZ" sz="2000" dirty="0" smtClean="0"/>
              <a:t> Film </a:t>
            </a:r>
            <a:r>
              <a:rPr lang="cs-CZ" sz="2000" dirty="0" err="1" smtClean="0"/>
              <a:t>Posters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698A"/>
                </a:solidFill>
              </a:rPr>
              <a:t>= Petra L.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Heroes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Children‘s</a:t>
            </a:r>
            <a:r>
              <a:rPr lang="cs-CZ" sz="2000" dirty="0" smtClean="0"/>
              <a:t> </a:t>
            </a:r>
            <a:r>
              <a:rPr lang="cs-CZ" sz="2000" dirty="0" err="1"/>
              <a:t>O</a:t>
            </a:r>
            <a:r>
              <a:rPr lang="cs-CZ" sz="2000" dirty="0" err="1" smtClean="0"/>
              <a:t>wn</a:t>
            </a:r>
            <a:r>
              <a:rPr lang="cs-CZ" sz="2000" dirty="0" smtClean="0"/>
              <a:t> </a:t>
            </a:r>
            <a:r>
              <a:rPr lang="cs-CZ" sz="2000" dirty="0" err="1" smtClean="0"/>
              <a:t>Stories</a:t>
            </a:r>
            <a:r>
              <a:rPr lang="cs-CZ" sz="2000" dirty="0" smtClean="0">
                <a:solidFill>
                  <a:srgbClr val="00698A"/>
                </a:solidFill>
              </a:rPr>
              <a:t> = Luboš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Emily‘s</a:t>
            </a:r>
            <a:r>
              <a:rPr lang="cs-CZ" sz="2000" dirty="0" smtClean="0"/>
              <a:t> </a:t>
            </a:r>
            <a:r>
              <a:rPr lang="cs-CZ" sz="2000" dirty="0" err="1" smtClean="0"/>
              <a:t>Photobook</a:t>
            </a:r>
            <a:r>
              <a:rPr lang="cs-CZ" sz="2000" dirty="0" smtClean="0"/>
              <a:t> + </a:t>
            </a:r>
            <a:r>
              <a:rPr lang="cs-CZ" sz="2000" dirty="0" err="1" smtClean="0"/>
              <a:t>picture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698A"/>
                </a:solidFill>
              </a:rPr>
              <a:t>= Pavlína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WonderClass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698A"/>
                </a:solidFill>
              </a:rPr>
              <a:t>= Jana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err="1" smtClean="0"/>
              <a:t>Smasher</a:t>
            </a:r>
            <a:endParaRPr lang="cs-CZ" sz="2000" dirty="0" smtClean="0"/>
          </a:p>
          <a:p>
            <a:pPr marL="0" indent="0">
              <a:buNone/>
            </a:pPr>
            <a:endParaRPr lang="cs-CZ" sz="2000" strike="sngStrike" dirty="0" smtClean="0"/>
          </a:p>
          <a:p>
            <a:pPr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134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Coffee</a:t>
            </a:r>
            <a:r>
              <a:rPr lang="cs-CZ" dirty="0" smtClean="0"/>
              <a:t> </a:t>
            </a:r>
            <a:r>
              <a:rPr lang="cs-CZ" dirty="0" err="1" smtClean="0"/>
              <a:t>break</a:t>
            </a:r>
            <a:r>
              <a:rPr lang="cs-CZ" dirty="0" smtClean="0"/>
              <a:t> 1000-1030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Listen to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chosen</a:t>
            </a:r>
            <a:r>
              <a:rPr lang="cs-CZ" dirty="0" smtClean="0"/>
              <a:t> </a:t>
            </a:r>
            <a:r>
              <a:rPr lang="cs-CZ" dirty="0" err="1" smtClean="0"/>
              <a:t>minitalk</a:t>
            </a:r>
            <a:r>
              <a:rPr lang="cs-CZ" dirty="0" smtClean="0"/>
              <a:t> and </a:t>
            </a:r>
            <a:r>
              <a:rPr lang="cs-CZ" dirty="0" err="1" smtClean="0"/>
              <a:t>pepare</a:t>
            </a:r>
            <a:r>
              <a:rPr lang="cs-CZ" dirty="0" smtClean="0"/>
              <a:t> to </a:t>
            </a:r>
            <a:r>
              <a:rPr lang="cs-CZ" dirty="0" err="1" smtClean="0"/>
              <a:t>reproduce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session. </a:t>
            </a:r>
            <a:r>
              <a:rPr lang="cs-CZ" dirty="0" err="1" smtClean="0"/>
              <a:t>Ask</a:t>
            </a:r>
            <a:r>
              <a:rPr lang="cs-CZ" dirty="0" smtClean="0"/>
              <a:t> </a:t>
            </a:r>
            <a:r>
              <a:rPr lang="cs-CZ" dirty="0" err="1" smtClean="0"/>
              <a:t>yourself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speaker‘s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strengths</a:t>
            </a:r>
            <a:r>
              <a:rPr lang="cs-CZ" dirty="0" smtClean="0"/>
              <a:t> and </a:t>
            </a:r>
            <a:r>
              <a:rPr lang="cs-CZ" dirty="0" err="1" smtClean="0"/>
              <a:t>weaknesses</a:t>
            </a:r>
            <a:r>
              <a:rPr lang="cs-CZ" dirty="0" smtClean="0"/>
              <a:t>?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</a:t>
            </a:r>
            <a:r>
              <a:rPr lang="cs-CZ" dirty="0" smtClean="0"/>
              <a:t>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points</a:t>
            </a:r>
            <a:r>
              <a:rPr lang="cs-CZ" dirty="0" smtClean="0"/>
              <a:t> on her/his </a:t>
            </a:r>
            <a:r>
              <a:rPr lang="cs-CZ" dirty="0" err="1" smtClean="0"/>
              <a:t>recording</a:t>
            </a:r>
            <a:r>
              <a:rPr lang="cs-CZ" dirty="0" smtClean="0"/>
              <a:t>?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most </a:t>
            </a:r>
            <a:r>
              <a:rPr lang="cs-CZ" dirty="0" err="1" smtClean="0"/>
              <a:t>appreciate</a:t>
            </a:r>
            <a:r>
              <a:rPr lang="cs-CZ" dirty="0" smtClean="0"/>
              <a:t>/</a:t>
            </a:r>
            <a:r>
              <a:rPr lang="cs-CZ" dirty="0" err="1" smtClean="0"/>
              <a:t>dislike</a:t>
            </a:r>
            <a:r>
              <a:rPr lang="cs-CZ" dirty="0" smtClean="0"/>
              <a:t>?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headline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66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Reproducing</a:t>
            </a:r>
            <a:r>
              <a:rPr lang="cs-CZ" dirty="0" smtClean="0"/>
              <a:t> </a:t>
            </a:r>
            <a:r>
              <a:rPr lang="cs-CZ" dirty="0" err="1" smtClean="0"/>
              <a:t>stories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Roman</a:t>
            </a:r>
          </a:p>
          <a:p>
            <a:pPr marL="0" indent="0">
              <a:buNone/>
            </a:pPr>
            <a:r>
              <a:rPr lang="cs-CZ" sz="2000" dirty="0" smtClean="0"/>
              <a:t>Martina</a:t>
            </a:r>
          </a:p>
          <a:p>
            <a:pPr marL="0" indent="0">
              <a:buNone/>
            </a:pPr>
            <a:r>
              <a:rPr lang="cs-CZ" sz="2000" dirty="0" smtClean="0"/>
              <a:t>Dominika Š.</a:t>
            </a:r>
          </a:p>
          <a:p>
            <a:pPr marL="0" indent="0">
              <a:buNone/>
            </a:pPr>
            <a:r>
              <a:rPr lang="cs-CZ" sz="2000" dirty="0" smtClean="0"/>
              <a:t>Míša</a:t>
            </a:r>
          </a:p>
          <a:p>
            <a:pPr marL="0" indent="0">
              <a:buNone/>
            </a:pPr>
            <a:r>
              <a:rPr lang="cs-CZ" sz="2000" dirty="0" smtClean="0"/>
              <a:t>Pavlína</a:t>
            </a:r>
          </a:p>
          <a:p>
            <a:pPr marL="0" indent="0">
              <a:buNone/>
            </a:pPr>
            <a:r>
              <a:rPr lang="cs-CZ" sz="2000" dirty="0" smtClean="0"/>
              <a:t>Jana</a:t>
            </a:r>
          </a:p>
          <a:p>
            <a:pPr marL="0" indent="0"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Lucía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 smtClean="0"/>
              <a:t>Eva</a:t>
            </a:r>
          </a:p>
          <a:p>
            <a:pPr marL="0" indent="0">
              <a:buNone/>
            </a:pPr>
            <a:r>
              <a:rPr lang="cs-CZ" sz="2000" dirty="0" smtClean="0"/>
              <a:t>Petra</a:t>
            </a:r>
          </a:p>
          <a:p>
            <a:pPr marL="0" indent="0">
              <a:buNone/>
            </a:pPr>
            <a:r>
              <a:rPr lang="cs-CZ" sz="2000" dirty="0" smtClean="0"/>
              <a:t>Ilona</a:t>
            </a:r>
          </a:p>
          <a:p>
            <a:pPr marL="0" indent="0">
              <a:buNone/>
            </a:pPr>
            <a:r>
              <a:rPr lang="cs-CZ" sz="2000" dirty="0" smtClean="0"/>
              <a:t>Dominika F.</a:t>
            </a:r>
          </a:p>
          <a:p>
            <a:pPr marL="0" indent="0">
              <a:buNone/>
            </a:pPr>
            <a:r>
              <a:rPr lang="cs-CZ" sz="2000" dirty="0" smtClean="0"/>
              <a:t>Anna</a:t>
            </a:r>
          </a:p>
          <a:p>
            <a:pPr marL="0" indent="0">
              <a:buNone/>
            </a:pPr>
            <a:r>
              <a:rPr lang="cs-CZ" sz="2000" dirty="0" smtClean="0"/>
              <a:t>Ivo</a:t>
            </a:r>
          </a:p>
          <a:p>
            <a:pPr marL="0" indent="0">
              <a:buNone/>
            </a:pPr>
            <a:r>
              <a:rPr lang="cs-CZ" sz="2000" dirty="0" smtClean="0"/>
              <a:t>Luboš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11323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Lunch </a:t>
            </a:r>
            <a:r>
              <a:rPr lang="cs-CZ" dirty="0" err="1" smtClean="0"/>
              <a:t>break</a:t>
            </a:r>
            <a:r>
              <a:rPr lang="cs-CZ" dirty="0" smtClean="0"/>
              <a:t> </a:t>
            </a:r>
            <a:r>
              <a:rPr lang="cs-CZ" dirty="0" smtClean="0"/>
              <a:t>1220-1250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dirty="0" smtClean="0"/>
              <a:t>In 5 </a:t>
            </a:r>
            <a:r>
              <a:rPr lang="cs-CZ" sz="2000" dirty="0" err="1" smtClean="0"/>
              <a:t>breakout</a:t>
            </a:r>
            <a:r>
              <a:rPr lang="cs-CZ" sz="2000" dirty="0" smtClean="0"/>
              <a:t> </a:t>
            </a:r>
            <a:r>
              <a:rPr lang="cs-CZ" sz="2000" dirty="0" err="1" smtClean="0"/>
              <a:t>rooms</a:t>
            </a:r>
            <a:r>
              <a:rPr lang="cs-CZ" sz="2000" dirty="0" smtClean="0"/>
              <a:t>, </a:t>
            </a:r>
            <a:r>
              <a:rPr lang="cs-CZ" sz="2000" dirty="0" err="1" smtClean="0"/>
              <a:t>watch</a:t>
            </a:r>
            <a:r>
              <a:rPr lang="cs-CZ" sz="2000" dirty="0" smtClean="0"/>
              <a:t> </a:t>
            </a:r>
            <a:r>
              <a:rPr lang="cs-CZ" sz="2000" dirty="0" err="1" smtClean="0"/>
              <a:t>MacMillan</a:t>
            </a:r>
            <a:r>
              <a:rPr lang="cs-CZ" sz="2000" dirty="0" smtClean="0"/>
              <a:t> </a:t>
            </a:r>
            <a:r>
              <a:rPr lang="cs-CZ" sz="2000" dirty="0" err="1" smtClean="0"/>
              <a:t>Education</a:t>
            </a:r>
            <a:r>
              <a:rPr lang="cs-CZ" sz="2000" dirty="0" smtClean="0"/>
              <a:t> </a:t>
            </a:r>
            <a:r>
              <a:rPr lang="cs-CZ" sz="2000" dirty="0" err="1" smtClean="0"/>
              <a:t>ELT‘s</a:t>
            </a:r>
            <a:r>
              <a:rPr lang="cs-CZ" sz="2000" dirty="0" smtClean="0"/>
              <a:t> </a:t>
            </a:r>
            <a:r>
              <a:rPr lang="cs-CZ" sz="2000" dirty="0" err="1" smtClean="0"/>
              <a:t>Advancing</a:t>
            </a:r>
            <a:r>
              <a:rPr lang="cs-CZ" sz="2000" dirty="0" smtClean="0"/>
              <a:t> </a:t>
            </a:r>
            <a:r>
              <a:rPr lang="cs-CZ" sz="2000" dirty="0" err="1" smtClean="0"/>
              <a:t>Webinar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January</a:t>
            </a:r>
            <a:r>
              <a:rPr lang="cs-CZ" sz="2000" dirty="0" smtClean="0"/>
              <a:t> 2021, “</a:t>
            </a:r>
            <a:r>
              <a:rPr lang="cs-CZ" sz="2000" dirty="0" err="1" smtClean="0"/>
              <a:t>Storytelling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Young</a:t>
            </a:r>
            <a:r>
              <a:rPr lang="cs-CZ" sz="2000" dirty="0" smtClean="0"/>
              <a:t> </a:t>
            </a:r>
            <a:r>
              <a:rPr lang="cs-CZ" sz="2000" dirty="0" err="1" smtClean="0"/>
              <a:t>Learners</a:t>
            </a:r>
            <a:r>
              <a:rPr lang="cs-CZ" sz="2000" dirty="0" smtClean="0"/>
              <a:t>“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Storytelling for Young Learners [Advancing Learning Webinar] </a:t>
            </a:r>
            <a:r>
              <a:rPr lang="en-US" sz="2000" dirty="0" smtClean="0">
                <a:hlinkClick r:id="rId3"/>
              </a:rPr>
              <a:t>– </a:t>
            </a:r>
            <a:r>
              <a:rPr lang="en-US" sz="2000" dirty="0" smtClean="0">
                <a:hlinkClick r:id="rId3"/>
              </a:rPr>
              <a:t>YouTube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https://www.youtube.com/watch?v=UL-wgRGrzr8</a:t>
            </a:r>
            <a:endParaRPr lang="cs-CZ" sz="20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BR1: 00-10 </a:t>
            </a:r>
            <a:r>
              <a:rPr lang="cs-CZ" dirty="0" err="1" smtClean="0"/>
              <a:t>mins</a:t>
            </a:r>
            <a:r>
              <a:rPr lang="cs-CZ" dirty="0" smtClean="0"/>
              <a:t>: </a:t>
            </a:r>
            <a:r>
              <a:rPr lang="cs-CZ" sz="2200" dirty="0" err="1" smtClean="0"/>
              <a:t>Joanne</a:t>
            </a:r>
            <a:r>
              <a:rPr lang="cs-CZ" dirty="0" smtClean="0"/>
              <a:t> </a:t>
            </a:r>
            <a:r>
              <a:rPr lang="cs-CZ" sz="2200" dirty="0" err="1" smtClean="0"/>
              <a:t>Mitten</a:t>
            </a:r>
            <a:r>
              <a:rPr lang="cs-CZ" sz="2200" dirty="0" smtClean="0"/>
              <a:t> &amp; </a:t>
            </a:r>
            <a:r>
              <a:rPr lang="cs-CZ" sz="2200" dirty="0" err="1" smtClean="0"/>
              <a:t>webinar</a:t>
            </a:r>
            <a:r>
              <a:rPr lang="cs-CZ" sz="2200" dirty="0" smtClean="0"/>
              <a:t> intro</a:t>
            </a:r>
          </a:p>
          <a:p>
            <a:pPr marL="0" indent="0">
              <a:buNone/>
            </a:pPr>
            <a:r>
              <a:rPr lang="cs-CZ" dirty="0" smtClean="0"/>
              <a:t>BR2: 0953-1955 : </a:t>
            </a:r>
            <a:r>
              <a:rPr lang="cs-CZ" sz="2000" dirty="0" smtClean="0"/>
              <a:t>gender + society, </a:t>
            </a:r>
            <a:r>
              <a:rPr lang="cs-CZ" sz="2000" dirty="0" err="1" smtClean="0"/>
              <a:t>skill+survival</a:t>
            </a:r>
            <a:r>
              <a:rPr lang="cs-CZ" sz="2000" dirty="0" smtClean="0"/>
              <a:t>, </a:t>
            </a:r>
            <a:r>
              <a:rPr lang="cs-CZ" sz="2000" dirty="0" err="1" smtClean="0"/>
              <a:t>modern</a:t>
            </a:r>
            <a:r>
              <a:rPr lang="cs-CZ" sz="2000" dirty="0" smtClean="0"/>
              <a:t>;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</a:t>
            </a:r>
            <a:r>
              <a:rPr lang="cs-CZ" sz="2000" dirty="0" err="1" smtClean="0"/>
              <a:t>Piaget</a:t>
            </a:r>
            <a:r>
              <a:rPr lang="cs-CZ" sz="2000" dirty="0" smtClean="0"/>
              <a:t>, </a:t>
            </a:r>
            <a:r>
              <a:rPr lang="cs-CZ" sz="2000" dirty="0" err="1" smtClean="0"/>
              <a:t>Vygotsky</a:t>
            </a:r>
            <a:endParaRPr lang="cs-CZ" sz="2000" dirty="0" smtClean="0"/>
          </a:p>
          <a:p>
            <a:pPr marL="0" indent="0">
              <a:buNone/>
            </a:pPr>
            <a:r>
              <a:rPr lang="cs-CZ" dirty="0" smtClean="0"/>
              <a:t>BR3: 1955-3000 : </a:t>
            </a:r>
            <a:r>
              <a:rPr lang="cs-CZ" sz="2000" dirty="0" err="1" smtClean="0"/>
              <a:t>why</a:t>
            </a:r>
            <a:r>
              <a:rPr lang="cs-CZ" sz="2000" dirty="0" smtClean="0"/>
              <a:t> </a:t>
            </a:r>
            <a:r>
              <a:rPr lang="cs-CZ" sz="2000" dirty="0" err="1" smtClean="0"/>
              <a:t>stories</a:t>
            </a:r>
            <a:r>
              <a:rPr lang="cs-CZ" sz="2000" dirty="0" smtClean="0"/>
              <a:t> in LL, L1 and L2 </a:t>
            </a:r>
            <a:r>
              <a:rPr lang="cs-CZ" sz="2000" dirty="0" err="1" smtClean="0"/>
              <a:t>acquisition</a:t>
            </a:r>
            <a:r>
              <a:rPr lang="cs-CZ" sz="2000" dirty="0" smtClean="0"/>
              <a:t> x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…</a:t>
            </a:r>
            <a:r>
              <a:rPr lang="cs-CZ" sz="2000" dirty="0" err="1" smtClean="0"/>
              <a:t>whole</a:t>
            </a:r>
            <a:r>
              <a:rPr lang="cs-CZ" sz="2000" dirty="0" smtClean="0"/>
              <a:t> </a:t>
            </a:r>
            <a:r>
              <a:rPr lang="cs-CZ" sz="2000" dirty="0" err="1" smtClean="0"/>
              <a:t>child</a:t>
            </a:r>
            <a:endParaRPr lang="cs-CZ" sz="2000" dirty="0" smtClean="0"/>
          </a:p>
          <a:p>
            <a:pPr marL="0" indent="0">
              <a:buNone/>
            </a:pPr>
            <a:r>
              <a:rPr lang="cs-CZ" dirty="0" smtClean="0"/>
              <a:t>BR4: 3000- 4015: </a:t>
            </a:r>
            <a:r>
              <a:rPr lang="cs-CZ" sz="2200" dirty="0" err="1" smtClean="0"/>
              <a:t>why</a:t>
            </a:r>
            <a:r>
              <a:rPr lang="cs-CZ" sz="2200" dirty="0" smtClean="0"/>
              <a:t> use </a:t>
            </a:r>
            <a:r>
              <a:rPr lang="cs-CZ" sz="2200" dirty="0" err="1" smtClean="0"/>
              <a:t>stories</a:t>
            </a:r>
            <a:r>
              <a:rPr lang="cs-CZ" sz="2200" dirty="0" smtClean="0"/>
              <a:t> … </a:t>
            </a:r>
            <a:r>
              <a:rPr lang="cs-CZ" sz="2200" dirty="0" err="1" smtClean="0"/>
              <a:t>become</a:t>
            </a:r>
            <a:r>
              <a:rPr lang="cs-CZ" sz="2200" dirty="0" smtClean="0"/>
              <a:t> a </a:t>
            </a:r>
            <a:r>
              <a:rPr lang="cs-CZ" sz="2200" dirty="0" err="1" smtClean="0"/>
              <a:t>performer</a:t>
            </a:r>
            <a:r>
              <a:rPr lang="cs-CZ" sz="2200" dirty="0" smtClean="0"/>
              <a:t>   </a:t>
            </a:r>
          </a:p>
          <a:p>
            <a:pPr marL="0" indent="0">
              <a:buNone/>
            </a:pPr>
            <a:r>
              <a:rPr lang="cs-CZ" dirty="0" smtClean="0"/>
              <a:t>BR5: 4015- 4958: </a:t>
            </a:r>
            <a:r>
              <a:rPr lang="cs-CZ" sz="2000" dirty="0" err="1" smtClean="0"/>
              <a:t>teens</a:t>
            </a:r>
            <a:r>
              <a:rPr lang="cs-CZ" sz="2000" dirty="0" smtClean="0"/>
              <a:t> and </a:t>
            </a:r>
            <a:r>
              <a:rPr lang="cs-CZ" sz="2000" dirty="0" err="1" smtClean="0"/>
              <a:t>tweens</a:t>
            </a:r>
            <a:r>
              <a:rPr lang="cs-CZ" sz="2000" dirty="0" smtClean="0"/>
              <a:t> … </a:t>
            </a:r>
            <a:r>
              <a:rPr lang="cs-CZ" sz="2000" dirty="0" err="1" smtClean="0"/>
              <a:t>references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5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Webinar</a:t>
            </a:r>
            <a:r>
              <a:rPr lang="cs-CZ" dirty="0" smtClean="0"/>
              <a:t> </a:t>
            </a:r>
            <a:r>
              <a:rPr lang="cs-CZ" dirty="0" err="1" smtClean="0"/>
              <a:t>gisting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 err="1" smtClean="0"/>
              <a:t>Joanne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Mitten</a:t>
            </a:r>
            <a:r>
              <a:rPr lang="cs-CZ" sz="2000" b="1" dirty="0" smtClean="0"/>
              <a:t> </a:t>
            </a:r>
            <a:r>
              <a:rPr lang="cs-CZ" sz="2000" dirty="0" smtClean="0"/>
              <a:t>= </a:t>
            </a:r>
          </a:p>
          <a:p>
            <a:pPr marL="0" indent="0">
              <a:buNone/>
            </a:pPr>
            <a:r>
              <a:rPr lang="cs-CZ" sz="2000" dirty="0" smtClean="0"/>
              <a:t>ST </a:t>
            </a:r>
            <a:r>
              <a:rPr lang="cs-CZ" sz="2000" dirty="0" err="1" smtClean="0"/>
              <a:t>common</a:t>
            </a:r>
            <a:r>
              <a:rPr lang="cs-CZ" sz="2000" dirty="0" smtClean="0"/>
              <a:t> to </a:t>
            </a:r>
            <a:r>
              <a:rPr lang="cs-CZ" sz="2000" dirty="0" err="1" smtClean="0"/>
              <a:t>all</a:t>
            </a:r>
            <a:r>
              <a:rPr lang="cs-CZ" sz="2000" dirty="0" smtClean="0"/>
              <a:t> </a:t>
            </a:r>
            <a:r>
              <a:rPr lang="cs-CZ" sz="2000" dirty="0" err="1" smtClean="0"/>
              <a:t>cultures</a:t>
            </a:r>
            <a:r>
              <a:rPr lang="cs-CZ" sz="2000" dirty="0" smtClean="0"/>
              <a:t>; 44,000 </a:t>
            </a:r>
            <a:r>
              <a:rPr lang="cs-CZ" sz="2000" dirty="0" err="1" smtClean="0"/>
              <a:t>yrs</a:t>
            </a:r>
            <a:r>
              <a:rPr lang="cs-CZ" sz="2000" dirty="0" smtClean="0"/>
              <a:t> ago – </a:t>
            </a:r>
            <a:r>
              <a:rPr lang="cs-CZ" sz="2000" dirty="0" err="1" smtClean="0"/>
              <a:t>cave</a:t>
            </a:r>
            <a:r>
              <a:rPr lang="cs-CZ" sz="2000" dirty="0" smtClean="0"/>
              <a:t> </a:t>
            </a:r>
            <a:r>
              <a:rPr lang="cs-CZ" sz="2000" dirty="0" err="1" smtClean="0"/>
              <a:t>paintings</a:t>
            </a:r>
            <a:r>
              <a:rPr lang="cs-CZ" sz="2000" dirty="0" smtClean="0"/>
              <a:t>. </a:t>
            </a:r>
            <a:r>
              <a:rPr lang="cs-CZ" sz="2000" dirty="0" err="1" smtClean="0"/>
              <a:t>Aesop‘s</a:t>
            </a:r>
            <a:r>
              <a:rPr lang="cs-CZ" sz="2000" dirty="0" smtClean="0"/>
              <a:t> </a:t>
            </a:r>
            <a:r>
              <a:rPr lang="cs-CZ" sz="2000" dirty="0" err="1" smtClean="0"/>
              <a:t>fables</a:t>
            </a:r>
            <a:r>
              <a:rPr lang="cs-CZ" sz="2000" dirty="0" smtClean="0"/>
              <a:t>. </a:t>
            </a:r>
            <a:r>
              <a:rPr lang="cs-CZ" sz="2000" dirty="0" err="1" smtClean="0"/>
              <a:t>Traditional</a:t>
            </a:r>
            <a:r>
              <a:rPr lang="cs-CZ" sz="2000" dirty="0" smtClean="0"/>
              <a:t> </a:t>
            </a:r>
            <a:r>
              <a:rPr lang="cs-CZ" sz="2000" dirty="0" err="1" smtClean="0"/>
              <a:t>Irish</a:t>
            </a:r>
            <a:r>
              <a:rPr lang="cs-CZ" sz="2000" dirty="0" smtClean="0"/>
              <a:t> </a:t>
            </a:r>
            <a:r>
              <a:rPr lang="cs-CZ" sz="2000" dirty="0" err="1" smtClean="0"/>
              <a:t>STs</a:t>
            </a:r>
            <a:r>
              <a:rPr lang="cs-CZ" sz="2000" dirty="0" smtClean="0"/>
              <a:t> (</a:t>
            </a:r>
            <a:r>
              <a:rPr lang="cs-CZ" sz="2000" dirty="0" err="1" smtClean="0"/>
              <a:t>bearers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old</a:t>
            </a:r>
            <a:r>
              <a:rPr lang="cs-CZ" sz="2000" dirty="0" smtClean="0"/>
              <a:t> </a:t>
            </a:r>
            <a:r>
              <a:rPr lang="cs-CZ" sz="2000" dirty="0" err="1" smtClean="0"/>
              <a:t>lore</a:t>
            </a:r>
            <a:r>
              <a:rPr lang="cs-CZ" sz="2000" dirty="0" smtClean="0"/>
              <a:t>). </a:t>
            </a:r>
            <a:r>
              <a:rPr lang="cs-CZ" sz="2000" dirty="0" err="1" smtClean="0"/>
              <a:t>Embedded</a:t>
            </a:r>
            <a:r>
              <a:rPr lang="cs-CZ" sz="2000" dirty="0" smtClean="0"/>
              <a:t> in </a:t>
            </a:r>
            <a:r>
              <a:rPr lang="cs-CZ" sz="2000" dirty="0" err="1" smtClean="0"/>
              <a:t>culture</a:t>
            </a:r>
            <a:r>
              <a:rPr lang="cs-CZ" sz="2000" dirty="0" smtClean="0"/>
              <a:t>. C. Dickens (</a:t>
            </a:r>
            <a:r>
              <a:rPr lang="cs-CZ" sz="2000" dirty="0" err="1" smtClean="0"/>
              <a:t>social</a:t>
            </a:r>
            <a:r>
              <a:rPr lang="cs-CZ" sz="2000" dirty="0" smtClean="0"/>
              <a:t> </a:t>
            </a:r>
            <a:r>
              <a:rPr lang="cs-CZ" sz="2000" dirty="0" err="1" smtClean="0"/>
              <a:t>commentary</a:t>
            </a:r>
            <a:r>
              <a:rPr lang="cs-CZ" sz="2000" dirty="0" smtClean="0"/>
              <a:t>).</a:t>
            </a:r>
          </a:p>
          <a:p>
            <a:pPr marL="0" indent="0">
              <a:buNone/>
            </a:pPr>
            <a:r>
              <a:rPr lang="cs-CZ" sz="2000" dirty="0" smtClean="0"/>
              <a:t>Gender and society. </a:t>
            </a:r>
            <a:r>
              <a:rPr lang="cs-CZ" sz="2000" dirty="0" err="1" smtClean="0"/>
              <a:t>Victorian</a:t>
            </a:r>
            <a:r>
              <a:rPr lang="cs-CZ" sz="2000" dirty="0" smtClean="0"/>
              <a:t> </a:t>
            </a:r>
            <a:r>
              <a:rPr lang="cs-CZ" sz="2000" dirty="0" err="1" smtClean="0"/>
              <a:t>ghost</a:t>
            </a:r>
            <a:r>
              <a:rPr lang="cs-CZ" sz="2000" dirty="0" smtClean="0"/>
              <a:t> </a:t>
            </a:r>
            <a:r>
              <a:rPr lang="cs-CZ" sz="2000" dirty="0" err="1" smtClean="0"/>
              <a:t>stories</a:t>
            </a:r>
            <a:r>
              <a:rPr lang="cs-CZ" sz="2000" dirty="0" smtClean="0"/>
              <a:t>, A. </a:t>
            </a:r>
            <a:r>
              <a:rPr lang="cs-CZ" sz="2000" dirty="0" err="1" smtClean="0"/>
              <a:t>Brontë</a:t>
            </a:r>
            <a:r>
              <a:rPr lang="cs-CZ" sz="2000" dirty="0" smtClean="0"/>
              <a:t>; </a:t>
            </a:r>
            <a:r>
              <a:rPr lang="cs-CZ" sz="2000" dirty="0" err="1" smtClean="0"/>
              <a:t>skill</a:t>
            </a:r>
            <a:r>
              <a:rPr lang="cs-CZ" sz="2000" dirty="0" smtClean="0"/>
              <a:t> + </a:t>
            </a:r>
            <a:r>
              <a:rPr lang="cs-CZ" sz="2000" dirty="0" err="1" smtClean="0"/>
              <a:t>survival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err="1" smtClean="0"/>
              <a:t>Modern</a:t>
            </a:r>
            <a:r>
              <a:rPr lang="cs-CZ" sz="2000" dirty="0" smtClean="0"/>
              <a:t> </a:t>
            </a:r>
            <a:r>
              <a:rPr lang="cs-CZ" sz="2000" dirty="0" err="1" smtClean="0"/>
              <a:t>stories</a:t>
            </a:r>
            <a:r>
              <a:rPr lang="cs-CZ" sz="2000" dirty="0"/>
              <a:t> </a:t>
            </a:r>
            <a:r>
              <a:rPr lang="cs-CZ" sz="2000" dirty="0" smtClean="0"/>
              <a:t>in </a:t>
            </a:r>
            <a:r>
              <a:rPr lang="cs-CZ" sz="2000" dirty="0" err="1" smtClean="0"/>
              <a:t>books</a:t>
            </a:r>
            <a:r>
              <a:rPr lang="cs-CZ" sz="2000" dirty="0" smtClean="0"/>
              <a:t>, </a:t>
            </a:r>
            <a:r>
              <a:rPr lang="cs-CZ" sz="2000" dirty="0" err="1" smtClean="0"/>
              <a:t>movies</a:t>
            </a:r>
            <a:r>
              <a:rPr lang="cs-CZ" sz="2000" dirty="0" smtClean="0"/>
              <a:t>. </a:t>
            </a:r>
            <a:r>
              <a:rPr lang="cs-CZ" sz="2000" dirty="0" err="1" smtClean="0"/>
              <a:t>Stories</a:t>
            </a:r>
            <a:r>
              <a:rPr lang="cs-CZ" sz="2000" dirty="0" smtClean="0"/>
              <a:t> in LL. </a:t>
            </a:r>
            <a:r>
              <a:rPr lang="cs-CZ" sz="2000" dirty="0" err="1" smtClean="0"/>
              <a:t>Education</a:t>
            </a:r>
            <a:r>
              <a:rPr lang="cs-CZ" sz="2000" dirty="0" smtClean="0"/>
              <a:t> + psychology.</a:t>
            </a:r>
          </a:p>
          <a:p>
            <a:pPr marL="0" indent="0">
              <a:buNone/>
            </a:pPr>
            <a:r>
              <a:rPr lang="cs-CZ" sz="2000" dirty="0" err="1" smtClean="0"/>
              <a:t>Piaget</a:t>
            </a:r>
            <a:r>
              <a:rPr lang="cs-CZ" sz="2000" dirty="0" smtClean="0"/>
              <a:t> (</a:t>
            </a:r>
            <a:r>
              <a:rPr lang="cs-CZ" sz="2000" dirty="0" err="1" smtClean="0"/>
              <a:t>individual</a:t>
            </a:r>
            <a:r>
              <a:rPr lang="cs-CZ" sz="2000" dirty="0" smtClean="0"/>
              <a:t>) , </a:t>
            </a:r>
            <a:r>
              <a:rPr lang="cs-CZ" sz="2000" dirty="0" err="1" smtClean="0"/>
              <a:t>Vygotsky</a:t>
            </a:r>
            <a:r>
              <a:rPr lang="cs-CZ" sz="2000" dirty="0" smtClean="0"/>
              <a:t> (</a:t>
            </a:r>
            <a:r>
              <a:rPr lang="cs-CZ" sz="2000" dirty="0" err="1" smtClean="0"/>
              <a:t>community</a:t>
            </a:r>
            <a:r>
              <a:rPr lang="cs-CZ" sz="2000" dirty="0" smtClean="0"/>
              <a:t>).</a:t>
            </a:r>
          </a:p>
          <a:p>
            <a:pPr marL="0" indent="0">
              <a:buNone/>
            </a:pPr>
            <a:r>
              <a:rPr lang="cs-CZ" sz="2000" dirty="0" err="1" smtClean="0"/>
              <a:t>Different</a:t>
            </a:r>
            <a:r>
              <a:rPr lang="cs-CZ" sz="2000" dirty="0" smtClean="0"/>
              <a:t> </a:t>
            </a:r>
            <a:r>
              <a:rPr lang="cs-CZ" sz="2000" dirty="0" err="1" smtClean="0"/>
              <a:t>age</a:t>
            </a:r>
            <a:r>
              <a:rPr lang="cs-CZ" sz="2000" dirty="0" smtClean="0"/>
              <a:t> </a:t>
            </a:r>
            <a:r>
              <a:rPr lang="cs-CZ" sz="2000" dirty="0" err="1" smtClean="0"/>
              <a:t>groups</a:t>
            </a:r>
            <a:r>
              <a:rPr lang="cs-CZ" sz="2000" dirty="0" smtClean="0"/>
              <a:t>, </a:t>
            </a:r>
            <a:r>
              <a:rPr lang="cs-CZ" sz="2000" dirty="0" err="1" smtClean="0"/>
              <a:t>their</a:t>
            </a:r>
            <a:r>
              <a:rPr lang="cs-CZ" sz="2000" dirty="0" smtClean="0"/>
              <a:t> </a:t>
            </a:r>
            <a:r>
              <a:rPr lang="cs-CZ" sz="2000" dirty="0" err="1" smtClean="0"/>
              <a:t>abilities</a:t>
            </a:r>
            <a:r>
              <a:rPr lang="cs-CZ" sz="2000" dirty="0" smtClean="0"/>
              <a:t>. L1 </a:t>
            </a:r>
            <a:r>
              <a:rPr lang="cs-CZ" sz="2000" dirty="0" err="1" smtClean="0"/>
              <a:t>exposure</a:t>
            </a:r>
            <a:r>
              <a:rPr lang="cs-CZ" sz="2000" dirty="0" smtClean="0"/>
              <a:t>: </a:t>
            </a:r>
            <a:r>
              <a:rPr lang="cs-CZ" sz="2000" dirty="0" err="1" smtClean="0"/>
              <a:t>repetition</a:t>
            </a:r>
            <a:r>
              <a:rPr lang="cs-CZ" sz="2000" dirty="0" smtClean="0"/>
              <a:t>, recycling. </a:t>
            </a:r>
            <a:r>
              <a:rPr lang="cs-CZ" sz="2000" dirty="0" err="1" smtClean="0"/>
              <a:t>Sounds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different</a:t>
            </a:r>
            <a:r>
              <a:rPr lang="cs-CZ" sz="2000" dirty="0" smtClean="0"/>
              <a:t> </a:t>
            </a:r>
            <a:r>
              <a:rPr lang="cs-CZ" sz="2000" dirty="0" err="1" smtClean="0"/>
              <a:t>levels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Story </a:t>
            </a:r>
            <a:r>
              <a:rPr lang="cs-CZ" sz="2000" dirty="0" err="1" smtClean="0"/>
              <a:t>choice</a:t>
            </a:r>
            <a:r>
              <a:rPr lang="cs-CZ" sz="2000" dirty="0" smtClean="0"/>
              <a:t>. </a:t>
            </a:r>
            <a:r>
              <a:rPr lang="cs-CZ" sz="2000" dirty="0" err="1" smtClean="0"/>
              <a:t>Pre</a:t>
            </a:r>
            <a:r>
              <a:rPr lang="cs-CZ" sz="2000" dirty="0" smtClean="0"/>
              <a:t>-story and post-story </a:t>
            </a:r>
            <a:r>
              <a:rPr lang="cs-CZ" sz="2000" dirty="0" err="1" smtClean="0"/>
              <a:t>tasks</a:t>
            </a:r>
            <a:r>
              <a:rPr lang="cs-CZ" sz="2000" dirty="0" smtClean="0"/>
              <a:t>: </a:t>
            </a:r>
            <a:r>
              <a:rPr lang="cs-CZ" sz="2000" dirty="0" err="1" smtClean="0"/>
              <a:t>pix</a:t>
            </a:r>
            <a:r>
              <a:rPr lang="cs-CZ" sz="2000" dirty="0" smtClean="0"/>
              <a:t>, </a:t>
            </a:r>
            <a:r>
              <a:rPr lang="cs-CZ" sz="2000" dirty="0" err="1" smtClean="0"/>
              <a:t>vocab</a:t>
            </a:r>
            <a:r>
              <a:rPr lang="cs-CZ" sz="2000" dirty="0" smtClean="0"/>
              <a:t>, </a:t>
            </a:r>
            <a:r>
              <a:rPr lang="cs-CZ" sz="2000" dirty="0" err="1" smtClean="0"/>
              <a:t>retelling</a:t>
            </a:r>
            <a:r>
              <a:rPr lang="cs-CZ" sz="2000" dirty="0" smtClean="0"/>
              <a:t>, </a:t>
            </a:r>
            <a:r>
              <a:rPr lang="cs-CZ" sz="2000" dirty="0" err="1" smtClean="0"/>
              <a:t>performing</a:t>
            </a:r>
            <a:r>
              <a:rPr lang="cs-CZ" sz="2000" dirty="0" smtClean="0"/>
              <a:t> </a:t>
            </a:r>
            <a:r>
              <a:rPr lang="cs-CZ" sz="2000" dirty="0" err="1" smtClean="0"/>
              <a:t>skills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teacher</a:t>
            </a:r>
            <a:r>
              <a:rPr lang="cs-CZ" sz="2000" dirty="0" smtClean="0"/>
              <a:t>. </a:t>
            </a:r>
            <a:r>
              <a:rPr lang="cs-CZ" sz="2000" dirty="0" err="1" smtClean="0"/>
              <a:t>Teens</a:t>
            </a:r>
            <a:r>
              <a:rPr lang="cs-CZ" sz="2000" dirty="0" smtClean="0"/>
              <a:t>: </a:t>
            </a:r>
            <a:r>
              <a:rPr lang="cs-CZ" sz="2000" dirty="0" err="1" smtClean="0"/>
              <a:t>specific</a:t>
            </a:r>
            <a:r>
              <a:rPr lang="cs-CZ" sz="2000" dirty="0" smtClean="0"/>
              <a:t> </a:t>
            </a:r>
            <a:r>
              <a:rPr lang="cs-CZ" sz="2000" dirty="0" err="1" smtClean="0"/>
              <a:t>needs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err="1" smtClean="0"/>
              <a:t>Tweens</a:t>
            </a:r>
            <a:r>
              <a:rPr lang="cs-CZ" sz="2000" dirty="0" smtClean="0"/>
              <a:t> (8-12) and </a:t>
            </a:r>
            <a:r>
              <a:rPr lang="cs-CZ" sz="2000" dirty="0" err="1" smtClean="0"/>
              <a:t>teens</a:t>
            </a:r>
            <a:r>
              <a:rPr lang="cs-CZ" sz="2000" dirty="0" smtClean="0"/>
              <a:t>. </a:t>
            </a:r>
            <a:r>
              <a:rPr lang="cs-CZ" sz="2000" dirty="0" err="1" smtClean="0"/>
              <a:t>Choice</a:t>
            </a:r>
            <a:r>
              <a:rPr lang="cs-CZ" sz="2000" dirty="0" smtClean="0"/>
              <a:t> and </a:t>
            </a:r>
            <a:r>
              <a:rPr lang="cs-CZ" sz="2000" dirty="0" err="1" smtClean="0"/>
              <a:t>scaffolding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a story. </a:t>
            </a:r>
            <a:r>
              <a:rPr lang="cs-CZ" sz="2000" dirty="0" err="1" smtClean="0"/>
              <a:t>Using</a:t>
            </a:r>
            <a:r>
              <a:rPr lang="cs-CZ" sz="2000" dirty="0" smtClean="0"/>
              <a:t> </a:t>
            </a:r>
            <a:r>
              <a:rPr lang="cs-CZ" sz="2000" dirty="0" err="1" smtClean="0"/>
              <a:t>different</a:t>
            </a:r>
            <a:r>
              <a:rPr lang="cs-CZ" sz="2000" dirty="0" smtClean="0"/>
              <a:t> </a:t>
            </a:r>
            <a:r>
              <a:rPr lang="cs-CZ" sz="2000" dirty="0" err="1" smtClean="0"/>
              <a:t>stories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retelling</a:t>
            </a:r>
            <a:r>
              <a:rPr lang="cs-CZ" sz="2000" dirty="0" smtClean="0"/>
              <a:t>. </a:t>
            </a:r>
            <a:r>
              <a:rPr lang="cs-CZ" sz="2000" dirty="0" err="1" smtClean="0"/>
              <a:t>Sketching</a:t>
            </a:r>
            <a:r>
              <a:rPr lang="cs-CZ" sz="2000" dirty="0" smtClean="0"/>
              <a:t>. </a:t>
            </a:r>
            <a:r>
              <a:rPr lang="cs-CZ" sz="2000" dirty="0" err="1" smtClean="0"/>
              <a:t>Picking</a:t>
            </a:r>
            <a:r>
              <a:rPr lang="cs-CZ" sz="2000" dirty="0" smtClean="0"/>
              <a:t> a line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object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story. </a:t>
            </a:r>
            <a:r>
              <a:rPr lang="cs-CZ" sz="2000" dirty="0" err="1" smtClean="0"/>
              <a:t>Reenactment</a:t>
            </a:r>
            <a:r>
              <a:rPr lang="cs-CZ" sz="2000" dirty="0" smtClean="0"/>
              <a:t>. </a:t>
            </a:r>
            <a:r>
              <a:rPr lang="cs-CZ" sz="2000" dirty="0" err="1" smtClean="0"/>
              <a:t>Older</a:t>
            </a:r>
            <a:r>
              <a:rPr lang="cs-CZ" sz="2000" dirty="0" smtClean="0"/>
              <a:t> </a:t>
            </a:r>
            <a:r>
              <a:rPr lang="cs-CZ" sz="2000" dirty="0" err="1" smtClean="0"/>
              <a:t>pupils</a:t>
            </a:r>
            <a:r>
              <a:rPr lang="cs-CZ" sz="2000" dirty="0" smtClean="0"/>
              <a:t>: </a:t>
            </a:r>
            <a:r>
              <a:rPr lang="cs-CZ" sz="2000" dirty="0" err="1" smtClean="0"/>
              <a:t>songs</a:t>
            </a:r>
            <a:r>
              <a:rPr lang="cs-CZ" sz="2000" dirty="0" smtClean="0"/>
              <a:t>, </a:t>
            </a:r>
            <a:r>
              <a:rPr lang="cs-CZ" sz="2000" dirty="0" err="1" smtClean="0"/>
              <a:t>characterisation</a:t>
            </a:r>
            <a:r>
              <a:rPr lang="cs-CZ" sz="2000" dirty="0" smtClean="0"/>
              <a:t>, </a:t>
            </a:r>
            <a:r>
              <a:rPr lang="cs-CZ" sz="2000" dirty="0" err="1" smtClean="0"/>
              <a:t>cross-curricular</a:t>
            </a:r>
            <a:r>
              <a:rPr lang="cs-CZ" sz="2000" dirty="0" smtClean="0"/>
              <a:t> </a:t>
            </a:r>
            <a:r>
              <a:rPr lang="cs-CZ" sz="2000" dirty="0" err="1" smtClean="0"/>
              <a:t>activites</a:t>
            </a:r>
            <a:r>
              <a:rPr lang="cs-CZ" sz="2000" dirty="0" smtClean="0"/>
              <a:t> (</a:t>
            </a:r>
            <a:r>
              <a:rPr lang="cs-CZ" sz="2000" dirty="0" err="1" smtClean="0"/>
              <a:t>e.g</a:t>
            </a:r>
            <a:r>
              <a:rPr lang="cs-CZ" sz="2000" dirty="0" smtClean="0"/>
              <a:t>. </a:t>
            </a:r>
            <a:r>
              <a:rPr lang="cs-CZ" sz="2000" dirty="0" err="1"/>
              <a:t>m</a:t>
            </a:r>
            <a:r>
              <a:rPr lang="cs-CZ" sz="2000" dirty="0" err="1" smtClean="0"/>
              <a:t>aking</a:t>
            </a:r>
            <a:r>
              <a:rPr lang="cs-CZ" sz="2000" dirty="0" smtClean="0"/>
              <a:t> a </a:t>
            </a:r>
            <a:r>
              <a:rPr lang="cs-CZ" sz="2000" dirty="0" err="1" smtClean="0"/>
              <a:t>movie</a:t>
            </a:r>
            <a:r>
              <a:rPr lang="cs-CZ" sz="2000" dirty="0" smtClean="0"/>
              <a:t>). 21st </a:t>
            </a:r>
            <a:r>
              <a:rPr lang="cs-CZ" sz="2000" dirty="0" err="1" smtClean="0"/>
              <a:t>century</a:t>
            </a:r>
            <a:r>
              <a:rPr lang="cs-CZ" sz="2000" dirty="0" smtClean="0"/>
              <a:t> </a:t>
            </a:r>
            <a:r>
              <a:rPr lang="cs-CZ" sz="2000" dirty="0" err="1" smtClean="0"/>
              <a:t>skills</a:t>
            </a:r>
            <a:r>
              <a:rPr lang="cs-CZ" sz="2000" dirty="0" smtClean="0"/>
              <a:t>: </a:t>
            </a:r>
            <a:r>
              <a:rPr lang="cs-CZ" sz="2000" dirty="0" err="1" smtClean="0"/>
              <a:t>critical</a:t>
            </a:r>
            <a:r>
              <a:rPr lang="cs-CZ" sz="2000" dirty="0" smtClean="0"/>
              <a:t> </a:t>
            </a:r>
            <a:r>
              <a:rPr lang="cs-CZ" sz="2000" dirty="0" err="1" smtClean="0"/>
              <a:t>thinking</a:t>
            </a:r>
            <a:r>
              <a:rPr lang="cs-CZ" sz="2000" dirty="0" smtClean="0"/>
              <a:t>, </a:t>
            </a:r>
            <a:r>
              <a:rPr lang="cs-CZ" sz="2000" dirty="0" err="1" smtClean="0"/>
              <a:t>collaboration</a:t>
            </a:r>
            <a:r>
              <a:rPr lang="cs-CZ" sz="2000" dirty="0" smtClean="0"/>
              <a:t>, </a:t>
            </a:r>
            <a:r>
              <a:rPr lang="cs-CZ" sz="2000" dirty="0" err="1" smtClean="0"/>
              <a:t>communication</a:t>
            </a:r>
            <a:r>
              <a:rPr lang="cs-CZ" sz="2000" dirty="0" smtClean="0"/>
              <a:t>, science, </a:t>
            </a:r>
            <a:r>
              <a:rPr lang="cs-CZ" sz="2000" dirty="0" err="1" smtClean="0"/>
              <a:t>arts</a:t>
            </a:r>
            <a:r>
              <a:rPr lang="cs-CZ" sz="2000" dirty="0" smtClean="0"/>
              <a:t>… 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141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err="1" smtClean="0">
                <a:solidFill>
                  <a:srgbClr val="FFFF00"/>
                </a:solidFill>
              </a:rPr>
              <a:t>Thank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you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for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your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attention</a:t>
            </a:r>
            <a:r>
              <a:rPr lang="cs-CZ" dirty="0" smtClean="0">
                <a:solidFill>
                  <a:srgbClr val="FFFF00"/>
                </a:solidFill>
              </a:rPr>
              <a:t> and </a:t>
            </a:r>
            <a:r>
              <a:rPr lang="cs-CZ" dirty="0" err="1" smtClean="0">
                <a:solidFill>
                  <a:srgbClr val="FFFF00"/>
                </a:solidFill>
              </a:rPr>
              <a:t>active</a:t>
            </a:r>
            <a:r>
              <a:rPr lang="cs-CZ" dirty="0" smtClean="0">
                <a:solidFill>
                  <a:srgbClr val="FFFF00"/>
                </a:solidFill>
              </a:rPr>
              <a:t> part</a:t>
            </a:r>
            <a:r>
              <a:rPr lang="cs-CZ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Concluding</a:t>
            </a:r>
            <a:r>
              <a:rPr lang="cs-CZ" dirty="0" smtClean="0"/>
              <a:t> </a:t>
            </a:r>
            <a:r>
              <a:rPr lang="cs-CZ" dirty="0" err="1"/>
              <a:t>remarks</a:t>
            </a:r>
            <a:r>
              <a:rPr lang="cs-CZ" dirty="0"/>
              <a:t>, </a:t>
            </a:r>
            <a:r>
              <a:rPr lang="cs-CZ" dirty="0" err="1"/>
              <a:t>questions</a:t>
            </a:r>
            <a:r>
              <a:rPr lang="cs-CZ" dirty="0"/>
              <a:t>, </a:t>
            </a:r>
            <a:r>
              <a:rPr lang="cs-CZ" dirty="0" err="1"/>
              <a:t>queries</a:t>
            </a:r>
            <a:r>
              <a:rPr lang="cs-CZ" dirty="0"/>
              <a:t>… ?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further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/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consultations</a:t>
            </a:r>
            <a:r>
              <a:rPr lang="cs-CZ" dirty="0"/>
              <a:t> </a:t>
            </a:r>
            <a:r>
              <a:rPr lang="cs-CZ" dirty="0" err="1"/>
              <a:t>until</a:t>
            </a:r>
            <a:r>
              <a:rPr lang="cs-CZ" dirty="0"/>
              <a:t> 1330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>
                <a:solidFill>
                  <a:srgbClr val="FFFF00"/>
                </a:solidFill>
              </a:rPr>
              <a:t>So long, live </a:t>
            </a:r>
            <a:r>
              <a:rPr lang="cs-CZ" b="1" dirty="0" err="1" smtClean="0">
                <a:solidFill>
                  <a:srgbClr val="FFFF00"/>
                </a:solidFill>
              </a:rPr>
              <a:t>well</a:t>
            </a:r>
            <a:r>
              <a:rPr lang="cs-CZ" b="1" dirty="0" smtClean="0">
                <a:solidFill>
                  <a:srgbClr val="FFFF00"/>
                </a:solidFill>
              </a:rPr>
              <a:t>, </a:t>
            </a:r>
            <a:r>
              <a:rPr lang="cs-CZ" b="1" dirty="0" err="1" smtClean="0">
                <a:solidFill>
                  <a:srgbClr val="FFFF00"/>
                </a:solidFill>
              </a:rPr>
              <a:t>tell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stories</a:t>
            </a:r>
            <a:r>
              <a:rPr lang="cs-CZ" b="1" dirty="0" smtClean="0">
                <a:solidFill>
                  <a:srgbClr val="FFFF00"/>
                </a:solidFill>
              </a:rPr>
              <a:t> and </a:t>
            </a:r>
            <a:r>
              <a:rPr lang="cs-CZ" b="1" dirty="0" err="1" smtClean="0">
                <a:solidFill>
                  <a:srgbClr val="FFFF00"/>
                </a:solidFill>
              </a:rPr>
              <a:t>never</a:t>
            </a:r>
            <a:r>
              <a:rPr lang="cs-CZ" b="1" dirty="0" smtClean="0">
                <a:solidFill>
                  <a:srgbClr val="FFFF00"/>
                </a:solidFill>
              </a:rPr>
              <a:t> lose </a:t>
            </a:r>
            <a:r>
              <a:rPr lang="cs-CZ" b="1" dirty="0" err="1" smtClean="0">
                <a:solidFill>
                  <a:srgbClr val="FFFF00"/>
                </a:solidFill>
              </a:rPr>
              <a:t>your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passion</a:t>
            </a:r>
            <a:r>
              <a:rPr lang="cs-CZ" b="1" dirty="0" smtClean="0">
                <a:solidFill>
                  <a:srgbClr val="FFFF00"/>
                </a:solidFill>
              </a:rPr>
              <a:t>!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6C12"/>
                </a:solidFill>
              </a:rPr>
              <a:t> </a:t>
            </a:r>
            <a:endParaRPr lang="cs-CZ" dirty="0">
              <a:solidFill>
                <a:srgbClr val="006C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271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Předvádění na obrazovce (4:3)</PresentationFormat>
  <Paragraphs>86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AJ5415 Storytelling  for Young Learners Kateřina Tomková, 2060@mail.muni.cz Block 2 Saturday, May 15, 2021 </vt:lpstr>
      <vt:lpstr>Our schedule today</vt:lpstr>
      <vt:lpstr>Resources</vt:lpstr>
      <vt:lpstr>List of topics</vt:lpstr>
      <vt:lpstr>Coffee break 1000-1030 </vt:lpstr>
      <vt:lpstr>Reproducing stories</vt:lpstr>
      <vt:lpstr>Lunch break 1220-1250</vt:lpstr>
      <vt:lpstr>Webinar gisting</vt:lpstr>
      <vt:lpstr>   Thank you for your attention and active part   Concluding remarks, questions, queries… ?  I am available for further group/individual consultations until 1330.  So long, live well, tell stories and never lose your passion!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2015-01-15T20:20:56Z</dcterms:created>
  <dcterms:modified xsi:type="dcterms:W3CDTF">2021-05-15T11:29:33Z</dcterms:modified>
</cp:coreProperties>
</file>