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1" r:id="rId3"/>
    <p:sldId id="256" r:id="rId4"/>
    <p:sldId id="260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91" d="100"/>
          <a:sy n="91" d="100"/>
        </p:scale>
        <p:origin x="62" y="2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EBA48-52F4-47F8-B349-E3DF50D23D25}" type="datetimeFigureOut">
              <a:rPr lang="cs-CZ" smtClean="0"/>
              <a:t>27.04.2021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3187-CCE2-4C28-AB4A-D8CC28ADE8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9440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EBA48-52F4-47F8-B349-E3DF50D23D25}" type="datetimeFigureOut">
              <a:rPr lang="cs-CZ" smtClean="0"/>
              <a:t>27.04.2021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3187-CCE2-4C28-AB4A-D8CC28ADE8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2492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EBA48-52F4-47F8-B349-E3DF50D23D25}" type="datetimeFigureOut">
              <a:rPr lang="cs-CZ" smtClean="0"/>
              <a:t>27.04.2021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3187-CCE2-4C28-AB4A-D8CC28ADE8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6406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EBA48-52F4-47F8-B349-E3DF50D23D25}" type="datetimeFigureOut">
              <a:rPr lang="cs-CZ" smtClean="0"/>
              <a:t>27.04.2021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3187-CCE2-4C28-AB4A-D8CC28ADE8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1942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EBA48-52F4-47F8-B349-E3DF50D23D25}" type="datetimeFigureOut">
              <a:rPr lang="cs-CZ" smtClean="0"/>
              <a:t>27.04.2021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3187-CCE2-4C28-AB4A-D8CC28ADE8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276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EBA48-52F4-47F8-B349-E3DF50D23D25}" type="datetimeFigureOut">
              <a:rPr lang="cs-CZ" smtClean="0"/>
              <a:t>27.04.2021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3187-CCE2-4C28-AB4A-D8CC28ADE8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2720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EBA48-52F4-47F8-B349-E3DF50D23D25}" type="datetimeFigureOut">
              <a:rPr lang="cs-CZ" smtClean="0"/>
              <a:t>27.04.2021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3187-CCE2-4C28-AB4A-D8CC28ADE8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4455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EBA48-52F4-47F8-B349-E3DF50D23D25}" type="datetimeFigureOut">
              <a:rPr lang="cs-CZ" smtClean="0"/>
              <a:t>27.04.2021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3187-CCE2-4C28-AB4A-D8CC28ADE8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8512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EBA48-52F4-47F8-B349-E3DF50D23D25}" type="datetimeFigureOut">
              <a:rPr lang="cs-CZ" smtClean="0"/>
              <a:t>27.04.2021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3187-CCE2-4C28-AB4A-D8CC28ADE8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9016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EBA48-52F4-47F8-B349-E3DF50D23D25}" type="datetimeFigureOut">
              <a:rPr lang="cs-CZ" smtClean="0"/>
              <a:t>27.04.2021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3187-CCE2-4C28-AB4A-D8CC28ADE8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8446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EBA48-52F4-47F8-B349-E3DF50D23D25}" type="datetimeFigureOut">
              <a:rPr lang="cs-CZ" smtClean="0"/>
              <a:t>27.04.2021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3187-CCE2-4C28-AB4A-D8CC28ADE8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3053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EBA48-52F4-47F8-B349-E3DF50D23D25}" type="datetimeFigureOut">
              <a:rPr lang="cs-CZ" smtClean="0"/>
              <a:t>27.04.2021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D3187-CCE2-4C28-AB4A-D8CC28ADE8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9602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Krevní </a:t>
            </a:r>
            <a:r>
              <a:rPr lang="cs-CZ" dirty="0" smtClean="0"/>
              <a:t>buňky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693400" cy="4906963"/>
          </a:xfrm>
        </p:spPr>
        <p:txBody>
          <a:bodyPr>
            <a:normAutofit/>
          </a:bodyPr>
          <a:lstStyle/>
          <a:p>
            <a:r>
              <a:rPr lang="cs-CZ" dirty="0"/>
              <a:t> </a:t>
            </a:r>
            <a:r>
              <a:rPr lang="cs-CZ" b="1" u="sng" dirty="0" smtClean="0"/>
              <a:t>Úkol č. 1: </a:t>
            </a:r>
            <a:r>
              <a:rPr lang="cs-CZ" b="1" u="sng" dirty="0"/>
              <a:t>Pozorování a zakreslení trvalých preparátů leukocytů člověka – krevní roztěry</a:t>
            </a:r>
            <a:r>
              <a:rPr lang="cs-CZ" b="1" u="sng" dirty="0" smtClean="0"/>
              <a:t>:</a:t>
            </a:r>
          </a:p>
          <a:p>
            <a:r>
              <a:rPr lang="cs-CZ" u="sng" dirty="0" smtClean="0"/>
              <a:t>tyčka (nezralý </a:t>
            </a:r>
            <a:r>
              <a:rPr lang="cs-CZ" u="sng" dirty="0" err="1" smtClean="0"/>
              <a:t>neutrofil</a:t>
            </a:r>
            <a:r>
              <a:rPr lang="cs-CZ" u="sng" dirty="0" smtClean="0"/>
              <a:t>) (1%)</a:t>
            </a:r>
            <a:endParaRPr lang="cs-CZ" u="sng" dirty="0"/>
          </a:p>
          <a:p>
            <a:pPr lvl="0"/>
            <a:r>
              <a:rPr lang="cs-CZ" dirty="0"/>
              <a:t>neutrofilní granulocyt (60-70%)</a:t>
            </a:r>
          </a:p>
          <a:p>
            <a:pPr lvl="0"/>
            <a:r>
              <a:rPr lang="cs-CZ" dirty="0"/>
              <a:t>lymfocyt (20-35%)</a:t>
            </a:r>
          </a:p>
          <a:p>
            <a:pPr lvl="0"/>
            <a:r>
              <a:rPr lang="cs-CZ" dirty="0"/>
              <a:t>monocyt (6-8%)</a:t>
            </a:r>
          </a:p>
          <a:p>
            <a:pPr lvl="0"/>
            <a:r>
              <a:rPr lang="cs-CZ" dirty="0"/>
              <a:t>eosinofilní granulocyt (2-4%)</a:t>
            </a:r>
          </a:p>
          <a:p>
            <a:pPr lvl="0"/>
            <a:r>
              <a:rPr lang="cs-CZ" dirty="0"/>
              <a:t>bazofilní granulocyt </a:t>
            </a:r>
            <a:r>
              <a:rPr lang="cs-CZ" dirty="0" smtClean="0"/>
              <a:t>(0,5-1%)</a:t>
            </a:r>
            <a:r>
              <a:rPr lang="cs-CZ" dirty="0"/>
              <a:t> </a:t>
            </a:r>
            <a:endParaRPr lang="cs-CZ" dirty="0" smtClean="0"/>
          </a:p>
          <a:p>
            <a:pPr marL="0" lvl="0" indent="0">
              <a:buNone/>
            </a:pPr>
            <a:endParaRPr lang="cs-CZ" dirty="0" smtClean="0"/>
          </a:p>
          <a:p>
            <a:pPr lvl="0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8470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700" y="424598"/>
            <a:ext cx="5582163" cy="6230202"/>
          </a:xfrm>
        </p:spPr>
      </p:pic>
    </p:spTree>
    <p:extLst>
      <p:ext uri="{BB962C8B-B14F-4D97-AF65-F5344CB8AC3E}">
        <p14:creationId xmlns:p14="http://schemas.microsoft.com/office/powerpoint/2010/main" val="2561898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2900" y="0"/>
            <a:ext cx="6135878" cy="681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991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2379" y="1004888"/>
            <a:ext cx="6154921" cy="4351338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" y="1217929"/>
            <a:ext cx="4857750" cy="3708083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1727200" y="6007100"/>
            <a:ext cx="3012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Neutrofil</a:t>
            </a:r>
            <a:r>
              <a:rPr lang="cs-CZ" dirty="0" smtClean="0"/>
              <a:t> </a:t>
            </a:r>
            <a:r>
              <a:rPr lang="cs-CZ" dirty="0" err="1" smtClean="0"/>
              <a:t>zraly</a:t>
            </a:r>
            <a:r>
              <a:rPr lang="cs-CZ" dirty="0" smtClean="0"/>
              <a:t>, </a:t>
            </a:r>
            <a:r>
              <a:rPr lang="cs-CZ" dirty="0" err="1" smtClean="0"/>
              <a:t>neutrofil</a:t>
            </a:r>
            <a:r>
              <a:rPr lang="cs-CZ" dirty="0" smtClean="0"/>
              <a:t>, tyčka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0428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3333" y="114300"/>
            <a:ext cx="9739133" cy="685800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842439" cy="4610100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901700" y="4965700"/>
            <a:ext cx="9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eosinofil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1035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142" y="533400"/>
            <a:ext cx="7449527" cy="5630863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42" y="368300"/>
            <a:ext cx="4114800" cy="3403600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1600200" y="4414083"/>
            <a:ext cx="801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bazofil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4037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66700"/>
            <a:ext cx="12161869" cy="5135755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0300" y="2616200"/>
            <a:ext cx="5638800" cy="3759200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8178800" y="6375400"/>
            <a:ext cx="1945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Monocyt, lymfocyt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861799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13</Words>
  <Application>Microsoft Office PowerPoint</Application>
  <PresentationFormat>Širokoúhlá obrazovka</PresentationFormat>
  <Paragraphs>13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Krevní buňky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Žákovská</dc:creator>
  <cp:lastModifiedBy>Uživatel systému Windows</cp:lastModifiedBy>
  <cp:revision>7</cp:revision>
  <dcterms:created xsi:type="dcterms:W3CDTF">2019-04-23T08:39:35Z</dcterms:created>
  <dcterms:modified xsi:type="dcterms:W3CDTF">2021-04-27T05:38:05Z</dcterms:modified>
</cp:coreProperties>
</file>