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1" r:id="rId6"/>
    <p:sldId id="303" r:id="rId7"/>
    <p:sldId id="263" r:id="rId8"/>
    <p:sldId id="260" r:id="rId9"/>
    <p:sldId id="264" r:id="rId10"/>
    <p:sldId id="262" r:id="rId11"/>
    <p:sldId id="265" r:id="rId12"/>
    <p:sldId id="311" r:id="rId13"/>
    <p:sldId id="266" r:id="rId14"/>
    <p:sldId id="302" r:id="rId15"/>
    <p:sldId id="267" r:id="rId16"/>
    <p:sldId id="268" r:id="rId17"/>
    <p:sldId id="269" r:id="rId18"/>
    <p:sldId id="271" r:id="rId19"/>
    <p:sldId id="273" r:id="rId20"/>
    <p:sldId id="274" r:id="rId21"/>
    <p:sldId id="275" r:id="rId22"/>
    <p:sldId id="276" r:id="rId23"/>
    <p:sldId id="278" r:id="rId24"/>
    <p:sldId id="272" r:id="rId25"/>
    <p:sldId id="306" r:id="rId26"/>
    <p:sldId id="279" r:id="rId27"/>
    <p:sldId id="277" r:id="rId28"/>
    <p:sldId id="281" r:id="rId29"/>
    <p:sldId id="291" r:id="rId30"/>
    <p:sldId id="304" r:id="rId31"/>
    <p:sldId id="292" r:id="rId32"/>
    <p:sldId id="307" r:id="rId33"/>
    <p:sldId id="280" r:id="rId34"/>
    <p:sldId id="284" r:id="rId35"/>
    <p:sldId id="308" r:id="rId36"/>
    <p:sldId id="285" r:id="rId37"/>
    <p:sldId id="286" r:id="rId38"/>
    <p:sldId id="287" r:id="rId39"/>
    <p:sldId id="282" r:id="rId40"/>
    <p:sldId id="309" r:id="rId41"/>
    <p:sldId id="288" r:id="rId42"/>
    <p:sldId id="310" r:id="rId43"/>
    <p:sldId id="293" r:id="rId44"/>
    <p:sldId id="294" r:id="rId45"/>
    <p:sldId id="295" r:id="rId46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DDA7-5423-4764-A251-9262784D633F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4946-DF31-4E27-B723-E12817BA49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0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3664-8264-4654-9A4A-CB4A071E48D1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CDE8-6415-40E3-B61F-F9069B2C0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0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9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9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4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34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9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00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2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8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5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5E60-5787-4938-BF24-98950369080C}" type="datetimeFigureOut">
              <a:rPr lang="cs-CZ" smtClean="0"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Diplotene&amp;action=edit&amp;redlink=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Ovulac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%C3%BDhov%C3%A1n%C3%AD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lazi" TargetMode="External"/><Relationship Id="rId3" Type="http://schemas.openxmlformats.org/officeDocument/2006/relationships/hyperlink" Target="https://cs.wikipedia.org/wiki/Kopinatci" TargetMode="External"/><Relationship Id="rId7" Type="http://schemas.openxmlformats.org/officeDocument/2006/relationships/hyperlink" Target="https://cs.wikipedia.org/wiki/Oboj%C5%BEiveln%C3%ADci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Ryby" TargetMode="External"/><Relationship Id="rId5" Type="http://schemas.openxmlformats.org/officeDocument/2006/relationships/hyperlink" Target="https://cs.wikipedia.org/wiki/Kruho%C3%BAst%C3%AD" TargetMode="External"/><Relationship Id="rId10" Type="http://schemas.openxmlformats.org/officeDocument/2006/relationships/hyperlink" Target="https://cs.wikipedia.org/wiki/Pt%C3%A1ci" TargetMode="External"/><Relationship Id="rId4" Type="http://schemas.openxmlformats.org/officeDocument/2006/relationships/hyperlink" Target="https://cs.wikipedia.org/wiki/Savci" TargetMode="External"/><Relationship Id="rId9" Type="http://schemas.openxmlformats.org/officeDocument/2006/relationships/hyperlink" Target="https://cs.wikipedia.org/wiki/Vejcorod%C3%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Rozmnožování,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blastulace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gastrulace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96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2728" y="509624"/>
            <a:ext cx="5602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Architomie</a:t>
            </a:r>
            <a:r>
              <a:rPr lang="cs-CZ" sz="2400" b="1" dirty="0">
                <a:solidFill>
                  <a:srgbClr val="0070C0"/>
                </a:solidFill>
              </a:rPr>
              <a:t> (mnohonásobné)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– u ploštěnek roztržení těla na více kousků obr. , u kroužkovců – roztržení svaloviny červa na několik kousků o málo článcích – dorůstání nového jedince, př. Mnohoštětinatec (</a:t>
            </a:r>
            <a:r>
              <a:rPr lang="cs-CZ" sz="2400" dirty="0" err="1"/>
              <a:t>Monostylos</a:t>
            </a:r>
            <a:r>
              <a:rPr lang="cs-CZ" sz="2400" dirty="0"/>
              <a:t>) může zregenerovat i z jediného tělního článku (</a:t>
            </a:r>
            <a:r>
              <a:rPr lang="cs-CZ" sz="2400" b="1" dirty="0" err="1">
                <a:solidFill>
                  <a:srgbClr val="00B0F0"/>
                </a:solidFill>
              </a:rPr>
              <a:t>metamerická</a:t>
            </a:r>
            <a:r>
              <a:rPr lang="cs-CZ" sz="2400" b="1" dirty="0">
                <a:solidFill>
                  <a:srgbClr val="00B0F0"/>
                </a:solidFill>
              </a:rPr>
              <a:t> disociace</a:t>
            </a:r>
            <a:r>
              <a:rPr lang="cs-CZ" sz="2400" dirty="0"/>
              <a:t>), hvězdice i hadice odvrhují jednotlivá ramena </a:t>
            </a:r>
            <a:r>
              <a:rPr lang="cs-CZ" sz="2400" b="1" dirty="0">
                <a:solidFill>
                  <a:srgbClr val="00B0F0"/>
                </a:solidFill>
              </a:rPr>
              <a:t>reprodukční autotomie</a:t>
            </a:r>
            <a:r>
              <a:rPr lang="cs-CZ" sz="2400" dirty="0"/>
              <a:t>),</a:t>
            </a:r>
          </a:p>
          <a:p>
            <a:r>
              <a:rPr lang="cs-CZ" sz="2400" dirty="0"/>
              <a:t>U časných embryonálních stádií – rozrýhované vajíčko se rozpadá na dvě nebo více skupin – </a:t>
            </a:r>
            <a:r>
              <a:rPr lang="cs-CZ" sz="2400" b="1" dirty="0">
                <a:solidFill>
                  <a:srgbClr val="00B0F0"/>
                </a:solidFill>
              </a:rPr>
              <a:t>polyembryonie </a:t>
            </a:r>
            <a:r>
              <a:rPr lang="cs-CZ" sz="2400" dirty="0"/>
              <a:t>(u parazitických blanokřídlých, u pásovců mezi savci, vč. člověka (jednovaječná dvojčata)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46" y="1484416"/>
            <a:ext cx="4065590" cy="40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47" y="551675"/>
            <a:ext cx="3021665" cy="62644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4738" y="382160"/>
            <a:ext cx="91971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Pučení  (</a:t>
            </a:r>
            <a:r>
              <a:rPr lang="cs-CZ" sz="2400" b="1" dirty="0" err="1">
                <a:solidFill>
                  <a:srgbClr val="7030A0"/>
                </a:solidFill>
              </a:rPr>
              <a:t>Gemiparie</a:t>
            </a:r>
            <a:r>
              <a:rPr lang="cs-CZ" sz="2400" b="1" dirty="0">
                <a:solidFill>
                  <a:srgbClr val="7030A0"/>
                </a:solidFill>
              </a:rPr>
              <a:t>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Láčkovky, mechovky, pláštěnci </a:t>
            </a:r>
            <a:r>
              <a:rPr lang="cs-CZ" sz="2400" dirty="0"/>
              <a:t>vznik kolonie, </a:t>
            </a:r>
          </a:p>
          <a:p>
            <a:r>
              <a:rPr lang="cs-CZ" sz="2400" dirty="0" err="1"/>
              <a:t>dceřinní</a:t>
            </a:r>
            <a:r>
              <a:rPr lang="cs-CZ" sz="2400" dirty="0"/>
              <a:t> jedinci zůstávají spojeni s mateřským tělem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Vnější  - nahodilé </a:t>
            </a:r>
            <a:r>
              <a:rPr lang="cs-CZ" sz="2400" dirty="0"/>
              <a:t>(</a:t>
            </a:r>
            <a:r>
              <a:rPr lang="cs-CZ" sz="2400" b="1" dirty="0">
                <a:solidFill>
                  <a:srgbClr val="FF0000"/>
                </a:solidFill>
              </a:rPr>
              <a:t>u druhů hub, př. </a:t>
            </a:r>
            <a:r>
              <a:rPr lang="cs-CZ" sz="2400" b="1" dirty="0" err="1">
                <a:solidFill>
                  <a:srgbClr val="FF0000"/>
                </a:solidFill>
              </a:rPr>
              <a:t>Tethys</a:t>
            </a:r>
            <a:r>
              <a:rPr lang="cs-CZ" sz="2400" dirty="0"/>
              <a:t>) na povrchu houby se tvoří </a:t>
            </a:r>
            <a:r>
              <a:rPr lang="cs-CZ" sz="2400" dirty="0">
                <a:solidFill>
                  <a:srgbClr val="0070C0"/>
                </a:solidFill>
              </a:rPr>
              <a:t>hrbolek</a:t>
            </a:r>
            <a:r>
              <a:rPr lang="cs-CZ" sz="2400" dirty="0"/>
              <a:t>, ten narůstá, mění se ve </a:t>
            </a:r>
            <a:r>
              <a:rPr lang="cs-CZ" sz="2400" dirty="0" err="1">
                <a:solidFill>
                  <a:srgbClr val="0070C0"/>
                </a:solidFill>
              </a:rPr>
              <a:t>výrustek</a:t>
            </a:r>
            <a:r>
              <a:rPr lang="cs-CZ" sz="2400" dirty="0"/>
              <a:t>, spojený s mateřským tělem, </a:t>
            </a:r>
          </a:p>
          <a:p>
            <a:r>
              <a:rPr lang="cs-CZ" sz="2400" dirty="0"/>
              <a:t>na něm mohou vznikat pupeny další generace. </a:t>
            </a:r>
          </a:p>
          <a:p>
            <a:r>
              <a:rPr lang="cs-CZ" sz="2400" dirty="0"/>
              <a:t>Diferenciace probíhá buď na pupenu nebo po oddělení.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Sladkovodní </a:t>
            </a:r>
            <a:r>
              <a:rPr lang="cs-CZ" sz="2400" b="1" dirty="0" err="1">
                <a:solidFill>
                  <a:srgbClr val="FF0000"/>
                </a:solidFill>
              </a:rPr>
              <a:t>nezmaři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– za příznivých podmínek až 8 pupenů spojené </a:t>
            </a:r>
          </a:p>
          <a:p>
            <a:r>
              <a:rPr lang="cs-CZ" sz="2400" dirty="0"/>
              <a:t>dlouho s mateřským tělem, totéž korálnatci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80" y="4413934"/>
            <a:ext cx="1963512" cy="24021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D1709F-EF56-4B50-8402-3C04D2DBC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4" y="4027217"/>
            <a:ext cx="5236918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0FFE69D-6533-43BF-96E0-E54F4E70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406" y="387747"/>
            <a:ext cx="3023878" cy="626723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124CEE-D986-4F11-8EC1-A0A2C25D9EA3}"/>
              </a:ext>
            </a:extLst>
          </p:cNvPr>
          <p:cNvSpPr/>
          <p:nvPr/>
        </p:nvSpPr>
        <p:spPr>
          <a:xfrm>
            <a:off x="471053" y="787922"/>
            <a:ext cx="71489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Př. Trvalé kolonie při pučení u trubýšů z třídy </a:t>
            </a:r>
            <a:r>
              <a:rPr lang="cs-CZ" sz="2400" dirty="0" err="1">
                <a:solidFill>
                  <a:srgbClr val="FF0000"/>
                </a:solidFill>
              </a:rPr>
              <a:t>Hydrozoa</a:t>
            </a:r>
            <a:r>
              <a:rPr lang="cs-CZ" sz="2400" dirty="0"/>
              <a:t>, </a:t>
            </a:r>
          </a:p>
          <a:p>
            <a:r>
              <a:rPr lang="cs-CZ" sz="2400" dirty="0"/>
              <a:t>vyrůstají na šlahounovitých výběžcích, </a:t>
            </a:r>
            <a:r>
              <a:rPr lang="cs-CZ" sz="2400" dirty="0" err="1"/>
              <a:t>funčně</a:t>
            </a:r>
            <a:r>
              <a:rPr lang="cs-CZ" sz="2400" dirty="0"/>
              <a:t> i morfologicky se odlišují</a:t>
            </a:r>
          </a:p>
          <a:p>
            <a:r>
              <a:rPr lang="cs-CZ" sz="2400" dirty="0"/>
              <a:t>dělba práce, obr. A – </a:t>
            </a:r>
            <a:r>
              <a:rPr lang="cs-CZ" sz="2400" dirty="0" err="1"/>
              <a:t>pneumatophor</a:t>
            </a:r>
            <a:r>
              <a:rPr lang="cs-CZ" sz="2400" dirty="0"/>
              <a:t>, b – plovací zvony,</a:t>
            </a:r>
          </a:p>
          <a:p>
            <a:r>
              <a:rPr lang="cs-CZ" sz="2400" dirty="0"/>
              <a:t> c – pohlavní forma </a:t>
            </a:r>
            <a:r>
              <a:rPr lang="cs-CZ" sz="2400" dirty="0" err="1"/>
              <a:t>gonozoid</a:t>
            </a:r>
            <a:r>
              <a:rPr lang="cs-CZ" sz="2400" dirty="0"/>
              <a:t>,</a:t>
            </a:r>
          </a:p>
          <a:p>
            <a:r>
              <a:rPr lang="cs-CZ" sz="2400" dirty="0"/>
              <a:t>D – </a:t>
            </a:r>
            <a:r>
              <a:rPr lang="cs-CZ" sz="2400" dirty="0" err="1"/>
              <a:t>uchvacovací</a:t>
            </a:r>
            <a:r>
              <a:rPr lang="cs-CZ" sz="2400" dirty="0"/>
              <a:t> polyp, e- stvol kolonie, f – trs </a:t>
            </a:r>
            <a:r>
              <a:rPr lang="cs-CZ" sz="2400" dirty="0" err="1"/>
              <a:t>gonozoidů</a:t>
            </a:r>
            <a:r>
              <a:rPr lang="cs-CZ" sz="2400" dirty="0"/>
              <a:t>, </a:t>
            </a:r>
          </a:p>
          <a:p>
            <a:r>
              <a:rPr lang="cs-CZ" sz="2400" dirty="0"/>
              <a:t>g – krycí polyp, h - vyživovací</a:t>
            </a:r>
          </a:p>
          <a:p>
            <a:endParaRPr lang="cs-CZ" sz="2400" dirty="0"/>
          </a:p>
          <a:p>
            <a:r>
              <a:rPr lang="cs-CZ" sz="2400" dirty="0"/>
              <a:t>Mnohoštětinatci čeledi </a:t>
            </a:r>
            <a:r>
              <a:rPr lang="cs-CZ" sz="2400" dirty="0" err="1">
                <a:solidFill>
                  <a:srgbClr val="00B0F0"/>
                </a:solidFill>
              </a:rPr>
              <a:t>Sillidae</a:t>
            </a:r>
            <a:r>
              <a:rPr lang="cs-CZ" sz="2400" dirty="0"/>
              <a:t> – pučení kolmo</a:t>
            </a:r>
          </a:p>
          <a:p>
            <a:r>
              <a:rPr lang="cs-CZ" sz="2400" dirty="0"/>
              <a:t> po stranách mateřského těla,</a:t>
            </a:r>
          </a:p>
          <a:p>
            <a:r>
              <a:rPr lang="cs-CZ" sz="2400" dirty="0"/>
              <a:t> na ni druhá generace, než dojde k oddělení </a:t>
            </a:r>
          </a:p>
          <a:p>
            <a:r>
              <a:rPr lang="cs-CZ" sz="2400" dirty="0"/>
              <a:t>– rozvětvený červ, obr.</a:t>
            </a:r>
          </a:p>
        </p:txBody>
      </p:sp>
    </p:spTree>
    <p:extLst>
      <p:ext uri="{BB962C8B-B14F-4D97-AF65-F5344CB8AC3E}">
        <p14:creationId xmlns:p14="http://schemas.microsoft.com/office/powerpoint/2010/main" val="337228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1881" y="178953"/>
            <a:ext cx="63449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B0F0"/>
                </a:solidFill>
              </a:rPr>
              <a:t>Polyembryonické</a:t>
            </a:r>
            <a:r>
              <a:rPr lang="cs-CZ" sz="2400" b="1" dirty="0">
                <a:solidFill>
                  <a:srgbClr val="00B0F0"/>
                </a:solidFill>
              </a:rPr>
              <a:t> pučení  (larválního stadia)</a:t>
            </a:r>
            <a:r>
              <a:rPr lang="cs-CZ" sz="2400" dirty="0"/>
              <a:t>– vznik vývojových </a:t>
            </a:r>
            <a:r>
              <a:rPr lang="cs-CZ" sz="2400" dirty="0" err="1"/>
              <a:t>stadíí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0070C0"/>
                </a:solidFill>
              </a:rPr>
              <a:t>skolexů</a:t>
            </a:r>
            <a:r>
              <a:rPr lang="cs-CZ" sz="2400" dirty="0"/>
              <a:t> u tasemnice </a:t>
            </a:r>
            <a:r>
              <a:rPr lang="cs-CZ" sz="2400" dirty="0" err="1"/>
              <a:t>echinococcus</a:t>
            </a:r>
            <a:r>
              <a:rPr lang="cs-CZ" sz="2400" dirty="0"/>
              <a:t>, oddělují se jako váčkovité vchlípeniny vaku v milionových počtech.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Vnější </a:t>
            </a:r>
            <a:r>
              <a:rPr lang="cs-CZ" sz="2400" b="1" dirty="0" err="1">
                <a:solidFill>
                  <a:srgbClr val="00B0F0"/>
                </a:solidFill>
              </a:rPr>
              <a:t>stoloniální</a:t>
            </a:r>
            <a:r>
              <a:rPr lang="cs-CZ" sz="2400" dirty="0"/>
              <a:t> (není nahodilé) pučení typické pro salpy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Vnitřní pučení </a:t>
            </a:r>
            <a:r>
              <a:rPr lang="cs-CZ" sz="2400" dirty="0"/>
              <a:t>– většinou u sladkovodních,</a:t>
            </a:r>
          </a:p>
          <a:p>
            <a:r>
              <a:rPr lang="cs-CZ" sz="2400" dirty="0"/>
              <a:t> vzácně u mořských hub, láčkovců, mechovek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82" y="1427264"/>
            <a:ext cx="2841014" cy="38369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762" y="1221446"/>
            <a:ext cx="2582802" cy="34622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09272" y="5570733"/>
            <a:ext cx="4903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U láčkovců pupeny – </a:t>
            </a:r>
            <a:r>
              <a:rPr lang="cs-CZ" dirty="0" err="1"/>
              <a:t>podocysty</a:t>
            </a:r>
            <a:r>
              <a:rPr lang="cs-CZ" dirty="0"/>
              <a:t>, jsou pouzdérka z embryonální tkáně z mezoglei u polypového stádia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355283" y="8521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salpa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210306" y="3113117"/>
            <a:ext cx="131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pupeny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666514" y="468373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Pučení vnější </a:t>
            </a:r>
            <a:r>
              <a:rPr lang="cs-CZ" dirty="0" err="1"/>
              <a:t>stoloniální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79707" y="5356538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Polyembryonické</a:t>
            </a:r>
            <a:r>
              <a:rPr lang="cs-CZ" dirty="0"/>
              <a:t> pučení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73421" y="2976402"/>
            <a:ext cx="16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Mateřský váček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79574" y="1971304"/>
            <a:ext cx="111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dceřinný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11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260" y="308758"/>
            <a:ext cx="631767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Vnitřní pučení </a:t>
            </a:r>
            <a:r>
              <a:rPr lang="cs-CZ" sz="2400" dirty="0">
                <a:solidFill>
                  <a:prstClr val="black"/>
                </a:solidFill>
              </a:rPr>
              <a:t>– většinou u sladkovodních, vzácně u mořských hub, láčkovců, mechovek</a:t>
            </a:r>
          </a:p>
          <a:p>
            <a:pPr lvl="0"/>
            <a:endParaRPr lang="cs-CZ" sz="2400" b="1" dirty="0">
              <a:solidFill>
                <a:srgbClr val="FFC000"/>
              </a:solidFill>
            </a:endParaRPr>
          </a:p>
          <a:p>
            <a:pPr lvl="0"/>
            <a:r>
              <a:rPr lang="cs-CZ" sz="2400" b="1" dirty="0">
                <a:solidFill>
                  <a:srgbClr val="FF0000"/>
                </a:solidFill>
              </a:rPr>
              <a:t>Houby (km. Houbovci)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b="1" dirty="0" err="1">
                <a:solidFill>
                  <a:srgbClr val="0070C0"/>
                </a:solidFill>
              </a:rPr>
              <a:t>vniřní</a:t>
            </a:r>
            <a:r>
              <a:rPr lang="cs-CZ" sz="2400" b="1" dirty="0">
                <a:solidFill>
                  <a:srgbClr val="0070C0"/>
                </a:solidFill>
              </a:rPr>
              <a:t> pupeny – gemule </a:t>
            </a:r>
            <a:r>
              <a:rPr lang="cs-CZ" sz="2400" dirty="0">
                <a:solidFill>
                  <a:prstClr val="black"/>
                </a:solidFill>
              </a:rPr>
              <a:t>jsou shluky embryonálních buněk, které se diferencují z </a:t>
            </a:r>
            <a:r>
              <a:rPr lang="cs-CZ" sz="2400" dirty="0" err="1">
                <a:solidFill>
                  <a:prstClr val="black"/>
                </a:solidFill>
              </a:rPr>
              <a:t>archeocytů</a:t>
            </a:r>
            <a:r>
              <a:rPr lang="cs-CZ" sz="2400" dirty="0">
                <a:solidFill>
                  <a:prstClr val="black"/>
                </a:solidFill>
              </a:rPr>
              <a:t> v mezoglei.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Na povrchu gemule obaly ze </a:t>
            </a:r>
            <a:r>
              <a:rPr lang="cs-CZ" sz="2400" dirty="0" err="1">
                <a:solidFill>
                  <a:prstClr val="black"/>
                </a:solidFill>
              </a:rPr>
              <a:t>spongiových</a:t>
            </a:r>
            <a:r>
              <a:rPr lang="cs-CZ" sz="2400" dirty="0">
                <a:solidFill>
                  <a:prstClr val="black"/>
                </a:solidFill>
              </a:rPr>
              <a:t> vláken a jehlic</a:t>
            </a:r>
          </a:p>
          <a:p>
            <a:pPr lvl="0"/>
            <a:r>
              <a:rPr lang="cs-CZ" sz="2400" dirty="0" err="1">
                <a:solidFill>
                  <a:prstClr val="black"/>
                </a:solidFill>
              </a:rPr>
              <a:t>dceřinní</a:t>
            </a:r>
            <a:r>
              <a:rPr lang="cs-CZ" sz="2400" dirty="0">
                <a:solidFill>
                  <a:prstClr val="black"/>
                </a:solidFill>
              </a:rPr>
              <a:t> jedinci se vyvíjí po odumření mateřské houby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endParaRPr lang="cs-CZ" sz="2000" b="1" dirty="0">
              <a:solidFill>
                <a:srgbClr val="00B0F0"/>
              </a:solidFill>
            </a:endParaRPr>
          </a:p>
          <a:p>
            <a:pPr lvl="0"/>
            <a:endParaRPr lang="cs-CZ" sz="2000" b="1" dirty="0">
              <a:solidFill>
                <a:srgbClr val="00B0F0"/>
              </a:solidFill>
            </a:endParaRPr>
          </a:p>
          <a:p>
            <a:pPr lvl="0"/>
            <a:endParaRPr lang="cs-CZ" sz="2000" b="1" dirty="0">
              <a:solidFill>
                <a:srgbClr val="00B0F0"/>
              </a:solidFill>
            </a:endParaRPr>
          </a:p>
          <a:p>
            <a:pPr lvl="0"/>
            <a:endParaRPr lang="cs-CZ" sz="2000" b="1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968" y="665018"/>
            <a:ext cx="4368384" cy="4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1658" y="498988"/>
            <a:ext cx="9264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Mechovky</a:t>
            </a:r>
            <a:r>
              <a:rPr lang="cs-CZ" sz="2400" dirty="0"/>
              <a:t> (km. Mechovci) produkují </a:t>
            </a:r>
            <a:r>
              <a:rPr lang="cs-CZ" sz="2400" b="1" dirty="0">
                <a:solidFill>
                  <a:srgbClr val="0070C0"/>
                </a:solidFill>
              </a:rPr>
              <a:t>gemule – statoblasty</a:t>
            </a:r>
            <a:r>
              <a:rPr lang="cs-CZ" sz="2400" dirty="0"/>
              <a:t>, tvoří 3 zárodečné listy v provazci (funikulus) zavěšeném v tělní dutině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Rozlišení: </a:t>
            </a:r>
            <a:r>
              <a:rPr lang="cs-CZ" sz="2400" dirty="0"/>
              <a:t>zárodečné a reservní buňky (k výživě) uzavřené v </a:t>
            </a:r>
            <a:r>
              <a:rPr lang="cs-CZ" sz="2400" dirty="0" err="1"/>
              <a:t>chytinovém</a:t>
            </a:r>
            <a:r>
              <a:rPr lang="cs-CZ" sz="2400" dirty="0"/>
              <a:t> pouzdru, na povrchu vzdušné komůrky  a háčky, nadnáší statoblast daleko – šíření nepohyblivých druhů, totéž u </a:t>
            </a:r>
            <a:r>
              <a:rPr lang="cs-CZ" sz="2400" b="1" dirty="0">
                <a:solidFill>
                  <a:srgbClr val="FF0000"/>
                </a:solidFill>
              </a:rPr>
              <a:t>sumek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977" y="2494243"/>
            <a:ext cx="3655471" cy="37473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1658" y="2746688"/>
            <a:ext cx="6692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B44A0"/>
                </a:solidFill>
              </a:rPr>
              <a:t>Fragmentace</a:t>
            </a:r>
            <a:r>
              <a:rPr lang="cs-CZ" sz="2400" dirty="0"/>
              <a:t> u hub, </a:t>
            </a:r>
            <a:r>
              <a:rPr lang="cs-CZ" sz="2400" dirty="0" err="1"/>
              <a:t>hydroidních</a:t>
            </a:r>
            <a:r>
              <a:rPr lang="cs-CZ" sz="2400" dirty="0"/>
              <a:t> polypů, sasanek, červů a sumek</a:t>
            </a:r>
          </a:p>
          <a:p>
            <a:r>
              <a:rPr lang="cs-CZ" sz="2400" dirty="0"/>
              <a:t>Oddělení různých kousku těla, které se vyvíjí na </a:t>
            </a:r>
            <a:r>
              <a:rPr lang="cs-CZ" sz="2400" dirty="0" err="1"/>
              <a:t>dceřinné</a:t>
            </a:r>
            <a:r>
              <a:rPr lang="cs-CZ" sz="2400" dirty="0"/>
              <a:t> jedince</a:t>
            </a:r>
          </a:p>
          <a:p>
            <a:r>
              <a:rPr lang="cs-CZ" sz="2400" b="1" dirty="0">
                <a:solidFill>
                  <a:srgbClr val="7030A0"/>
                </a:solidFill>
              </a:rPr>
              <a:t>Fragmentace červů </a:t>
            </a:r>
            <a:r>
              <a:rPr lang="cs-CZ" sz="2400" dirty="0"/>
              <a:t>– mateřský jedinec zachovává jen krátký přední díl</a:t>
            </a:r>
          </a:p>
          <a:p>
            <a:r>
              <a:rPr lang="cs-CZ" sz="2400" dirty="0"/>
              <a:t>Zbývající část se rozpadá na velký počet fragmentů, které dorůstají</a:t>
            </a:r>
          </a:p>
        </p:txBody>
      </p:sp>
    </p:spTree>
    <p:extLst>
      <p:ext uri="{BB962C8B-B14F-4D97-AF65-F5344CB8AC3E}">
        <p14:creationId xmlns:p14="http://schemas.microsoft.com/office/powerpoint/2010/main" val="211214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26804" y="631762"/>
            <a:ext cx="4315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(sexuální) rozmnožování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49255" y="1108205"/>
            <a:ext cx="10282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Pohlavní proces </a:t>
            </a:r>
            <a:r>
              <a:rPr lang="cs-CZ" sz="2200" dirty="0"/>
              <a:t>(vývoj, diferenciace a splývání pohlavních buněk) probíhá meiotickým dělením, splývání jádra spermie s jádrem vajíčka je rekombinace genotypu příslušného druhu, zvýšení schopnosti přizpůsobení se změnám životního prostředí.</a:t>
            </a:r>
          </a:p>
          <a:p>
            <a:r>
              <a:rPr lang="cs-CZ" sz="2200" dirty="0"/>
              <a:t>U </a:t>
            </a:r>
            <a:r>
              <a:rPr lang="cs-CZ" sz="2200" dirty="0" err="1"/>
              <a:t>provoků</a:t>
            </a:r>
            <a:r>
              <a:rPr lang="cs-CZ" sz="2200" dirty="0"/>
              <a:t> – </a:t>
            </a:r>
            <a:r>
              <a:rPr lang="cs-CZ" sz="2200" b="1" dirty="0" err="1">
                <a:solidFill>
                  <a:srgbClr val="00B0F0"/>
                </a:solidFill>
              </a:rPr>
              <a:t>hologamie</a:t>
            </a:r>
            <a:r>
              <a:rPr lang="cs-CZ" sz="2200" dirty="0"/>
              <a:t> - splývání celých těl prvoků</a:t>
            </a:r>
          </a:p>
          <a:p>
            <a:r>
              <a:rPr lang="cs-CZ" sz="2200" b="1" dirty="0" err="1">
                <a:solidFill>
                  <a:srgbClr val="00B0F0"/>
                </a:solidFill>
              </a:rPr>
              <a:t>merogamie</a:t>
            </a:r>
            <a:r>
              <a:rPr lang="cs-CZ" sz="2200" dirty="0"/>
              <a:t> – splývání gamet vzniklé mnohonásobným rozpadem mateřských buněk, ve kterých se několikrát rozdělilo jádro</a:t>
            </a:r>
          </a:p>
          <a:p>
            <a:r>
              <a:rPr lang="cs-CZ" sz="2200" b="1" dirty="0">
                <a:solidFill>
                  <a:srgbClr val="00B0F0"/>
                </a:solidFill>
              </a:rPr>
              <a:t>oogamie</a:t>
            </a:r>
            <a:r>
              <a:rPr lang="cs-CZ" sz="2200" dirty="0"/>
              <a:t> – splývání diferencovaných pohlavních buněk</a:t>
            </a:r>
          </a:p>
          <a:p>
            <a:r>
              <a:rPr lang="cs-CZ" sz="2200" b="1" dirty="0">
                <a:solidFill>
                  <a:srgbClr val="FFC000"/>
                </a:solidFill>
              </a:rPr>
              <a:t>Splývání na základě odlišnosti gamet </a:t>
            </a:r>
          </a:p>
          <a:p>
            <a:r>
              <a:rPr lang="cs-CZ" sz="2200" dirty="0"/>
              <a:t>– gamety stejného tvaru i funkce – </a:t>
            </a:r>
            <a:r>
              <a:rPr lang="cs-CZ" sz="2200" b="1" dirty="0">
                <a:solidFill>
                  <a:srgbClr val="00B0F0"/>
                </a:solidFill>
              </a:rPr>
              <a:t>izogamie</a:t>
            </a:r>
          </a:p>
          <a:p>
            <a:r>
              <a:rPr lang="cs-CZ" sz="2200" dirty="0"/>
              <a:t>– gamety podle odlišnosti funkce pohyblivosti – </a:t>
            </a:r>
            <a:r>
              <a:rPr lang="cs-CZ" sz="2200" b="1" dirty="0">
                <a:solidFill>
                  <a:srgbClr val="00B0F0"/>
                </a:solidFill>
              </a:rPr>
              <a:t>fyziologická anizogamie</a:t>
            </a:r>
          </a:p>
          <a:p>
            <a:r>
              <a:rPr lang="cs-CZ" sz="2200" dirty="0"/>
              <a:t>– gamety podle odlišnosti funkční i morfologické (samčí menší a pohyblivější </a:t>
            </a:r>
            <a:r>
              <a:rPr lang="cs-CZ" sz="2200" dirty="0" err="1">
                <a:solidFill>
                  <a:srgbClr val="0070C0"/>
                </a:solidFill>
              </a:rPr>
              <a:t>androgamety</a:t>
            </a:r>
            <a:r>
              <a:rPr lang="cs-CZ" sz="2200" dirty="0"/>
              <a:t>, samičí </a:t>
            </a:r>
            <a:r>
              <a:rPr lang="cs-CZ" sz="2200" dirty="0">
                <a:solidFill>
                  <a:srgbClr val="0070C0"/>
                </a:solidFill>
              </a:rPr>
              <a:t>makrogamety) – </a:t>
            </a:r>
            <a:r>
              <a:rPr lang="cs-CZ" sz="2200" b="1" dirty="0">
                <a:solidFill>
                  <a:srgbClr val="0070C0"/>
                </a:solidFill>
              </a:rPr>
              <a:t>morfologická anizogamie</a:t>
            </a:r>
          </a:p>
          <a:p>
            <a:r>
              <a:rPr lang="cs-CZ" sz="2200" b="1" dirty="0">
                <a:solidFill>
                  <a:srgbClr val="FFC000"/>
                </a:solidFill>
              </a:rPr>
              <a:t>Př. Nálevníci- </a:t>
            </a:r>
            <a:r>
              <a:rPr lang="cs-CZ" sz="2200" dirty="0"/>
              <a:t>spojení dvou jedinců a výměna redukovaných generativních jader  </a:t>
            </a:r>
            <a:r>
              <a:rPr lang="cs-CZ" sz="2200" b="1" dirty="0">
                <a:solidFill>
                  <a:srgbClr val="0070C0"/>
                </a:solidFill>
              </a:rPr>
              <a:t>- Konjugace</a:t>
            </a:r>
          </a:p>
        </p:txBody>
      </p:sp>
    </p:spTree>
    <p:extLst>
      <p:ext uri="{BB962C8B-B14F-4D97-AF65-F5344CB8AC3E}">
        <p14:creationId xmlns:p14="http://schemas.microsoft.com/office/powerpoint/2010/main" val="321354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" y="647496"/>
            <a:ext cx="7641762" cy="8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69224" y="693353"/>
            <a:ext cx="3579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</a:rPr>
              <a:t>Pohlavní rozmnožování</a:t>
            </a:r>
          </a:p>
          <a:p>
            <a:endParaRPr lang="cs-CZ" dirty="0"/>
          </a:p>
          <a:p>
            <a:r>
              <a:rPr lang="cs-CZ" dirty="0"/>
              <a:t>Př. nálevníci- spojení dvou jedinců a výměna generativních jader  - </a:t>
            </a:r>
            <a:r>
              <a:rPr lang="cs-CZ" b="1" dirty="0">
                <a:solidFill>
                  <a:srgbClr val="0070C0"/>
                </a:solidFill>
              </a:rPr>
              <a:t>Konjugace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81050" y="89664"/>
            <a:ext cx="961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První a druhé zrací dělení </a:t>
            </a:r>
            <a:r>
              <a:rPr lang="cs-CZ" dirty="0" err="1"/>
              <a:t>generat</a:t>
            </a:r>
            <a:r>
              <a:rPr lang="cs-CZ" dirty="0"/>
              <a:t>. jádra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1022" y="2909344"/>
            <a:ext cx="9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Vznik 4 </a:t>
            </a:r>
            <a:r>
              <a:rPr lang="cs-CZ" sz="1400" dirty="0" err="1"/>
              <a:t>hapl</a:t>
            </a:r>
            <a:r>
              <a:rPr lang="cs-CZ" sz="1400" dirty="0"/>
              <a:t>. jader, 3 zanikají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22825" y="2447679"/>
            <a:ext cx="4169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Samčí jádro proniká </a:t>
            </a:r>
            <a:r>
              <a:rPr lang="cs-CZ" sz="1400" dirty="0" err="1"/>
              <a:t>cytostomem</a:t>
            </a:r>
            <a:r>
              <a:rPr lang="cs-CZ" sz="1400" dirty="0"/>
              <a:t> do partnerské buňky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632096"/>
            <a:ext cx="1200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samčí jádro se samičím jádrem partnera splyne (konjugace)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55422" y="4324319"/>
            <a:ext cx="3694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Konjuganti</a:t>
            </a:r>
            <a:r>
              <a:rPr lang="cs-CZ" sz="1400" dirty="0"/>
              <a:t> se rozcházejí a jádro se mitoticky dělí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67450" y="5076825"/>
            <a:ext cx="2570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vzniká nové veget. a </a:t>
            </a:r>
            <a:r>
              <a:rPr lang="cs-CZ" sz="1400" dirty="0" err="1"/>
              <a:t>gener</a:t>
            </a:r>
            <a:r>
              <a:rPr lang="cs-CZ" sz="1400" dirty="0"/>
              <a:t>. jádro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50027" y="628134"/>
            <a:ext cx="211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setkání dvou jedinců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14700" y="62813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gener</a:t>
            </a:r>
            <a:r>
              <a:rPr lang="cs-CZ" dirty="0"/>
              <a:t>. jádro se dělí  2x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55421" y="2492655"/>
            <a:ext cx="180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Jádro se mitoticky dělí</a:t>
            </a:r>
          </a:p>
        </p:txBody>
      </p:sp>
    </p:spTree>
    <p:extLst>
      <p:ext uri="{BB962C8B-B14F-4D97-AF65-F5344CB8AC3E}">
        <p14:creationId xmlns:p14="http://schemas.microsoft.com/office/powerpoint/2010/main" val="283630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ajdak\obec zool\moje prednasky\Embryologie 1\schema spermat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90"/>
            <a:ext cx="4746275" cy="66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36925" y="2603685"/>
            <a:ext cx="72566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Spermatogonie:</a:t>
            </a:r>
            <a:endParaRPr lang="cs-CZ" sz="2000" dirty="0"/>
          </a:p>
          <a:p>
            <a:r>
              <a:rPr lang="cs-CZ" sz="2000" dirty="0"/>
              <a:t>-nasedají na BL zárodečného epitelu </a:t>
            </a:r>
          </a:p>
          <a:p>
            <a:r>
              <a:rPr lang="cs-CZ" sz="2000" dirty="0"/>
              <a:t>-malé, okrouhlé buňky</a:t>
            </a:r>
          </a:p>
          <a:p>
            <a:r>
              <a:rPr lang="cs-CZ" sz="2000" dirty="0"/>
              <a:t>-jediný typ buněk, který se vyskytuje i před pubertou</a:t>
            </a:r>
          </a:p>
          <a:p>
            <a:r>
              <a:rPr lang="cs-CZ" sz="2000" dirty="0"/>
              <a:t>-před dělením - diploidní (2n), počet chromozómů -46</a:t>
            </a:r>
          </a:p>
          <a:p>
            <a:endParaRPr lang="cs-CZ" sz="2000" dirty="0"/>
          </a:p>
          <a:p>
            <a:r>
              <a:rPr lang="cs-CZ" sz="2000" b="1" dirty="0"/>
              <a:t>Po pubertě: </a:t>
            </a:r>
            <a:r>
              <a:rPr lang="cs-CZ" sz="2000" dirty="0"/>
              <a:t>začíná plynulá spermatogeneze, během </a:t>
            </a:r>
            <a:r>
              <a:rPr lang="cs-CZ" sz="2000" dirty="0" err="1"/>
              <a:t>buň</a:t>
            </a:r>
            <a:r>
              <a:rPr lang="cs-CZ" sz="2000" dirty="0"/>
              <a:t> cyklu se postupně diferencují 3 typy spermatogonií.</a:t>
            </a:r>
          </a:p>
          <a:p>
            <a:r>
              <a:rPr lang="cs-CZ" sz="2000" dirty="0"/>
              <a:t>•Spermatogonie A –tmavá, dočasně </a:t>
            </a:r>
            <a:r>
              <a:rPr lang="cs-CZ" sz="2000" dirty="0" err="1"/>
              <a:t>neproliferující</a:t>
            </a:r>
            <a:r>
              <a:rPr lang="cs-CZ" sz="2000" dirty="0"/>
              <a:t>, rezervní funkce</a:t>
            </a:r>
          </a:p>
          <a:p>
            <a:r>
              <a:rPr lang="cs-CZ" sz="2000" dirty="0"/>
              <a:t>•Spermatogonie A –světlá, pokračuje v proliferaci, opakovaně BC, udržuje se konstantní populace těchto buněk v zárodečném epitelu</a:t>
            </a:r>
          </a:p>
          <a:p>
            <a:r>
              <a:rPr lang="cs-CZ" sz="2000" dirty="0"/>
              <a:t>•Spermatogonie B–zahajuje diferenciaci, vyčlení se z BC a zahajuje </a:t>
            </a:r>
            <a:r>
              <a:rPr lang="cs-CZ" sz="2000" b="1" dirty="0"/>
              <a:t>SPERMATOGENEZI.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46275" y="108190"/>
            <a:ext cx="6962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VÝVOJ SPERMIÍ (spermatogeneze)</a:t>
            </a:r>
            <a:endParaRPr lang="cs-CZ" sz="2000" dirty="0"/>
          </a:p>
          <a:p>
            <a:r>
              <a:rPr lang="cs-CZ" sz="2000" dirty="0"/>
              <a:t>Vývoj od nediferencované spermatogonie po zralou spermii (cca 64 dní), závislost na testosteronu</a:t>
            </a:r>
          </a:p>
          <a:p>
            <a:r>
              <a:rPr lang="cs-CZ" sz="2000" b="1" dirty="0"/>
              <a:t>Fáze:</a:t>
            </a:r>
            <a:endParaRPr lang="cs-CZ" sz="2000" dirty="0"/>
          </a:p>
          <a:p>
            <a:r>
              <a:rPr lang="cs-CZ" sz="2000" dirty="0"/>
              <a:t>•</a:t>
            </a:r>
            <a:r>
              <a:rPr lang="cs-CZ" sz="2000" b="1" dirty="0" err="1"/>
              <a:t>Spermatocytogeneze</a:t>
            </a:r>
            <a:r>
              <a:rPr lang="cs-CZ" sz="2000" dirty="0"/>
              <a:t>–od spermatogonií přes primární a sekundární spermatocyty po spermatidy</a:t>
            </a:r>
          </a:p>
          <a:p>
            <a:r>
              <a:rPr lang="cs-CZ" sz="2000" dirty="0"/>
              <a:t>•</a:t>
            </a:r>
            <a:r>
              <a:rPr lang="cs-CZ" sz="2000" b="1" dirty="0" err="1"/>
              <a:t>Spermatohistogeneze</a:t>
            </a:r>
            <a:r>
              <a:rPr lang="cs-CZ" sz="2000" b="1" dirty="0"/>
              <a:t> (spermiogeneze)</a:t>
            </a:r>
            <a:r>
              <a:rPr lang="cs-CZ" sz="2000" dirty="0"/>
              <a:t>–diferenciace spermatid ve zralé spermie</a:t>
            </a:r>
          </a:p>
        </p:txBody>
      </p:sp>
    </p:spTree>
    <p:extLst>
      <p:ext uri="{BB962C8B-B14F-4D97-AF65-F5344CB8AC3E}">
        <p14:creationId xmlns:p14="http://schemas.microsoft.com/office/powerpoint/2010/main" val="71552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30297"/>
            <a:ext cx="4235842" cy="64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019304" y="27591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/>
              <a:t>SPERMATOCYTOGENEZE</a:t>
            </a:r>
            <a:endParaRPr lang="cs-CZ" sz="2000" dirty="0"/>
          </a:p>
          <a:p>
            <a:r>
              <a:rPr lang="cs-CZ" sz="2000" dirty="0"/>
              <a:t>Rozmnožování buněk mitoticky a meioticky</a:t>
            </a:r>
          </a:p>
          <a:p>
            <a:r>
              <a:rPr lang="cs-CZ" sz="2000" b="1" dirty="0"/>
              <a:t>1.Perioda rozmnožování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Ve stádiu spermatogonie, intenzivní mitotické dělení, přes 2 typy spermatogonií A, spermatogonie B –zahajují vlastní proces spermatogeneze</a:t>
            </a:r>
          </a:p>
          <a:p>
            <a:r>
              <a:rPr lang="cs-CZ" sz="2000" b="1" dirty="0"/>
              <a:t>2. Perioda růstu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Spermatogonie B – dlouhá S - fáze BC, diferenciace na: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54929" y="3966358"/>
            <a:ext cx="648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Primární spermatocyt:</a:t>
            </a:r>
            <a:endParaRPr lang="cs-CZ" sz="2000" dirty="0"/>
          </a:p>
          <a:p>
            <a:r>
              <a:rPr lang="cs-CZ" sz="2000" dirty="0"/>
              <a:t>-největší buňky zárodečného epitelu, blíž k </a:t>
            </a:r>
            <a:r>
              <a:rPr lang="cs-CZ" sz="2000" dirty="0" err="1"/>
              <a:t>luminu</a:t>
            </a:r>
            <a:r>
              <a:rPr lang="cs-CZ" sz="2000" dirty="0"/>
              <a:t>, nad spermatogoniemi</a:t>
            </a:r>
          </a:p>
          <a:p>
            <a:r>
              <a:rPr lang="cs-CZ" sz="2000" dirty="0"/>
              <a:t>-diploidní sada chromozómů 46, </a:t>
            </a:r>
          </a:p>
          <a:p>
            <a:r>
              <a:rPr lang="cs-CZ" sz="2000" dirty="0"/>
              <a:t>-velké okrouhlé jádro s tmavými proužky heterochromatinu (smotaná nit)</a:t>
            </a:r>
          </a:p>
        </p:txBody>
      </p:sp>
    </p:spTree>
    <p:extLst>
      <p:ext uri="{BB962C8B-B14F-4D97-AF65-F5344CB8AC3E}">
        <p14:creationId xmlns:p14="http://schemas.microsoft.com/office/powerpoint/2010/main" val="109498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3761" y="563543"/>
            <a:ext cx="71726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REPRODUKČNÍ SOUSTAVA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Funkce rozmnožovací soustavy: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Reprodukce organismu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Zachování živočišného druhu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Není nezbytná pro existenci jedince </a:t>
            </a:r>
          </a:p>
          <a:p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Rozmnožování</a:t>
            </a:r>
          </a:p>
          <a:p>
            <a:r>
              <a:rPr lang="cs-CZ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Nepohlavní (asexuální)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Netvoří se specializované pohlavní buňky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Nový jedinec z buněk mateřského jedince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Procesy založené na schopnostech regenerace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Rychlý způsob rozmnožování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Za příznivých podmínek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Rychlé zvýšení počtu jedinců druhu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Může zůstat součástí cyklu </a:t>
            </a:r>
          </a:p>
          <a:p>
            <a:r>
              <a:rPr lang="cs-CZ" sz="2000" dirty="0">
                <a:latin typeface="Arial" panose="020B0604020202020204" pitchFamily="34" charset="0"/>
              </a:rPr>
              <a:t>S</a:t>
            </a:r>
            <a:r>
              <a:rPr lang="cs-CZ" sz="2000" dirty="0">
                <a:effectLst/>
                <a:latin typeface="Arial" panose="020B0604020202020204" pitchFamily="34" charset="0"/>
              </a:rPr>
              <a:t>třídání s pohlavním rozmnožováním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Při nepříznivých podmínkách možnost tvorby cyst</a:t>
            </a:r>
          </a:p>
          <a:p>
            <a:r>
              <a:rPr lang="cs-CZ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Nevýhoda: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</a:rPr>
              <a:t>geneticky uniformní potomstvo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Neschopnost adaptace na dlouhodobou změnu životních podmínek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96000" y="18194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(sexuální)</a:t>
            </a:r>
          </a:p>
          <a:p>
            <a:r>
              <a:rPr lang="cs-CZ" sz="2000" dirty="0">
                <a:latin typeface="Arial" panose="020B0604020202020204" pitchFamily="34" charset="0"/>
              </a:rPr>
              <a:t>Širší genetická variabilita</a:t>
            </a:r>
          </a:p>
          <a:p>
            <a:r>
              <a:rPr lang="cs-CZ" sz="2000" dirty="0">
                <a:latin typeface="Arial" panose="020B0604020202020204" pitchFamily="34" charset="0"/>
              </a:rPr>
              <a:t>Při změně podmínek přežije aspoň část populace</a:t>
            </a:r>
          </a:p>
          <a:p>
            <a:r>
              <a:rPr lang="cs-CZ" sz="2000" dirty="0">
                <a:latin typeface="Arial" panose="020B0604020202020204" pitchFamily="34" charset="0"/>
              </a:rPr>
              <a:t>Energeticky náročný proces</a:t>
            </a:r>
          </a:p>
        </p:txBody>
      </p:sp>
    </p:spTree>
    <p:extLst>
      <p:ext uri="{BB962C8B-B14F-4D97-AF65-F5344CB8AC3E}">
        <p14:creationId xmlns:p14="http://schemas.microsoft.com/office/powerpoint/2010/main" val="383341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387" y="399088"/>
            <a:ext cx="1109155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3. První zrací dělení (</a:t>
            </a:r>
            <a:r>
              <a:rPr lang="cs-CZ" sz="2400" b="1" dirty="0" err="1"/>
              <a:t>meiotické-primární</a:t>
            </a:r>
            <a:r>
              <a:rPr lang="cs-CZ" sz="2400" b="1" dirty="0"/>
              <a:t> spermatocyt 46 chromozomů)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Profáze I</a:t>
            </a:r>
            <a:r>
              <a:rPr lang="cs-CZ" sz="2400" dirty="0"/>
              <a:t>:</a:t>
            </a:r>
          </a:p>
          <a:p>
            <a:r>
              <a:rPr lang="cs-CZ" sz="2400" i="1" dirty="0" err="1">
                <a:solidFill>
                  <a:srgbClr val="0070C0"/>
                </a:solidFill>
              </a:rPr>
              <a:t>Leptotenní</a:t>
            </a:r>
            <a:r>
              <a:rPr lang="cs-CZ" sz="2400" i="1" dirty="0">
                <a:solidFill>
                  <a:srgbClr val="0070C0"/>
                </a:solidFill>
              </a:rPr>
              <a:t>–</a:t>
            </a:r>
            <a:r>
              <a:rPr lang="cs-CZ" sz="2400" i="1" dirty="0"/>
              <a:t>diferenciace chromozómů</a:t>
            </a:r>
            <a:endParaRPr lang="cs-CZ" sz="2400" dirty="0"/>
          </a:p>
          <a:p>
            <a:r>
              <a:rPr lang="cs-CZ" sz="2400" i="1" dirty="0">
                <a:solidFill>
                  <a:srgbClr val="0070C0"/>
                </a:solidFill>
              </a:rPr>
              <a:t>Zygotenní</a:t>
            </a:r>
            <a:r>
              <a:rPr lang="cs-CZ" sz="2400" dirty="0"/>
              <a:t>–chromozómy tvoří homologní páry, </a:t>
            </a:r>
            <a:r>
              <a:rPr lang="cs-CZ" sz="2400" dirty="0" err="1"/>
              <a:t>bivalenty</a:t>
            </a:r>
            <a:endParaRPr lang="cs-CZ" sz="2400" dirty="0"/>
          </a:p>
          <a:p>
            <a:r>
              <a:rPr lang="cs-CZ" sz="2400" i="1" dirty="0" err="1">
                <a:solidFill>
                  <a:srgbClr val="0070C0"/>
                </a:solidFill>
              </a:rPr>
              <a:t>Pachytenní</a:t>
            </a:r>
            <a:r>
              <a:rPr lang="cs-CZ" sz="2400" dirty="0"/>
              <a:t>–chromozómy se zkracují a ztlušťují, tetrády (4 chromatidové útvary), vznik chiazmat, „crossing-over“</a:t>
            </a:r>
          </a:p>
          <a:p>
            <a:r>
              <a:rPr lang="cs-CZ" sz="2400" i="1" dirty="0">
                <a:solidFill>
                  <a:srgbClr val="0070C0"/>
                </a:solidFill>
              </a:rPr>
              <a:t>Diplotenní</a:t>
            </a:r>
            <a:r>
              <a:rPr lang="cs-CZ" sz="2400" dirty="0"/>
              <a:t>–oddalování chromozómů</a:t>
            </a:r>
          </a:p>
          <a:p>
            <a:r>
              <a:rPr lang="cs-CZ" sz="2400" i="1" dirty="0">
                <a:solidFill>
                  <a:srgbClr val="0070C0"/>
                </a:solidFill>
              </a:rPr>
              <a:t>Diakineze </a:t>
            </a:r>
            <a:r>
              <a:rPr lang="cs-CZ" sz="2400" dirty="0"/>
              <a:t>–rozchod homologních chromozómů, </a:t>
            </a:r>
            <a:r>
              <a:rPr lang="cs-CZ" sz="2400" dirty="0" err="1"/>
              <a:t>terminalizace</a:t>
            </a:r>
            <a:r>
              <a:rPr lang="cs-CZ" sz="2400" dirty="0"/>
              <a:t> chiazmat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Metafáze I</a:t>
            </a:r>
            <a:r>
              <a:rPr lang="cs-CZ" sz="2400" dirty="0"/>
              <a:t>: chromozomové páry se připojují na vlákna vřeténka</a:t>
            </a:r>
          </a:p>
          <a:p>
            <a:r>
              <a:rPr lang="cs-CZ" sz="2400" dirty="0">
                <a:solidFill>
                  <a:srgbClr val="FF0000"/>
                </a:solidFill>
              </a:rPr>
              <a:t>Anafáze I</a:t>
            </a:r>
            <a:r>
              <a:rPr lang="cs-CZ" sz="2400" dirty="0"/>
              <a:t>: ch. páry putují k pólům, chromatidy v každém chromozómu zůstávají spojené</a:t>
            </a:r>
          </a:p>
          <a:p>
            <a:r>
              <a:rPr lang="cs-CZ" sz="2400" dirty="0">
                <a:solidFill>
                  <a:srgbClr val="FF0000"/>
                </a:solidFill>
              </a:rPr>
              <a:t>Telofáze I</a:t>
            </a:r>
            <a:r>
              <a:rPr lang="cs-CZ" sz="2400" dirty="0"/>
              <a:t>: haploidní sady ch. se oddělují a buňka se rozdělí na 2 sekundární spermatocyty (22 + X, 22 + Y)</a:t>
            </a:r>
          </a:p>
          <a:p>
            <a:r>
              <a:rPr lang="cs-CZ" sz="2400" b="1" dirty="0"/>
              <a:t>Sekundární spermatocyt:</a:t>
            </a:r>
            <a:endParaRPr lang="cs-CZ" sz="2400" dirty="0"/>
          </a:p>
          <a:p>
            <a:r>
              <a:rPr lang="cs-CZ" sz="2400" dirty="0"/>
              <a:t>-Produkt 1. meiotického dělení</a:t>
            </a:r>
          </a:p>
          <a:p>
            <a:r>
              <a:rPr lang="cs-CZ" sz="2400" dirty="0"/>
              <a:t>-po vzniku hned zahajuje 2. meiotické dělení</a:t>
            </a:r>
          </a:p>
          <a:p>
            <a:r>
              <a:rPr lang="cs-CZ" sz="2400" dirty="0"/>
              <a:t>-cca poloviční než primární spermatocyt (46)</a:t>
            </a:r>
          </a:p>
          <a:p>
            <a:r>
              <a:rPr lang="cs-CZ" sz="2400" dirty="0"/>
              <a:t>-Haploidní 23</a:t>
            </a:r>
          </a:p>
        </p:txBody>
      </p:sp>
    </p:spTree>
    <p:extLst>
      <p:ext uri="{BB962C8B-B14F-4D97-AF65-F5344CB8AC3E}">
        <p14:creationId xmlns:p14="http://schemas.microsoft.com/office/powerpoint/2010/main" val="103310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5" y="-1"/>
            <a:ext cx="5648696" cy="68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344500"/>
            <a:ext cx="6778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4. Druhé zrací dělení</a:t>
            </a:r>
            <a:endParaRPr lang="cs-CZ" sz="2400" dirty="0"/>
          </a:p>
          <a:p>
            <a:r>
              <a:rPr lang="cs-CZ" sz="2400" dirty="0"/>
              <a:t>Navazuje bezprostředně na předchozí, probíhá podobně jako mitóza</a:t>
            </a:r>
          </a:p>
          <a:p>
            <a:r>
              <a:rPr lang="cs-CZ" sz="2400" dirty="0"/>
              <a:t>Výsledek: </a:t>
            </a:r>
            <a:r>
              <a:rPr lang="cs-CZ" sz="2400" b="1" dirty="0"/>
              <a:t>4 spermatidy</a:t>
            </a:r>
            <a:endParaRPr lang="cs-CZ" sz="2400" dirty="0"/>
          </a:p>
          <a:p>
            <a:r>
              <a:rPr lang="es-ES" sz="2400" dirty="0"/>
              <a:t>-haploidní počet chromozómů (22+X, 22+Y, 22+X, 22+Y)</a:t>
            </a:r>
          </a:p>
          <a:p>
            <a:r>
              <a:rPr lang="cs-CZ" sz="2400" dirty="0"/>
              <a:t>-malé buňky, tmavá jádra, hodně heterochromatinu</a:t>
            </a:r>
          </a:p>
          <a:p>
            <a:endParaRPr lang="cs-CZ" sz="2400" dirty="0"/>
          </a:p>
          <a:p>
            <a:r>
              <a:rPr lang="cs-CZ" sz="2400" i="1" dirty="0"/>
              <a:t>!!! během procesu diferenciace zárodečných buněk od spermatogonií až po spermatidy –tyto buněčné elementy spojeny </a:t>
            </a:r>
            <a:r>
              <a:rPr lang="cs-CZ" sz="2400" b="1" i="1" dirty="0"/>
              <a:t>cytoplazmatickými můstky </a:t>
            </a:r>
            <a:r>
              <a:rPr lang="cs-CZ" sz="2400" dirty="0"/>
              <a:t>(výměna informací a metabolitů mezi buňkami), </a:t>
            </a:r>
            <a:r>
              <a:rPr lang="cs-CZ" sz="2400" i="1" dirty="0"/>
              <a:t>samostatné až spermie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0441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4176" y="331290"/>
            <a:ext cx="43028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SPERMATOHISTOGENEZE (SPERMIOGENEZE)</a:t>
            </a:r>
            <a:endParaRPr lang="cs-CZ" sz="2400" dirty="0"/>
          </a:p>
          <a:p>
            <a:r>
              <a:rPr lang="cs-CZ" sz="2400" dirty="0"/>
              <a:t>-Buňky se již nedělí </a:t>
            </a:r>
          </a:p>
          <a:p>
            <a:r>
              <a:rPr lang="cs-CZ" sz="2400" dirty="0"/>
              <a:t>-Spermatidy se v blízkosti povrchu semenného kanálku diferencují na </a:t>
            </a:r>
            <a:r>
              <a:rPr lang="cs-CZ" sz="2400" b="1" dirty="0"/>
              <a:t>zralé spermie </a:t>
            </a:r>
            <a:r>
              <a:rPr lang="cs-CZ" sz="2400" dirty="0"/>
              <a:t>–ty se uvolňují do semenotvorného kanálku</a:t>
            </a:r>
          </a:p>
          <a:p>
            <a:r>
              <a:rPr lang="cs-CZ" sz="2400" dirty="0"/>
              <a:t>-</a:t>
            </a:r>
            <a:r>
              <a:rPr lang="cs-CZ" sz="2400" b="1" dirty="0" err="1"/>
              <a:t>Sertoliho</a:t>
            </a:r>
            <a:r>
              <a:rPr lang="cs-CZ" sz="2400" b="1" dirty="0"/>
              <a:t> buňky </a:t>
            </a:r>
            <a:r>
              <a:rPr lang="cs-CZ" sz="2400" dirty="0" err="1"/>
              <a:t>dodávájí</a:t>
            </a:r>
            <a:r>
              <a:rPr lang="cs-CZ" sz="2400" dirty="0"/>
              <a:t> výživu</a:t>
            </a:r>
          </a:p>
          <a:p>
            <a:r>
              <a:rPr lang="cs-CZ" sz="2400" dirty="0"/>
              <a:t>-Změny tvaru a charakteru jádra, změny v cytoplasmě, vývoj bičíku, odstranění přebytečné cytoplazmy. Zralé spermie se uvolňují do dutiny semenného kanálku a odtud přes nadvarle pohlavními vývody ven</a:t>
            </a:r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66" y="567837"/>
            <a:ext cx="7162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77642" y="4096987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spermatida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88759" y="3912321"/>
            <a:ext cx="23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Spermatozoid </a:t>
            </a:r>
          </a:p>
          <a:p>
            <a:r>
              <a:rPr lang="cs-CZ" dirty="0"/>
              <a:t>hlavička, krček, bičík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03325" y="146624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Vývoj spermie</a:t>
            </a:r>
          </a:p>
        </p:txBody>
      </p:sp>
    </p:spTree>
    <p:extLst>
      <p:ext uri="{BB962C8B-B14F-4D97-AF65-F5344CB8AC3E}">
        <p14:creationId xmlns:p14="http://schemas.microsoft.com/office/powerpoint/2010/main" val="246289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36" y="597271"/>
            <a:ext cx="4806905" cy="26042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7433" y="688768"/>
            <a:ext cx="175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Typy spermií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962" y="366451"/>
            <a:ext cx="2286627" cy="58315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5122" y="1417920"/>
            <a:ext cx="3016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Většinou bičíkaté, více jaderné hmoty, než cytoplasmy, hlavička – v ní jádro, v krčku mitochondrie,  dělící tělísko, ocásek jako bičík prvoků</a:t>
            </a:r>
          </a:p>
          <a:p>
            <a:r>
              <a:rPr lang="cs-CZ" sz="2000" b="1" dirty="0"/>
              <a:t>Plži</a:t>
            </a:r>
            <a:r>
              <a:rPr lang="cs-CZ" sz="2000" dirty="0"/>
              <a:t> – spermie typické – </a:t>
            </a:r>
            <a:r>
              <a:rPr lang="cs-CZ" sz="2000" dirty="0" err="1"/>
              <a:t>eupyrenní</a:t>
            </a:r>
            <a:r>
              <a:rPr lang="cs-CZ" sz="2000" dirty="0"/>
              <a:t>, </a:t>
            </a:r>
            <a:r>
              <a:rPr lang="cs-CZ" sz="2000" dirty="0" err="1"/>
              <a:t>oligopyrenní</a:t>
            </a:r>
            <a:r>
              <a:rPr lang="cs-CZ" sz="2000" dirty="0"/>
              <a:t> – velké, málo jaderné hmoty, </a:t>
            </a:r>
            <a:r>
              <a:rPr lang="cs-CZ" sz="2000" b="1" dirty="0"/>
              <a:t>více bičíků </a:t>
            </a:r>
            <a:r>
              <a:rPr lang="cs-CZ" sz="2000" dirty="0"/>
              <a:t>– slouží k přenosu pravých spermií k vaječným buňkám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97683" y="3294663"/>
            <a:ext cx="5047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Bezbičíkaté</a:t>
            </a:r>
            <a:r>
              <a:rPr lang="cs-CZ" sz="2000" dirty="0"/>
              <a:t> spermie – výbušné spermie </a:t>
            </a:r>
            <a:r>
              <a:rPr lang="cs-CZ" sz="2000" b="1" dirty="0"/>
              <a:t>korýšů </a:t>
            </a:r>
          </a:p>
          <a:p>
            <a:r>
              <a:rPr lang="cs-CZ" sz="2000" dirty="0"/>
              <a:t>– opatřené </a:t>
            </a:r>
            <a:r>
              <a:rPr lang="cs-CZ" sz="2000" dirty="0" err="1"/>
              <a:t>výrustky</a:t>
            </a:r>
            <a:r>
              <a:rPr lang="cs-CZ" sz="2000" dirty="0"/>
              <a:t> k přichycení na povrchu vajíčka, s mechanismem na </a:t>
            </a:r>
            <a:r>
              <a:rPr lang="cs-CZ" sz="2000" b="1" dirty="0"/>
              <a:t>vystřelení jádra </a:t>
            </a:r>
            <a:r>
              <a:rPr lang="cs-CZ" sz="2000" dirty="0"/>
              <a:t>do vaječné buňky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63936" y="51420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07864" y="54418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07864" y="56191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19891" y="1811044"/>
            <a:ext cx="9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škrkavka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20722" y="189941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humr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13540" y="1908281"/>
            <a:ext cx="11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perloočka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235913" y="1899411"/>
            <a:ext cx="56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rak</a:t>
            </a:r>
          </a:p>
        </p:txBody>
      </p:sp>
    </p:spTree>
    <p:extLst>
      <p:ext uri="{BB962C8B-B14F-4D97-AF65-F5344CB8AC3E}">
        <p14:creationId xmlns:p14="http://schemas.microsoft.com/office/powerpoint/2010/main" val="207177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8" y="199455"/>
            <a:ext cx="4055077" cy="57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85869" y="199455"/>
            <a:ext cx="8087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Perioda rozmnožování:</a:t>
            </a:r>
          </a:p>
          <a:p>
            <a:r>
              <a:rPr lang="cs-CZ" sz="2400" dirty="0"/>
              <a:t>Z primordiálních zárodečných buněk – </a:t>
            </a:r>
            <a:r>
              <a:rPr lang="cs-CZ" sz="2400" b="1" i="1" dirty="0" err="1">
                <a:solidFill>
                  <a:srgbClr val="0070C0"/>
                </a:solidFill>
              </a:rPr>
              <a:t>oogonie</a:t>
            </a:r>
            <a:r>
              <a:rPr lang="cs-CZ" sz="2400" dirty="0"/>
              <a:t>; množení mitotickým dělením</a:t>
            </a:r>
          </a:p>
          <a:p>
            <a:pPr lvl="0"/>
            <a:r>
              <a:rPr lang="cs-CZ" sz="2400" dirty="0"/>
              <a:t> u savců během prenatálního období - </a:t>
            </a:r>
            <a:r>
              <a:rPr lang="cs-CZ" sz="2400" dirty="0">
                <a:solidFill>
                  <a:prstClr val="black"/>
                </a:solidFill>
              </a:rPr>
              <a:t>v druhém trimestru</a:t>
            </a: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rozmnožovací fáze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b="1" dirty="0">
                <a:solidFill>
                  <a:srgbClr val="0070C0"/>
                </a:solidFill>
              </a:rPr>
              <a:t>perioda růstu- </a:t>
            </a:r>
            <a:r>
              <a:rPr lang="cs-CZ" sz="2400" dirty="0"/>
              <a:t>až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vznik konečného počtu </a:t>
            </a:r>
            <a:r>
              <a:rPr lang="cs-CZ" sz="2400" b="1" i="1" dirty="0">
                <a:solidFill>
                  <a:srgbClr val="00B0F0"/>
                </a:solidFill>
              </a:rPr>
              <a:t>primárních </a:t>
            </a:r>
            <a:r>
              <a:rPr lang="cs-CZ" sz="2400" b="1" i="1" dirty="0" err="1">
                <a:solidFill>
                  <a:srgbClr val="00B0F0"/>
                </a:solidFill>
              </a:rPr>
              <a:t>oocytů</a:t>
            </a:r>
            <a:r>
              <a:rPr lang="cs-CZ" sz="2400" b="1" i="1" dirty="0">
                <a:solidFill>
                  <a:srgbClr val="00B0F0"/>
                </a:solidFill>
              </a:rPr>
              <a:t> I. řádu </a:t>
            </a:r>
            <a:r>
              <a:rPr lang="cs-CZ" sz="2400" b="1" dirty="0">
                <a:solidFill>
                  <a:srgbClr val="00B0F0"/>
                </a:solidFill>
              </a:rPr>
              <a:t>+ folikulární buňky </a:t>
            </a:r>
            <a:r>
              <a:rPr lang="cs-CZ" sz="2400" dirty="0"/>
              <a:t>= </a:t>
            </a:r>
            <a:r>
              <a:rPr lang="cs-CZ" sz="2400" b="1" dirty="0"/>
              <a:t>primordiální folikuly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•Doba pohlavního dospívání : Primární </a:t>
            </a:r>
            <a:r>
              <a:rPr lang="cs-CZ" sz="2400" dirty="0" err="1"/>
              <a:t>oocyty</a:t>
            </a:r>
            <a:r>
              <a:rPr lang="cs-CZ" sz="2400" dirty="0"/>
              <a:t> (zvětšení 10.000x)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262089" y="4714044"/>
            <a:ext cx="394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Ootida</a:t>
            </a:r>
            <a:r>
              <a:rPr lang="cs-CZ" sz="2000" b="1" dirty="0"/>
              <a:t> </a:t>
            </a:r>
            <a:r>
              <a:rPr lang="cs-CZ" sz="2000" dirty="0"/>
              <a:t>má po dělení na povrchu tři malé pólové buňky, ty jsou vstřebávány na zralé vajíčko </a:t>
            </a:r>
            <a:r>
              <a:rPr lang="cs-CZ" sz="2000" b="1" dirty="0"/>
              <a:t>Ovum</a:t>
            </a:r>
            <a:r>
              <a:rPr lang="cs-CZ" sz="2000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-69208" y="1486555"/>
            <a:ext cx="166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Primární </a:t>
            </a:r>
            <a:r>
              <a:rPr lang="cs-CZ" dirty="0" err="1">
                <a:solidFill>
                  <a:prstClr val="black"/>
                </a:solidFill>
              </a:rPr>
              <a:t>oocyty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7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06" y="258243"/>
            <a:ext cx="4348059" cy="644712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58066" y="527140"/>
            <a:ext cx="40630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Všechny přežívající primární </a:t>
            </a:r>
            <a:r>
              <a:rPr lang="cs-CZ" sz="2400" b="1" dirty="0" err="1">
                <a:solidFill>
                  <a:prstClr val="black"/>
                </a:solidFill>
              </a:rPr>
              <a:t>oocyty</a:t>
            </a:r>
            <a:r>
              <a:rPr lang="cs-CZ" sz="2400" b="1" dirty="0">
                <a:solidFill>
                  <a:prstClr val="black"/>
                </a:solidFill>
              </a:rPr>
              <a:t> dosáhnout ještě před narozením </a:t>
            </a:r>
            <a:r>
              <a:rPr lang="cs-CZ" sz="2400" b="1" dirty="0">
                <a:solidFill>
                  <a:prstClr val="black"/>
                </a:solidFill>
                <a:hlinkClick r:id="rId3" tooltip="Diplotene (stránka neexistuje)"/>
              </a:rPr>
              <a:t>diplotenního</a:t>
            </a:r>
            <a:r>
              <a:rPr lang="cs-CZ" sz="2400" b="1" dirty="0">
                <a:solidFill>
                  <a:prstClr val="black"/>
                </a:solidFill>
              </a:rPr>
              <a:t> stádia profáze 1. meiotického dělení </a:t>
            </a:r>
            <a:r>
              <a:rPr lang="cs-CZ" sz="2400" dirty="0">
                <a:solidFill>
                  <a:prstClr val="black"/>
                </a:solidFill>
              </a:rPr>
              <a:t>a v primordiálních folikulech budou čekat na svou </a:t>
            </a:r>
            <a:r>
              <a:rPr lang="cs-CZ" sz="2400" dirty="0">
                <a:solidFill>
                  <a:prstClr val="black"/>
                </a:solidFill>
                <a:hlinkClick r:id="rId4" tooltip="Ovulace"/>
              </a:rPr>
              <a:t>ovulaci</a:t>
            </a:r>
            <a:r>
              <a:rPr lang="cs-CZ" sz="2400" dirty="0">
                <a:solidFill>
                  <a:prstClr val="black"/>
                </a:solidFill>
              </a:rPr>
              <a:t>, pokud do té doby rovněž nezaniknou.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68792" y="3574128"/>
            <a:ext cx="93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puberta</a:t>
            </a:r>
          </a:p>
        </p:txBody>
      </p:sp>
    </p:spTree>
    <p:extLst>
      <p:ext uri="{BB962C8B-B14F-4D97-AF65-F5344CB8AC3E}">
        <p14:creationId xmlns:p14="http://schemas.microsoft.com/office/powerpoint/2010/main" val="13223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" y="43825"/>
            <a:ext cx="4354388" cy="61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91792" y="225795"/>
            <a:ext cx="67620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•Ovulace:</a:t>
            </a:r>
            <a:endParaRPr lang="cs-CZ" sz="2400" dirty="0"/>
          </a:p>
          <a:p>
            <a:r>
              <a:rPr lang="cs-CZ" sz="2400" dirty="0"/>
              <a:t>dokončení prvního zracího dělení, vznik jednoho </a:t>
            </a:r>
            <a:r>
              <a:rPr lang="cs-CZ" sz="2400" b="1" i="1" dirty="0"/>
              <a:t>sekundárního </a:t>
            </a:r>
            <a:r>
              <a:rPr lang="cs-CZ" sz="2400" b="1" i="1" dirty="0" err="1"/>
              <a:t>oocytu</a:t>
            </a:r>
            <a:r>
              <a:rPr lang="cs-CZ" sz="2400" dirty="0"/>
              <a:t>, druhá buňka –</a:t>
            </a:r>
            <a:r>
              <a:rPr lang="cs-CZ" sz="2400" b="1" i="1" dirty="0" err="1"/>
              <a:t>pólocyt</a:t>
            </a:r>
            <a:r>
              <a:rPr lang="cs-CZ" sz="2400" b="1" i="1" dirty="0"/>
              <a:t> I. řádu</a:t>
            </a:r>
            <a:r>
              <a:rPr lang="cs-CZ" sz="2400" dirty="0"/>
              <a:t>–malý, nefunkční</a:t>
            </a:r>
          </a:p>
          <a:p>
            <a:r>
              <a:rPr lang="cs-CZ" sz="2400" dirty="0"/>
              <a:t>Druhé zrací dělení – zahájeno v průběhu ovulace, zastavuje se v metafázi, dokončeno, dojde-li k oplození →</a:t>
            </a:r>
          </a:p>
          <a:p>
            <a:r>
              <a:rPr lang="cs-CZ" sz="2400" b="1" i="1" dirty="0"/>
              <a:t>Zralý </a:t>
            </a:r>
            <a:r>
              <a:rPr lang="cs-CZ" sz="2400" b="1" i="1" dirty="0" err="1"/>
              <a:t>oocyt</a:t>
            </a:r>
            <a:r>
              <a:rPr lang="cs-CZ" sz="2400" b="1" dirty="0"/>
              <a:t>+ </a:t>
            </a:r>
            <a:r>
              <a:rPr lang="cs-CZ" sz="2400" b="1" i="1" dirty="0" err="1"/>
              <a:t>pólocyt</a:t>
            </a:r>
            <a:r>
              <a:rPr lang="cs-CZ" sz="2400" b="1" i="1" dirty="0"/>
              <a:t> II. řádu </a:t>
            </a:r>
            <a:r>
              <a:rPr lang="cs-CZ" sz="2400" dirty="0"/>
              <a:t>(může se ještě rozdělit)</a:t>
            </a:r>
          </a:p>
          <a:p>
            <a:r>
              <a:rPr lang="cs-CZ" sz="2400" dirty="0"/>
              <a:t>Není-li vajíčko oplozeno, zůstane ve stádiu sekundárního </a:t>
            </a:r>
            <a:r>
              <a:rPr lang="cs-CZ" sz="2400" dirty="0" err="1"/>
              <a:t>oocytu</a:t>
            </a:r>
            <a:r>
              <a:rPr lang="cs-CZ" sz="2400" dirty="0"/>
              <a:t> a po 24 hodinách zaniká</a:t>
            </a:r>
          </a:p>
          <a:p>
            <a:r>
              <a:rPr lang="cs-CZ" sz="2400" dirty="0"/>
              <a:t>•</a:t>
            </a:r>
            <a:r>
              <a:rPr lang="cs-CZ" sz="2400" dirty="0">
                <a:solidFill>
                  <a:srgbClr val="0070C0"/>
                </a:solidFill>
              </a:rPr>
              <a:t>Po pubertě:</a:t>
            </a:r>
          </a:p>
          <a:p>
            <a:r>
              <a:rPr lang="cs-CZ" sz="2400" dirty="0"/>
              <a:t>•Po narození cca 400 tis. folikulů, v plnohodnotné zralé se vyvine cca 400 (ve fertilním období dlouhého u ženy 35, </a:t>
            </a:r>
            <a:r>
              <a:rPr lang="cs-CZ" sz="2400" dirty="0" err="1"/>
              <a:t>max</a:t>
            </a:r>
            <a:r>
              <a:rPr lang="cs-CZ" sz="2400" dirty="0"/>
              <a:t> 40 let)</a:t>
            </a:r>
          </a:p>
          <a:p>
            <a:r>
              <a:rPr lang="cs-CZ" sz="2400" dirty="0"/>
              <a:t>•Většina folikulů zaniká ještě před dosažením zralosti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94042" y="61501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err="1"/>
              <a:t>Ootida</a:t>
            </a:r>
            <a:r>
              <a:rPr lang="cs-CZ" sz="2000" dirty="0"/>
              <a:t> má po dělení na povrchu tři malé pólové buňky, ty jsou vstřebávány na zralé vajíčko Ovum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0718" y="1624614"/>
            <a:ext cx="16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Primární </a:t>
            </a:r>
            <a:r>
              <a:rPr lang="cs-CZ" dirty="0" err="1"/>
              <a:t>oocyty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07610" y="2183907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Sek. </a:t>
            </a:r>
            <a:r>
              <a:rPr lang="cs-CZ" dirty="0" err="1"/>
              <a:t>oocyt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05613" y="3797678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Pólocyt</a:t>
            </a:r>
            <a:r>
              <a:rPr lang="cs-CZ" dirty="0"/>
              <a:t> I: řádu.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7" y="4658646"/>
            <a:ext cx="1737511" cy="49991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8884" y="1984505"/>
            <a:ext cx="276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Dokončení 1. zracího dělení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10718" y="3041950"/>
            <a:ext cx="276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Dokončení 2. zracího dělení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42740" y="1714383"/>
            <a:ext cx="9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puberta</a:t>
            </a:r>
          </a:p>
        </p:txBody>
      </p:sp>
    </p:spTree>
    <p:extLst>
      <p:ext uri="{BB962C8B-B14F-4D97-AF65-F5344CB8AC3E}">
        <p14:creationId xmlns:p14="http://schemas.microsoft.com/office/powerpoint/2010/main" val="903586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36" y="1460665"/>
            <a:ext cx="5853864" cy="320011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799642" y="612560"/>
            <a:ext cx="19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B44A0"/>
                </a:solidFill>
              </a:rPr>
              <a:t>Oogeneze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1302" y="2037959"/>
            <a:ext cx="5890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Vaječník </a:t>
            </a:r>
            <a:r>
              <a:rPr lang="cs-CZ" sz="2400" dirty="0"/>
              <a:t>– bez obalové vrstvy tvořen pojivem, v něm rozmístěny vícevrstevné epiteliální váčky (Graafovy folikuly)</a:t>
            </a:r>
          </a:p>
          <a:p>
            <a:r>
              <a:rPr lang="cs-CZ" sz="2400" dirty="0"/>
              <a:t> s vyvíjejícími se vajíčky. Stupeň zralosti – fáze vývoje vajíčka -  podle velikosti G. folikulu</a:t>
            </a:r>
          </a:p>
        </p:txBody>
      </p:sp>
    </p:spTree>
    <p:extLst>
      <p:ext uri="{BB962C8B-B14F-4D97-AF65-F5344CB8AC3E}">
        <p14:creationId xmlns:p14="http://schemas.microsoft.com/office/powerpoint/2010/main" val="1923828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7721" y="551604"/>
            <a:ext cx="21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7B44A0"/>
                </a:solidFill>
              </a:rPr>
              <a:t>Vývoj jedince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14528" y="1074824"/>
            <a:ext cx="11148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B44A0"/>
                </a:solidFill>
              </a:rPr>
              <a:t>Embryonální</a:t>
            </a:r>
            <a:r>
              <a:rPr lang="cs-CZ" sz="2400" dirty="0"/>
              <a:t> – uvnitř vaječných obalů a někdy i v těle matky: </a:t>
            </a:r>
            <a:r>
              <a:rPr lang="cs-CZ" sz="2400" b="1" dirty="0">
                <a:solidFill>
                  <a:srgbClr val="002060"/>
                </a:solidFill>
              </a:rPr>
              <a:t>A Blastogeneze, B Organogeneze</a:t>
            </a:r>
          </a:p>
          <a:p>
            <a:r>
              <a:rPr lang="cs-CZ" sz="2400" b="1" dirty="0">
                <a:solidFill>
                  <a:srgbClr val="7B44A0"/>
                </a:solidFill>
              </a:rPr>
              <a:t>Postembryonální </a:t>
            </a:r>
            <a:r>
              <a:rPr lang="cs-CZ" sz="2400" dirty="0"/>
              <a:t>– po vylíhnutí, narození do období dospělosti, </a:t>
            </a:r>
            <a:r>
              <a:rPr lang="cs-CZ" sz="2400" b="1" dirty="0">
                <a:solidFill>
                  <a:srgbClr val="7B44A0"/>
                </a:solidFill>
              </a:rPr>
              <a:t>stárnutí, smrt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Ad A Blastogeneze </a:t>
            </a:r>
            <a:r>
              <a:rPr lang="cs-CZ" sz="2400" dirty="0"/>
              <a:t>– dělení buněk, diferenciace zárodečných listů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Ad B Organogeneze – </a:t>
            </a:r>
            <a:r>
              <a:rPr lang="cs-CZ" sz="2400" dirty="0"/>
              <a:t>růst, diferenciace tkání a orgánů</a:t>
            </a:r>
          </a:p>
          <a:p>
            <a:r>
              <a:rPr lang="cs-CZ" sz="2400" dirty="0"/>
              <a:t>Embryonální vývoj neprobíhá stejně, morfologické změny závislé na uspořádání a mn. vaječného žloutku ve </a:t>
            </a:r>
            <a:r>
              <a:rPr lang="cs-CZ" sz="2400" dirty="0" err="1"/>
              <a:t>vaj</a:t>
            </a:r>
            <a:r>
              <a:rPr lang="cs-CZ" sz="2400" dirty="0"/>
              <a:t>. buňce 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Vegetativní pól </a:t>
            </a:r>
            <a:r>
              <a:rPr lang="cs-CZ" sz="2400" dirty="0"/>
              <a:t>– místo vzniku žloutku, více živin, entoblast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Animální pól </a:t>
            </a:r>
            <a:r>
              <a:rPr lang="cs-CZ" sz="2400" dirty="0"/>
              <a:t>– méně živin, ektoblast</a:t>
            </a:r>
          </a:p>
        </p:txBody>
      </p:sp>
      <p:sp>
        <p:nvSpPr>
          <p:cNvPr id="5" name="AutoShape 2" descr="Výsledek obrázku pro blastula"/>
          <p:cNvSpPr>
            <a:spLocks noChangeAspect="1" noChangeArrowheads="1"/>
          </p:cNvSpPr>
          <p:nvPr/>
        </p:nvSpPr>
        <p:spPr bwMode="auto">
          <a:xfrm>
            <a:off x="155575" y="-411163"/>
            <a:ext cx="20383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23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64" y="2860960"/>
            <a:ext cx="6145572" cy="30604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31018" y="289661"/>
            <a:ext cx="995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Růstová fáze vajíček – </a:t>
            </a:r>
            <a:r>
              <a:rPr lang="cs-CZ" sz="2800" b="1" dirty="0" err="1">
                <a:solidFill>
                  <a:srgbClr val="0070C0"/>
                </a:solidFill>
              </a:rPr>
              <a:t>vitelogenní</a:t>
            </a:r>
            <a:r>
              <a:rPr lang="cs-CZ" sz="2800" b="1" dirty="0">
                <a:solidFill>
                  <a:srgbClr val="0070C0"/>
                </a:solidFill>
              </a:rPr>
              <a:t> fáze – </a:t>
            </a:r>
            <a:r>
              <a:rPr lang="cs-CZ" sz="2800" b="1" dirty="0" err="1">
                <a:solidFill>
                  <a:srgbClr val="0070C0"/>
                </a:solidFill>
              </a:rPr>
              <a:t>vitelogene</a:t>
            </a:r>
            <a:r>
              <a:rPr lang="cs-CZ" sz="2800" dirty="0" err="1">
                <a:solidFill>
                  <a:srgbClr val="0070C0"/>
                </a:solidFill>
              </a:rPr>
              <a:t>ze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4952" y="911729"/>
            <a:ext cx="11474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Ukládání živin</a:t>
            </a:r>
            <a:r>
              <a:rPr lang="cs-CZ" sz="2400" dirty="0"/>
              <a:t>: tuková kapénka, glykogen, žloutková zrna (NK, bílkoviny).</a:t>
            </a:r>
          </a:p>
          <a:p>
            <a:r>
              <a:rPr lang="cs-CZ" sz="2400" dirty="0"/>
              <a:t>rozlišení pólů vajíčka podle ukládání živin, na tom závisí např. typ </a:t>
            </a:r>
            <a:r>
              <a:rPr lang="cs-CZ" sz="2400" dirty="0">
                <a:hlinkClick r:id="rId3" tooltip="Rýhování"/>
              </a:rPr>
              <a:t>rýhování</a:t>
            </a:r>
            <a:r>
              <a:rPr lang="cs-CZ" sz="2400" dirty="0"/>
              <a:t> (násobného dělení) 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Vegetativní pól </a:t>
            </a:r>
            <a:r>
              <a:rPr lang="cs-CZ" sz="2400" dirty="0"/>
              <a:t>– místo ukládání živin, </a:t>
            </a:r>
            <a:r>
              <a:rPr lang="cs-CZ" sz="2400" b="1" dirty="0">
                <a:solidFill>
                  <a:srgbClr val="00B0F0"/>
                </a:solidFill>
              </a:rPr>
              <a:t>animální </a:t>
            </a:r>
            <a:r>
              <a:rPr lang="cs-CZ" sz="2400" dirty="0"/>
              <a:t>– opačný, rozdělením vajíčka kolmo na póly – nejsou schopny samostatného života. </a:t>
            </a:r>
          </a:p>
        </p:txBody>
      </p:sp>
    </p:spTree>
    <p:extLst>
      <p:ext uri="{BB962C8B-B14F-4D97-AF65-F5344CB8AC3E}">
        <p14:creationId xmlns:p14="http://schemas.microsoft.com/office/powerpoint/2010/main" val="262869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09090" y="870097"/>
            <a:ext cx="10722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ROZMNOŽOVÁNÍ U BEZOBRATLÝCH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JEDNOBUNĚČNÍ</a:t>
            </a:r>
          </a:p>
          <a:p>
            <a:r>
              <a:rPr lang="cs-CZ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Nepohlavně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Dělení – cytoplasma se dělí na dva nebo více stejných dílů společně s jádry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Rozpad</a:t>
            </a:r>
            <a:r>
              <a:rPr lang="cs-CZ" sz="2000" dirty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schizogonie</a:t>
            </a:r>
            <a:r>
              <a:rPr lang="cs-CZ" sz="200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</a:rPr>
              <a:t>– např. při vzniku gamet, rozpad mnohonásobným rozpadem jádra, kolem okrsky cytoplasmy – velké mn. </a:t>
            </a:r>
            <a:r>
              <a:rPr lang="cs-CZ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ceřinných</a:t>
            </a:r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buněk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Pučení</a:t>
            </a:r>
            <a:r>
              <a:rPr lang="cs-CZ" sz="2000" dirty="0">
                <a:effectLst/>
                <a:latin typeface="Arial" panose="020B0604020202020204" pitchFamily="34" charset="0"/>
              </a:rPr>
              <a:t> – vznikají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výrustky</a:t>
            </a:r>
            <a:r>
              <a:rPr lang="cs-CZ" sz="2000" dirty="0">
                <a:effectLst/>
                <a:latin typeface="Arial" panose="020B0604020202020204" pitchFamily="34" charset="0"/>
              </a:rPr>
              <a:t> - pupeny, které se posléze osamostatňují (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Rournatky</a:t>
            </a:r>
            <a:r>
              <a:rPr lang="cs-CZ" sz="2000" dirty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Suctoria</a:t>
            </a:r>
            <a:r>
              <a:rPr lang="cs-CZ" sz="2000" dirty="0">
                <a:effectLst/>
                <a:latin typeface="Arial" panose="020B0604020202020204" pitchFamily="34" charset="0"/>
              </a:rPr>
              <a:t>). Vzniklí jedinci se pohybují, po určité době usedají</a:t>
            </a:r>
          </a:p>
          <a:p>
            <a:r>
              <a:rPr lang="cs-CZ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Pohlavně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Střídání pohlavní a nepohlavní fáze životního cyklu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př. životní cyklus </a:t>
            </a:r>
          </a:p>
          <a:p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22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7" y="1306263"/>
            <a:ext cx="5425910" cy="270076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53377" y="124287"/>
            <a:ext cx="65468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Typy vajíček podle obsahu žloutku: 1. </a:t>
            </a:r>
            <a:r>
              <a:rPr lang="cs-CZ" sz="2000" dirty="0" err="1">
                <a:solidFill>
                  <a:srgbClr val="FF0000"/>
                </a:solidFill>
              </a:rPr>
              <a:t>holoblastická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vývoje se účastní celá, malé mn. žloutku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oligolecitální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/>
              <a:t>– obsahují malé množství žloutku; např. vajíčka </a:t>
            </a:r>
            <a:r>
              <a:rPr lang="cs-CZ" sz="2000" dirty="0">
                <a:hlinkClick r:id="rId3" tooltip="Kopinatci"/>
              </a:rPr>
              <a:t>kopinatců</a:t>
            </a:r>
            <a:r>
              <a:rPr lang="cs-CZ" sz="2000" dirty="0"/>
              <a:t> nebo </a:t>
            </a:r>
            <a:r>
              <a:rPr lang="cs-CZ" sz="2000" dirty="0">
                <a:hlinkClick r:id="rId4" tooltip="Savci"/>
              </a:rPr>
              <a:t>savců</a:t>
            </a:r>
            <a:r>
              <a:rPr lang="cs-CZ" sz="2000" dirty="0"/>
              <a:t>; rýhují se zpravidla totálně a </a:t>
            </a:r>
            <a:r>
              <a:rPr lang="cs-CZ" sz="2000" dirty="0" err="1"/>
              <a:t>ekválně</a:t>
            </a:r>
            <a:r>
              <a:rPr lang="cs-CZ" sz="2000" dirty="0"/>
              <a:t>, jednotlivé typy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Alecitální</a:t>
            </a:r>
            <a:r>
              <a:rPr lang="cs-CZ" sz="2000" dirty="0"/>
              <a:t> – bez žloutku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Izolecitální</a:t>
            </a:r>
            <a:r>
              <a:rPr lang="cs-CZ" sz="2000" b="1" dirty="0"/>
              <a:t> </a:t>
            </a:r>
            <a:r>
              <a:rPr lang="cs-CZ" sz="2000" dirty="0"/>
              <a:t>– rozložený v cytoplasmě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Heterolecitální</a:t>
            </a:r>
            <a:r>
              <a:rPr lang="cs-CZ" sz="2000" dirty="0"/>
              <a:t> – žloutek u veget. pólu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mezolecitální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/>
              <a:t>– obsahují žloutku poněkud více, ale přesto obvykle stačí jen na rané embryonální období (larvy se již živí samy); např. vajíčka </a:t>
            </a:r>
            <a:r>
              <a:rPr lang="cs-CZ" sz="2000" dirty="0">
                <a:hlinkClick r:id="rId5" tooltip="Kruhoústí"/>
              </a:rPr>
              <a:t>kruhoústých</a:t>
            </a:r>
            <a:r>
              <a:rPr lang="cs-CZ" sz="2000" dirty="0"/>
              <a:t>, mnohých </a:t>
            </a:r>
            <a:r>
              <a:rPr lang="cs-CZ" sz="2000" dirty="0">
                <a:hlinkClick r:id="rId6" tooltip="Ryby"/>
              </a:rPr>
              <a:t>ryb</a:t>
            </a:r>
            <a:r>
              <a:rPr lang="cs-CZ" sz="2000" dirty="0"/>
              <a:t> a </a:t>
            </a:r>
            <a:r>
              <a:rPr lang="cs-CZ" sz="2000" dirty="0">
                <a:hlinkClick r:id="rId7" tooltip="Obojživelníci"/>
              </a:rPr>
              <a:t>obojživelníků</a:t>
            </a:r>
            <a:r>
              <a:rPr lang="cs-CZ" sz="2000" dirty="0"/>
              <a:t>; rýhují se totálně </a:t>
            </a:r>
            <a:r>
              <a:rPr lang="cs-CZ" sz="2000" dirty="0" err="1"/>
              <a:t>inekválně</a:t>
            </a: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2. </a:t>
            </a:r>
            <a:r>
              <a:rPr lang="cs-CZ" sz="2000" dirty="0" err="1">
                <a:solidFill>
                  <a:srgbClr val="FF0000"/>
                </a:solidFill>
              </a:rPr>
              <a:t>meroblastická</a:t>
            </a:r>
            <a:r>
              <a:rPr lang="cs-CZ" sz="2000" dirty="0"/>
              <a:t> – vývoje se neúčastní celé embryo, část je jako zásoba žloutku nechána stranou, jednotlivé typy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polylecitální</a:t>
            </a:r>
            <a:r>
              <a:rPr lang="cs-CZ" sz="2000" b="1" dirty="0"/>
              <a:t> </a:t>
            </a:r>
            <a:r>
              <a:rPr lang="cs-CZ" sz="2000" dirty="0"/>
              <a:t>– obsahují velké množství žloutku; např. některé </a:t>
            </a:r>
            <a:r>
              <a:rPr lang="cs-CZ" sz="2000" dirty="0">
                <a:hlinkClick r:id="rId6" tooltip="Ryby"/>
              </a:rPr>
              <a:t>ryby</a:t>
            </a:r>
            <a:r>
              <a:rPr lang="cs-CZ" sz="2000" dirty="0"/>
              <a:t>, </a:t>
            </a:r>
            <a:r>
              <a:rPr lang="cs-CZ" sz="2000" dirty="0">
                <a:hlinkClick r:id="rId7" tooltip="Obojživelníci"/>
              </a:rPr>
              <a:t>obojživelníci</a:t>
            </a:r>
            <a:r>
              <a:rPr lang="cs-CZ" sz="2000" dirty="0"/>
              <a:t>, </a:t>
            </a:r>
            <a:r>
              <a:rPr lang="cs-CZ" sz="2000" dirty="0">
                <a:hlinkClick r:id="rId8" tooltip="Plazi"/>
              </a:rPr>
              <a:t>plazi</a:t>
            </a:r>
            <a:r>
              <a:rPr lang="cs-CZ" sz="2000" dirty="0"/>
              <a:t>, </a:t>
            </a:r>
            <a:r>
              <a:rPr lang="cs-CZ" sz="2000" dirty="0">
                <a:hlinkClick r:id="rId9" tooltip="Vejcorodí"/>
              </a:rPr>
              <a:t>vejcorodí</a:t>
            </a:r>
            <a:r>
              <a:rPr lang="cs-CZ" sz="2000" dirty="0"/>
              <a:t> savci, ale hlavně </a:t>
            </a:r>
            <a:r>
              <a:rPr lang="cs-CZ" sz="2000" dirty="0">
                <a:hlinkClick r:id="rId10" tooltip="Ptáci"/>
              </a:rPr>
              <a:t>ptáci</a:t>
            </a:r>
            <a:r>
              <a:rPr lang="cs-CZ" sz="2000" dirty="0"/>
              <a:t>; rýhují se pouze na animálním pólu, zatímco na pólu vegetativním je nahromaděn žloutek.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Telolecitální </a:t>
            </a:r>
            <a:r>
              <a:rPr lang="cs-CZ" sz="2000" dirty="0"/>
              <a:t>– žloutek na veget. pólu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Centrolecitální</a:t>
            </a:r>
            <a:r>
              <a:rPr lang="cs-CZ" sz="2000" dirty="0"/>
              <a:t> – cytoplasma na povrchu a s jádrem v centru, žloutek kolem dokola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28968" y="253610"/>
            <a:ext cx="102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vajíčka</a:t>
            </a:r>
          </a:p>
        </p:txBody>
      </p:sp>
    </p:spTree>
    <p:extLst>
      <p:ext uri="{BB962C8B-B14F-4D97-AF65-F5344CB8AC3E}">
        <p14:creationId xmlns:p14="http://schemas.microsoft.com/office/powerpoint/2010/main" val="1854522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4" y="730854"/>
            <a:ext cx="3851510" cy="43361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81995" y="843148"/>
            <a:ext cx="195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Vaječné obaly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51366" y="1650670"/>
            <a:ext cx="7540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Primární </a:t>
            </a:r>
            <a:r>
              <a:rPr lang="cs-CZ" sz="2400" dirty="0"/>
              <a:t>– vylučované </a:t>
            </a:r>
            <a:r>
              <a:rPr lang="cs-CZ" sz="2400" dirty="0" err="1"/>
              <a:t>oocytem</a:t>
            </a:r>
            <a:r>
              <a:rPr lang="cs-CZ" sz="2400" dirty="0"/>
              <a:t>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pružné membrány </a:t>
            </a:r>
            <a:r>
              <a:rPr lang="cs-CZ" sz="2400" dirty="0"/>
              <a:t>(</a:t>
            </a:r>
            <a:r>
              <a:rPr lang="cs-CZ" sz="2400" dirty="0">
                <a:solidFill>
                  <a:srgbClr val="00B0F0"/>
                </a:solidFill>
              </a:rPr>
              <a:t>ptačí vejce</a:t>
            </a:r>
            <a:r>
              <a:rPr lang="cs-CZ" sz="2400" dirty="0"/>
              <a:t>), žíhaná membrána u savců,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tuhé</a:t>
            </a:r>
            <a:r>
              <a:rPr lang="cs-CZ" sz="2400" dirty="0"/>
              <a:t> (</a:t>
            </a:r>
            <a:r>
              <a:rPr lang="cs-CZ" sz="2400" dirty="0">
                <a:solidFill>
                  <a:srgbClr val="00B0F0"/>
                </a:solidFill>
              </a:rPr>
              <a:t>u parazitických červů</a:t>
            </a:r>
            <a:r>
              <a:rPr lang="cs-CZ" sz="2400" dirty="0"/>
              <a:t>)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Sekundární</a:t>
            </a:r>
            <a:r>
              <a:rPr lang="cs-CZ" sz="2400" dirty="0"/>
              <a:t> – činností folikulárních buněk – (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chitinoidní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obal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/>
              <a:t>vajíček </a:t>
            </a:r>
            <a:r>
              <a:rPr lang="cs-CZ" sz="2400" dirty="0">
                <a:solidFill>
                  <a:srgbClr val="00B0F0"/>
                </a:solidFill>
              </a:rPr>
              <a:t>hmyzu</a:t>
            </a:r>
            <a:r>
              <a:rPr lang="cs-CZ" sz="2400" dirty="0"/>
              <a:t> -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chorion</a:t>
            </a:r>
            <a:r>
              <a:rPr lang="cs-CZ" sz="2400" b="1" dirty="0"/>
              <a:t>)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Terciární </a:t>
            </a:r>
            <a:r>
              <a:rPr lang="cs-CZ" sz="2400" dirty="0"/>
              <a:t>– po oplození činností přídatných </a:t>
            </a:r>
            <a:r>
              <a:rPr lang="cs-CZ" sz="2400" dirty="0" err="1"/>
              <a:t>žlaz</a:t>
            </a:r>
            <a:r>
              <a:rPr lang="cs-CZ" sz="2400" dirty="0"/>
              <a:t> samičího pohlavního ústrojí  -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skořápky, papírové blány, rosolovité obaly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>
                <a:solidFill>
                  <a:srgbClr val="00B0F0"/>
                </a:solidFill>
              </a:rPr>
              <a:t>měkkýši, obojživelníci</a:t>
            </a:r>
            <a:r>
              <a:rPr lang="cs-CZ" sz="2400" dirty="0"/>
              <a:t>),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plsťovité</a:t>
            </a:r>
            <a:r>
              <a:rPr lang="cs-CZ" sz="2400" dirty="0"/>
              <a:t> (vývojová stádia ve vodě – </a:t>
            </a:r>
            <a:r>
              <a:rPr lang="cs-CZ" sz="2400" dirty="0">
                <a:solidFill>
                  <a:srgbClr val="00B0F0"/>
                </a:solidFill>
              </a:rPr>
              <a:t>hmyz</a:t>
            </a:r>
            <a:r>
              <a:rPr lang="cs-CZ" sz="2400" dirty="0"/>
              <a:t>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1538" y="248574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 terciálních </a:t>
            </a:r>
            <a:r>
              <a:rPr lang="cs-CZ" b="1" dirty="0" err="1"/>
              <a:t>vaj</a:t>
            </a:r>
            <a:r>
              <a:rPr lang="cs-CZ" b="1" dirty="0"/>
              <a:t>. obalů</a:t>
            </a:r>
          </a:p>
        </p:txBody>
      </p:sp>
    </p:spTree>
    <p:extLst>
      <p:ext uri="{BB962C8B-B14F-4D97-AF65-F5344CB8AC3E}">
        <p14:creationId xmlns:p14="http://schemas.microsoft.com/office/powerpoint/2010/main" val="4138471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34" y="0"/>
            <a:ext cx="6687892" cy="50113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2655" y="376219"/>
            <a:ext cx="4613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7B44A0"/>
                </a:solidFill>
              </a:rPr>
              <a:t>Rýhování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Fáze vzniku </a:t>
            </a:r>
            <a:r>
              <a:rPr lang="cs-CZ" sz="2400" dirty="0" err="1">
                <a:solidFill>
                  <a:prstClr val="black"/>
                </a:solidFill>
              </a:rPr>
              <a:t>dceřinných</a:t>
            </a:r>
            <a:r>
              <a:rPr lang="cs-CZ" sz="2400" dirty="0">
                <a:solidFill>
                  <a:prstClr val="black"/>
                </a:solidFill>
              </a:rPr>
              <a:t> buněk – blastomer, mezi nimi rýhovací brázda, rýhovací dutina, morula, vyšší </a:t>
            </a:r>
            <a:r>
              <a:rPr lang="cs-CZ" sz="2400" dirty="0" err="1">
                <a:solidFill>
                  <a:prstClr val="black"/>
                </a:solidFill>
              </a:rPr>
              <a:t>jádroplazmový</a:t>
            </a:r>
            <a:r>
              <a:rPr lang="cs-CZ" sz="2400" dirty="0">
                <a:solidFill>
                  <a:prstClr val="black"/>
                </a:solidFill>
              </a:rPr>
              <a:t> poměr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Období rýhování končí stádiem </a:t>
            </a:r>
            <a:r>
              <a:rPr lang="cs-CZ" sz="2400" b="1" dirty="0">
                <a:solidFill>
                  <a:srgbClr val="0070C0"/>
                </a:solidFill>
              </a:rPr>
              <a:t>Blastula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55" y="4785869"/>
            <a:ext cx="6151397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4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6" y="1306286"/>
            <a:ext cx="4631552" cy="44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64024" y="413103"/>
            <a:ext cx="645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Modifikace rýhování podle dělícího vřeténka vyplývající ze způsobu rozmístění žloutku ve vajíčku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32020" y="1306286"/>
            <a:ext cx="19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B44A0"/>
                </a:solidFill>
              </a:rPr>
              <a:t>Typy rýhování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69297" y="1815727"/>
            <a:ext cx="644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Celkem 7 typů</a:t>
            </a:r>
          </a:p>
          <a:p>
            <a:r>
              <a:rPr lang="cs-CZ" sz="2000" b="1" dirty="0">
                <a:solidFill>
                  <a:srgbClr val="00B0F0"/>
                </a:solidFill>
              </a:rPr>
              <a:t>1. Úplné, totální </a:t>
            </a:r>
            <a:r>
              <a:rPr lang="cs-CZ" sz="2000" dirty="0"/>
              <a:t>– postupné dělení na menší buňky po celém povrchu i v hloubce ostře ohraničeny (u </a:t>
            </a:r>
            <a:r>
              <a:rPr lang="cs-CZ" sz="2000" dirty="0" err="1"/>
              <a:t>holoblastických</a:t>
            </a:r>
            <a:r>
              <a:rPr lang="cs-CZ" sz="2000" dirty="0"/>
              <a:t> vajíček  (málo žloutku))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51" y="3281625"/>
            <a:ext cx="6151966" cy="19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4755" y="5362263"/>
            <a:ext cx="649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F0"/>
                </a:solidFill>
              </a:rPr>
              <a:t>2. Částečné, parciální </a:t>
            </a:r>
            <a:r>
              <a:rPr lang="cs-CZ" sz="2000" dirty="0"/>
              <a:t>– celý povrch není rozrýhován, rýhy nepronikají do hloubky (</a:t>
            </a:r>
            <a:r>
              <a:rPr lang="cs-CZ" sz="2000" dirty="0" err="1"/>
              <a:t>meroblastická</a:t>
            </a:r>
            <a:r>
              <a:rPr lang="cs-CZ" sz="2000" dirty="0"/>
              <a:t> vajíčka –(velké mn. žloutku))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24296" y="506027"/>
            <a:ext cx="458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Závislost polohy dělícího vřeténka na podélné </a:t>
            </a:r>
          </a:p>
          <a:p>
            <a:r>
              <a:rPr lang="cs-CZ" b="1" dirty="0"/>
              <a:t>ose dělivé plasmy vajíčka</a:t>
            </a:r>
          </a:p>
        </p:txBody>
      </p:sp>
    </p:spTree>
    <p:extLst>
      <p:ext uri="{BB962C8B-B14F-4D97-AF65-F5344CB8AC3E}">
        <p14:creationId xmlns:p14="http://schemas.microsoft.com/office/powerpoint/2010/main" val="2423801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33260" y="2294387"/>
            <a:ext cx="80718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70C0"/>
                </a:solidFill>
              </a:rPr>
              <a:t>A částečné rýhování povrchové (superficiální</a:t>
            </a:r>
            <a:r>
              <a:rPr lang="cs-CZ" sz="2400" dirty="0">
                <a:solidFill>
                  <a:prstClr val="black"/>
                </a:solidFill>
              </a:rPr>
              <a:t>) u hmyzu</a:t>
            </a:r>
            <a:r>
              <a:rPr lang="cs-CZ" sz="2400" dirty="0">
                <a:solidFill>
                  <a:srgbClr val="FF0000"/>
                </a:solidFill>
              </a:rPr>
              <a:t> obr. A</a:t>
            </a:r>
            <a:endParaRPr lang="cs-CZ" sz="2400" dirty="0">
              <a:solidFill>
                <a:prstClr val="black"/>
              </a:solidFill>
            </a:endParaRPr>
          </a:p>
          <a:p>
            <a:r>
              <a:rPr lang="cs-CZ" sz="2400" b="1" dirty="0">
                <a:solidFill>
                  <a:srgbClr val="0070C0"/>
                </a:solidFill>
              </a:rPr>
              <a:t>B částečné rýhování terčkovité (</a:t>
            </a:r>
            <a:r>
              <a:rPr lang="cs-CZ" sz="2400" b="1" dirty="0" err="1">
                <a:solidFill>
                  <a:srgbClr val="0070C0"/>
                </a:solidFill>
              </a:rPr>
              <a:t>diskoidální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dirty="0"/>
              <a:t> u ryb, plazů, ptáků  - rýhuje se animální pól u telolecitálních vajíček (žloutek na veg. pólu), </a:t>
            </a:r>
            <a:r>
              <a:rPr lang="cs-CZ" sz="2400" dirty="0">
                <a:solidFill>
                  <a:srgbClr val="FF0000"/>
                </a:solidFill>
              </a:rPr>
              <a:t>obr. B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3. Stejnoměrné </a:t>
            </a:r>
            <a:r>
              <a:rPr lang="cs-CZ" sz="2400" b="1" dirty="0" err="1">
                <a:solidFill>
                  <a:srgbClr val="00B0F0"/>
                </a:solidFill>
              </a:rPr>
              <a:t>ekvální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blastomery mají stejnou velikost (u </a:t>
            </a:r>
            <a:r>
              <a:rPr lang="cs-CZ" sz="2400" dirty="0" err="1"/>
              <a:t>holoblastických</a:t>
            </a:r>
            <a:r>
              <a:rPr lang="cs-CZ" sz="2400" dirty="0"/>
              <a:t> </a:t>
            </a:r>
            <a:r>
              <a:rPr lang="cs-CZ" sz="2400" dirty="0" err="1"/>
              <a:t>izolecitálních</a:t>
            </a:r>
            <a:r>
              <a:rPr lang="cs-CZ" sz="2400" dirty="0"/>
              <a:t> a </a:t>
            </a:r>
            <a:r>
              <a:rPr lang="cs-CZ" sz="2400" dirty="0" err="1"/>
              <a:t>alecitálních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4. Nestejnoměrné </a:t>
            </a:r>
            <a:r>
              <a:rPr lang="cs-CZ" sz="2400" b="1" dirty="0" err="1">
                <a:solidFill>
                  <a:srgbClr val="00B0F0"/>
                </a:solidFill>
              </a:rPr>
              <a:t>inekvální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obojživelníci</a:t>
            </a:r>
          </a:p>
          <a:p>
            <a:r>
              <a:rPr lang="cs-CZ" sz="2400" dirty="0"/>
              <a:t>blastomery různé velikosti, u animálního pólu </a:t>
            </a:r>
            <a:r>
              <a:rPr lang="cs-CZ" sz="2400" dirty="0" err="1"/>
              <a:t>mikromery</a:t>
            </a:r>
            <a:r>
              <a:rPr lang="cs-CZ" sz="2400" dirty="0"/>
              <a:t>, u veget. makromery (u </a:t>
            </a:r>
            <a:r>
              <a:rPr lang="cs-CZ" sz="2400" dirty="0" err="1"/>
              <a:t>heterolecitálních</a:t>
            </a:r>
            <a:r>
              <a:rPr lang="cs-CZ" sz="2400" dirty="0"/>
              <a:t> – malé mn. žloutku),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54" y="100670"/>
            <a:ext cx="3949998" cy="21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71"/>
            <a:ext cx="4333260" cy="26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00" y="68134"/>
            <a:ext cx="3715917" cy="20643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17546" y="1100333"/>
            <a:ext cx="25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58283" y="109195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7554" y="41547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40350" y="261891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884" y="3429471"/>
            <a:ext cx="2495690" cy="7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2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99970" y="550415"/>
            <a:ext cx="6338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5. Synchronní a asynchronní </a:t>
            </a:r>
            <a:r>
              <a:rPr lang="cs-CZ" sz="2400" dirty="0">
                <a:solidFill>
                  <a:prstClr val="black"/>
                </a:solidFill>
              </a:rPr>
              <a:t>– dělení blastomer současně (synchronní) a pak se dělí nejdříve první a pak druhá část (asynchronní)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6. Radiální </a:t>
            </a:r>
            <a:r>
              <a:rPr lang="cs-CZ" sz="2400" dirty="0">
                <a:solidFill>
                  <a:prstClr val="black"/>
                </a:solidFill>
              </a:rPr>
              <a:t>paprsčité dělení na sobě kolmých rýh tak aby zárodek byl paprsčitě souměrný. 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7. Spirální </a:t>
            </a:r>
            <a:r>
              <a:rPr lang="cs-CZ" sz="2400" dirty="0">
                <a:solidFill>
                  <a:prstClr val="black"/>
                </a:solidFill>
              </a:rPr>
              <a:t>– uspořádání buněk na povrchu zárodku je spirálovité v rovnoběžkových rovinách, buňky posunuty o polovinu své délky v každé rovině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A </a:t>
            </a:r>
            <a:r>
              <a:rPr lang="cs-CZ" sz="2400" b="1" dirty="0" err="1">
                <a:solidFill>
                  <a:srgbClr val="7030A0"/>
                </a:solidFill>
              </a:rPr>
              <a:t>homokvadrální</a:t>
            </a:r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(první 4 blastomery stejně velké),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B </a:t>
            </a:r>
            <a:r>
              <a:rPr lang="cs-CZ" sz="2400" b="1" dirty="0" err="1">
                <a:solidFill>
                  <a:srgbClr val="7030A0"/>
                </a:solidFill>
              </a:rPr>
              <a:t>heterokvadrální</a:t>
            </a:r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(jedna blastomera větší než ostatní)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3" y="1935333"/>
            <a:ext cx="4552846" cy="19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2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91" y="4507816"/>
            <a:ext cx="3374193" cy="23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235643"/>
            <a:ext cx="3030582" cy="32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28708" y="84377"/>
            <a:ext cx="7717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8. </a:t>
            </a:r>
            <a:r>
              <a:rPr lang="cs-CZ" sz="2400" b="1" dirty="0" err="1">
                <a:solidFill>
                  <a:srgbClr val="00B0F0"/>
                </a:solidFill>
              </a:rPr>
              <a:t>Disimetrické</a:t>
            </a:r>
            <a:r>
              <a:rPr lang="cs-CZ" sz="2400" b="1" dirty="0">
                <a:solidFill>
                  <a:srgbClr val="00B0F0"/>
                </a:solidFill>
              </a:rPr>
              <a:t>  </a:t>
            </a:r>
            <a:r>
              <a:rPr lang="cs-CZ" sz="2400" dirty="0"/>
              <a:t>- symetrické rýhování u žebernatek, blastomery uspořádány podle rovin souměrnosti na sebe kolmých,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9. Bilaterální, </a:t>
            </a:r>
            <a:r>
              <a:rPr lang="cs-CZ" sz="2400" b="1" dirty="0" err="1">
                <a:solidFill>
                  <a:srgbClr val="00B0F0"/>
                </a:solidFill>
              </a:rPr>
              <a:t>dvoustranně</a:t>
            </a:r>
            <a:r>
              <a:rPr lang="cs-CZ" sz="2400" b="1" dirty="0">
                <a:solidFill>
                  <a:srgbClr val="00B0F0"/>
                </a:solidFill>
              </a:rPr>
              <a:t> souměrné</a:t>
            </a:r>
            <a:r>
              <a:rPr lang="cs-CZ" sz="2400" dirty="0"/>
              <a:t>, blastomery různé velikosti rozloženy podle jedné roviny souměrnosti (měkkýši),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10. Anarchické </a:t>
            </a:r>
            <a:r>
              <a:rPr lang="cs-CZ" sz="2400" dirty="0"/>
              <a:t>– chaotické, asynchronní, rozpadání blastomer, shluk buněk - pak  organizace do celistvého zárodku (</a:t>
            </a:r>
            <a:r>
              <a:rPr lang="cs-CZ" sz="2400" dirty="0" err="1"/>
              <a:t>hydromedůzy</a:t>
            </a:r>
            <a:r>
              <a:rPr lang="cs-CZ" sz="2400" dirty="0"/>
              <a:t>),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11. Determinační a indeterminační </a:t>
            </a:r>
            <a:r>
              <a:rPr lang="cs-CZ" sz="2400" dirty="0"/>
              <a:t>– determinační – každá blastomera má předem vymezen další způsob vývoje (vajíčka mozaikovitá), indeterminační – blastomera nemá vymezen způsob vývoje (vajíčka regulační)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" y="4096512"/>
            <a:ext cx="2942265" cy="21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84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98867" y="343187"/>
            <a:ext cx="1712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Typy blastul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6" y="4095653"/>
            <a:ext cx="3691009" cy="26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5760" y="712519"/>
            <a:ext cx="10582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1. </a:t>
            </a:r>
            <a:r>
              <a:rPr lang="cs-CZ" sz="2400" b="1" dirty="0" err="1">
                <a:solidFill>
                  <a:srgbClr val="00B0F0"/>
                </a:solidFill>
              </a:rPr>
              <a:t>Coeloblastula</a:t>
            </a:r>
            <a:r>
              <a:rPr lang="cs-CZ" sz="2400" b="1" dirty="0">
                <a:solidFill>
                  <a:srgbClr val="00B0F0"/>
                </a:solidFill>
              </a:rPr>
              <a:t>, </a:t>
            </a:r>
            <a:r>
              <a:rPr lang="cs-CZ" sz="2400" b="1" dirty="0" err="1">
                <a:solidFill>
                  <a:srgbClr val="00B0F0"/>
                </a:solidFill>
              </a:rPr>
              <a:t>archiblastula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rozlehlá blastocelová dutina se středem stejným jako střed zárodku (při totálním </a:t>
            </a:r>
            <a:r>
              <a:rPr lang="cs-CZ" sz="2400" dirty="0" err="1"/>
              <a:t>ekválním</a:t>
            </a:r>
            <a:r>
              <a:rPr lang="cs-CZ" sz="2400" dirty="0"/>
              <a:t> rýhování) 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2. </a:t>
            </a:r>
            <a:r>
              <a:rPr lang="cs-CZ" sz="2400" b="1" dirty="0" err="1">
                <a:solidFill>
                  <a:srgbClr val="00B0F0"/>
                </a:solidFill>
              </a:rPr>
              <a:t>Amfiblastula</a:t>
            </a:r>
            <a:r>
              <a:rPr lang="cs-CZ" sz="2400" dirty="0"/>
              <a:t> – </a:t>
            </a:r>
            <a:r>
              <a:rPr lang="cs-CZ" sz="2400" dirty="0" err="1"/>
              <a:t>blastocélová</a:t>
            </a:r>
            <a:r>
              <a:rPr lang="cs-CZ" sz="2400" dirty="0"/>
              <a:t> dutina menší se středem posunutým k animálnímu pólu (totální </a:t>
            </a:r>
            <a:r>
              <a:rPr lang="cs-CZ" sz="2400" dirty="0" err="1"/>
              <a:t>inekvální</a:t>
            </a:r>
            <a:r>
              <a:rPr lang="cs-CZ" sz="2400" dirty="0"/>
              <a:t> rýhování) (obojživelníci)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14" y="1700453"/>
            <a:ext cx="4057403" cy="12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91" y="3283567"/>
            <a:ext cx="3770118" cy="227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18022" y="5537903"/>
            <a:ext cx="8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3. </a:t>
            </a:r>
            <a:r>
              <a:rPr lang="cs-CZ" sz="2400" b="1" dirty="0" err="1">
                <a:solidFill>
                  <a:srgbClr val="00B0F0"/>
                </a:solidFill>
              </a:rPr>
              <a:t>Sterroblastula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nepatrná </a:t>
            </a:r>
            <a:r>
              <a:rPr lang="cs-CZ" sz="2400" dirty="0" err="1"/>
              <a:t>blastocélová</a:t>
            </a:r>
            <a:r>
              <a:rPr lang="cs-CZ" sz="2400" dirty="0"/>
              <a:t> dutina nebo chybí, buňky blastodermu radiálně rozmístěny okolo středu zárodku (totální </a:t>
            </a:r>
            <a:r>
              <a:rPr lang="cs-CZ" sz="2400" dirty="0" err="1"/>
              <a:t>ekvální</a:t>
            </a:r>
            <a:r>
              <a:rPr lang="cs-CZ" sz="2400" dirty="0"/>
              <a:t> rýhování </a:t>
            </a:r>
            <a:r>
              <a:rPr lang="cs-CZ" sz="2400" dirty="0" err="1"/>
              <a:t>izolecitálních</a:t>
            </a:r>
            <a:r>
              <a:rPr lang="cs-CZ" sz="2400" dirty="0"/>
              <a:t> vajíček (láčkovci)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55803" y="3693672"/>
            <a:ext cx="1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sterroblastula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5761" y="3661023"/>
            <a:ext cx="119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plakula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64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61" y="3913894"/>
            <a:ext cx="2991993" cy="16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1708" y="277175"/>
            <a:ext cx="10903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4. </a:t>
            </a:r>
            <a:r>
              <a:rPr lang="cs-CZ" sz="2400" b="1" dirty="0" err="1">
                <a:solidFill>
                  <a:srgbClr val="00B0F0"/>
                </a:solidFill>
              </a:rPr>
              <a:t>Plakula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přechod mezi </a:t>
            </a:r>
            <a:r>
              <a:rPr lang="cs-CZ" sz="2400" dirty="0" err="1"/>
              <a:t>coeoblastulou</a:t>
            </a:r>
            <a:r>
              <a:rPr lang="cs-CZ" sz="2400" dirty="0"/>
              <a:t> a </a:t>
            </a:r>
            <a:r>
              <a:rPr lang="cs-CZ" sz="2400" dirty="0" err="1"/>
              <a:t>terroblastulou</a:t>
            </a:r>
            <a:r>
              <a:rPr lang="cs-CZ" sz="2400" dirty="0"/>
              <a:t>, terčík ze dvou vrstev buněk </a:t>
            </a:r>
          </a:p>
          <a:p>
            <a:r>
              <a:rPr lang="cs-CZ" sz="2400" dirty="0"/>
              <a:t>(hlístice, </a:t>
            </a:r>
            <a:r>
              <a:rPr lang="cs-CZ" sz="2400" dirty="0" err="1"/>
              <a:t>máloštětinatci</a:t>
            </a:r>
            <a:r>
              <a:rPr lang="cs-CZ" sz="2400" dirty="0"/>
              <a:t>), </a:t>
            </a:r>
            <a:r>
              <a:rPr lang="cs-CZ" sz="2400" dirty="0">
                <a:solidFill>
                  <a:srgbClr val="FF0000"/>
                </a:solidFill>
              </a:rPr>
              <a:t>obr.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8" y="1317674"/>
            <a:ext cx="3668208" cy="2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74554" y="1076205"/>
            <a:ext cx="680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5. </a:t>
            </a:r>
            <a:r>
              <a:rPr lang="cs-CZ" sz="2400" b="1" dirty="0" err="1">
                <a:solidFill>
                  <a:srgbClr val="00B0F0"/>
                </a:solidFill>
              </a:rPr>
              <a:t>Diskoblastula</a:t>
            </a:r>
            <a:r>
              <a:rPr lang="cs-CZ" sz="2400" b="1" dirty="0">
                <a:solidFill>
                  <a:srgbClr val="00B0F0"/>
                </a:solidFill>
              </a:rPr>
              <a:t>, </a:t>
            </a:r>
            <a:r>
              <a:rPr lang="cs-CZ" sz="2400" b="1" dirty="0" err="1">
                <a:solidFill>
                  <a:srgbClr val="00B0F0"/>
                </a:solidFill>
              </a:rPr>
              <a:t>epiblastula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terček buněk u animálního pólu vajíčka (</a:t>
            </a:r>
            <a:r>
              <a:rPr lang="cs-CZ" sz="2400" dirty="0" err="1"/>
              <a:t>diskoidální</a:t>
            </a:r>
            <a:r>
              <a:rPr lang="cs-CZ" sz="2400" dirty="0"/>
              <a:t> rýhování), nepatrná </a:t>
            </a:r>
            <a:r>
              <a:rPr lang="cs-CZ" sz="2400" dirty="0" err="1"/>
              <a:t>blastocélová</a:t>
            </a:r>
            <a:r>
              <a:rPr lang="cs-CZ" sz="2400" dirty="0"/>
              <a:t> dutina,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5" y="2443116"/>
            <a:ext cx="3926759" cy="210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71708" y="4543476"/>
            <a:ext cx="11283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6. </a:t>
            </a:r>
            <a:r>
              <a:rPr lang="cs-CZ" sz="2400" b="1" dirty="0" err="1">
                <a:solidFill>
                  <a:srgbClr val="00B0F0"/>
                </a:solidFill>
              </a:rPr>
              <a:t>Periblastula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je tvořena </a:t>
            </a:r>
            <a:r>
              <a:rPr lang="cs-CZ" sz="2400" dirty="0" err="1"/>
              <a:t>periblastem</a:t>
            </a:r>
            <a:r>
              <a:rPr lang="cs-CZ" sz="2400" dirty="0"/>
              <a:t> obklopující centrální </a:t>
            </a:r>
          </a:p>
          <a:p>
            <a:r>
              <a:rPr lang="cs-CZ" sz="2400" dirty="0"/>
              <a:t>žloutkovou masu (superficiální rýhování) (hmyz),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7. Blastocysta </a:t>
            </a:r>
            <a:r>
              <a:rPr lang="cs-CZ" sz="2400" dirty="0"/>
              <a:t>– blastoderm rozlišen na trofoblast (výživa zárodku) a </a:t>
            </a:r>
            <a:r>
              <a:rPr lang="cs-CZ" sz="2400" dirty="0" err="1"/>
              <a:t>embryoblast</a:t>
            </a:r>
            <a:r>
              <a:rPr lang="cs-CZ" sz="2400" dirty="0"/>
              <a:t> vyvinutý při embryonálním pólu je hrbolek ze zárodečných buněk čnící do centrální dutiny, </a:t>
            </a:r>
            <a:r>
              <a:rPr lang="cs-CZ" sz="2400" dirty="0" err="1"/>
              <a:t>diskoidální</a:t>
            </a:r>
            <a:r>
              <a:rPr lang="cs-CZ" sz="2400" dirty="0"/>
              <a:t> rýhování, z </a:t>
            </a:r>
            <a:r>
              <a:rPr lang="cs-CZ" sz="2400" dirty="0" err="1"/>
              <a:t>alecitálních</a:t>
            </a:r>
            <a:r>
              <a:rPr lang="cs-CZ" sz="2400" dirty="0"/>
              <a:t> vajíček savců,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14388" y="1028257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blastocysta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3883" y="1045361"/>
            <a:ext cx="8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plakula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845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793"/>
            <a:ext cx="4905211" cy="20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62712" y="349986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Gastrulace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62144" y="917967"/>
            <a:ext cx="7022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Během gastrulace se buňky na jednom konci kulovité blastuly začnou pohybovat směrem dovnitř dutiny, čímž vytváří jakýsi polokulovitý dutý útvar. Migrující buňky posléze téměř přilnou k těm na opačné straně a v místě, kde zprvu začala gastrulace, jsou teď prvotní ústa (tedy budoucí ústa </a:t>
            </a:r>
            <a:r>
              <a:rPr lang="cs-CZ" sz="2400" dirty="0" err="1"/>
              <a:t>prvoústých</a:t>
            </a:r>
            <a:r>
              <a:rPr lang="cs-CZ" sz="2400" dirty="0"/>
              <a:t>). Z jednovrstevného váčku vzniká dělením buněk a gastrulačními pohyby dvouvrstevnatý útvar gastrula  </a:t>
            </a:r>
            <a:r>
              <a:rPr lang="cs-CZ" sz="2400" dirty="0" err="1">
                <a:solidFill>
                  <a:srgbClr val="0070C0"/>
                </a:solidFill>
              </a:rPr>
              <a:t>Gastrula</a:t>
            </a:r>
            <a:r>
              <a:rPr lang="cs-CZ" sz="2400" dirty="0"/>
              <a:t>  -  rozlišení na vnější zárodečný list ektoblast (</a:t>
            </a:r>
            <a:r>
              <a:rPr lang="cs-CZ" sz="2400" dirty="0">
                <a:solidFill>
                  <a:srgbClr val="FF0000"/>
                </a:solidFill>
              </a:rPr>
              <a:t>ektoderm</a:t>
            </a:r>
            <a:r>
              <a:rPr lang="cs-CZ" sz="2400" dirty="0"/>
              <a:t>), vnitřní entoblast (</a:t>
            </a:r>
            <a:r>
              <a:rPr lang="cs-CZ" sz="2400" dirty="0">
                <a:solidFill>
                  <a:srgbClr val="FF0000"/>
                </a:solidFill>
              </a:rPr>
              <a:t>entoderm</a:t>
            </a:r>
            <a:r>
              <a:rPr lang="cs-CZ" sz="2400" dirty="0"/>
              <a:t>), </a:t>
            </a:r>
            <a:r>
              <a:rPr lang="cs-CZ" sz="2400" dirty="0" err="1"/>
              <a:t>blastocélová</a:t>
            </a:r>
            <a:r>
              <a:rPr lang="cs-CZ" sz="2400" dirty="0"/>
              <a:t> dutina, dutina prvostřeva (</a:t>
            </a:r>
            <a:r>
              <a:rPr lang="cs-CZ" sz="2400" dirty="0" err="1">
                <a:solidFill>
                  <a:srgbClr val="FF0000"/>
                </a:solidFill>
              </a:rPr>
              <a:t>gastrocél</a:t>
            </a:r>
            <a:r>
              <a:rPr lang="cs-CZ" sz="2400" dirty="0"/>
              <a:t> – archenteron), otvor ven </a:t>
            </a:r>
            <a:r>
              <a:rPr lang="cs-CZ" sz="2400" dirty="0" err="1">
                <a:solidFill>
                  <a:srgbClr val="FF0000"/>
                </a:solidFill>
              </a:rPr>
              <a:t>blastopórus</a:t>
            </a:r>
            <a:r>
              <a:rPr lang="cs-CZ" sz="2400" dirty="0"/>
              <a:t>.</a:t>
            </a:r>
          </a:p>
          <a:p>
            <a:r>
              <a:rPr lang="cs-CZ" sz="2400" dirty="0"/>
              <a:t>U mnohých živočichů vzniká třetí zárodečný list mezoblast (</a:t>
            </a:r>
            <a:r>
              <a:rPr lang="cs-CZ" sz="2400" dirty="0">
                <a:solidFill>
                  <a:srgbClr val="FF0000"/>
                </a:solidFill>
              </a:rPr>
              <a:t>mezoderm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0647" y="2547322"/>
            <a:ext cx="11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Veget. pól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046402-4CF5-4B73-8969-C7BC254CE858}"/>
              </a:ext>
            </a:extLst>
          </p:cNvPr>
          <p:cNvSpPr txBox="1"/>
          <p:nvPr/>
        </p:nvSpPr>
        <p:spPr>
          <a:xfrm>
            <a:off x="136856" y="3575547"/>
            <a:ext cx="4631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Gastrulace</a:t>
            </a:r>
          </a:p>
          <a:p>
            <a:r>
              <a:rPr lang="cs-CZ" dirty="0"/>
              <a:t>Gastrulace probíhá u různých organizmů různě a zrovna způsob gastrulace u člověka je poměrně specifický. </a:t>
            </a:r>
          </a:p>
          <a:p>
            <a:r>
              <a:rPr lang="cs-CZ" dirty="0"/>
              <a:t>Závisí na typu blastuly, z níž gastrula vzniká. Jinak to probíhá u blastul, které obsahují velké množství žloutku nebo například vůbec nejsou duté. V takových případech se uplatňují složitější procesy, při nichž se určitá populace buněk začne množit a prorůstat určitým směrem.</a:t>
            </a:r>
          </a:p>
        </p:txBody>
      </p:sp>
    </p:spTree>
    <p:extLst>
      <p:ext uri="{BB962C8B-B14F-4D97-AF65-F5344CB8AC3E}">
        <p14:creationId xmlns:p14="http://schemas.microsoft.com/office/powerpoint/2010/main" val="30738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452" y="829742"/>
            <a:ext cx="5167657" cy="579515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5826" y="1013041"/>
            <a:ext cx="6297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Životní cyklus </a:t>
            </a:r>
            <a:r>
              <a:rPr lang="cs-CZ" sz="2000" b="1" dirty="0" err="1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sz="2000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>
                <a:effectLst/>
                <a:latin typeface="Arial" panose="020B0604020202020204" pitchFamily="34" charset="0"/>
              </a:rPr>
              <a:t> vyrostlí ze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sporozoitů</a:t>
            </a:r>
            <a:r>
              <a:rPr lang="cs-CZ" sz="2000" dirty="0">
                <a:effectLst/>
                <a:latin typeface="Arial" panose="020B0604020202020204" pitchFamily="34" charset="0"/>
              </a:rPr>
              <a:t> hluboce zanořeni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do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hostilelské</a:t>
            </a:r>
            <a:r>
              <a:rPr lang="cs-CZ" sz="2000" dirty="0">
                <a:effectLst/>
                <a:latin typeface="Arial" panose="020B0604020202020204" pitchFamily="34" charset="0"/>
              </a:rPr>
              <a:t> buňky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dirty="0">
                <a:effectLst/>
                <a:latin typeface="Arial" panose="020B0604020202020204" pitchFamily="34" charset="0"/>
              </a:rPr>
              <a:t> rostoucí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trofozoit</a:t>
            </a:r>
            <a:r>
              <a:rPr lang="cs-CZ" sz="2000" dirty="0">
                <a:effectLst/>
                <a:latin typeface="Arial" panose="020B0604020202020204" pitchFamily="34" charset="0"/>
              </a:rPr>
              <a:t> postupně opouští hostitelskou buňku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3,4</a:t>
            </a:r>
            <a:r>
              <a:rPr lang="cs-CZ" sz="2000" dirty="0">
                <a:effectLst/>
                <a:latin typeface="Arial" panose="020B0604020202020204" pitchFamily="34" charset="0"/>
              </a:rPr>
              <a:t> volní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>
                <a:effectLst/>
                <a:latin typeface="Arial" panose="020B0604020202020204" pitchFamily="34" charset="0"/>
              </a:rPr>
              <a:t> se mění na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gamonty</a:t>
            </a:r>
            <a:r>
              <a:rPr lang="cs-CZ" sz="2000" dirty="0">
                <a:effectLst/>
                <a:latin typeface="Arial" panose="020B0604020202020204" pitchFamily="34" charset="0"/>
              </a:rPr>
              <a:t> a po dvou tvoří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syzygii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cs-CZ" sz="2000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gamonti</a:t>
            </a:r>
            <a:r>
              <a:rPr lang="cs-CZ" sz="2000" dirty="0">
                <a:effectLst/>
                <a:latin typeface="Arial" panose="020B0604020202020204" pitchFamily="34" charset="0"/>
              </a:rPr>
              <a:t> se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encystují</a:t>
            </a:r>
            <a:r>
              <a:rPr lang="cs-CZ" sz="2000" dirty="0">
                <a:effectLst/>
                <a:latin typeface="Arial" panose="020B0604020202020204" pitchFamily="34" charset="0"/>
              </a:rPr>
              <a:t> v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gametocystě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6,7</a:t>
            </a:r>
            <a:r>
              <a:rPr lang="cs-CZ" sz="2000" dirty="0">
                <a:effectLst/>
                <a:latin typeface="Arial" panose="020B0604020202020204" pitchFamily="34" charset="0"/>
              </a:rPr>
              <a:t> dělením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gamontů</a:t>
            </a:r>
            <a:r>
              <a:rPr lang="cs-CZ" sz="2000" dirty="0">
                <a:effectLst/>
                <a:latin typeface="Arial" panose="020B0604020202020204" pitchFamily="34" charset="0"/>
              </a:rPr>
              <a:t> vznikají samčí a samičí gamety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cs-CZ" sz="2000" dirty="0">
                <a:effectLst/>
                <a:latin typeface="Arial" panose="020B0604020202020204" pitchFamily="34" charset="0"/>
              </a:rPr>
              <a:t> gamety kopulují a vznikají zygoty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cs-CZ" sz="2000" dirty="0">
                <a:effectLst/>
                <a:latin typeface="Arial" panose="020B0604020202020204" pitchFamily="34" charset="0"/>
              </a:rPr>
              <a:t> během meiózy se každá zygota mění na oocystu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s 8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sporozoity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cs-CZ" sz="2000" dirty="0">
                <a:effectLst/>
                <a:latin typeface="Arial" panose="020B0604020202020204" pitchFamily="34" charset="0"/>
              </a:rPr>
              <a:t> v trávicím traktu hostitele se oocysta otevírá a vylézají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sporozoiti</a:t>
            </a:r>
            <a:endParaRPr lang="cs-CZ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65175" y="2327564"/>
            <a:ext cx="1246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trofozoiti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96536" y="2721232"/>
            <a:ext cx="1116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sporozoiti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90857" y="2481452"/>
            <a:ext cx="78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gamonti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616540" y="1013041"/>
            <a:ext cx="132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Po dvou syzygie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041744" y="2266008"/>
            <a:ext cx="1232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Gamonti</a:t>
            </a:r>
            <a:r>
              <a:rPr lang="cs-CZ" sz="1400" dirty="0"/>
              <a:t> </a:t>
            </a:r>
          </a:p>
          <a:p>
            <a:r>
              <a:rPr lang="cs-CZ" sz="1400" dirty="0" err="1"/>
              <a:t>encystují</a:t>
            </a:r>
            <a:r>
              <a:rPr lang="cs-CZ" sz="1400" dirty="0"/>
              <a:t> </a:t>
            </a:r>
          </a:p>
          <a:p>
            <a:r>
              <a:rPr lang="cs-CZ" sz="1400" dirty="0"/>
              <a:t>v </a:t>
            </a:r>
            <a:r>
              <a:rPr lang="cs-CZ" sz="1400" dirty="0" err="1"/>
              <a:t>gametocystě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505466" y="4369031"/>
            <a:ext cx="243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Dělení </a:t>
            </a:r>
            <a:r>
              <a:rPr lang="cs-CZ" sz="1400" dirty="0" err="1"/>
              <a:t>gamontů</a:t>
            </a:r>
            <a:r>
              <a:rPr lang="cs-CZ" sz="1400" dirty="0"/>
              <a:t>- vznik samčích</a:t>
            </a:r>
          </a:p>
          <a:p>
            <a:r>
              <a:rPr lang="cs-CZ" sz="1400" dirty="0"/>
              <a:t> a samičích gamet</a:t>
            </a:r>
          </a:p>
        </p:txBody>
      </p:sp>
      <p:sp>
        <p:nvSpPr>
          <p:cNvPr id="10" name="TextovéPole 9"/>
          <p:cNvSpPr txBox="1"/>
          <p:nvPr/>
        </p:nvSpPr>
        <p:spPr>
          <a:xfrm flipH="1">
            <a:off x="8058536" y="6472052"/>
            <a:ext cx="370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Kopulace gamet, vznik zygot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88393" y="4739713"/>
            <a:ext cx="1169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Meióza, vznik</a:t>
            </a:r>
          </a:p>
          <a:p>
            <a:r>
              <a:rPr lang="cs-CZ" sz="1400" dirty="0"/>
              <a:t> oocysty a</a:t>
            </a:r>
          </a:p>
          <a:p>
            <a:r>
              <a:rPr lang="cs-CZ" sz="1400" dirty="0" err="1"/>
              <a:t>porozoitů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03674" y="3120228"/>
            <a:ext cx="12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Trávicí trakt</a:t>
            </a:r>
          </a:p>
        </p:txBody>
      </p:sp>
    </p:spTree>
    <p:extLst>
      <p:ext uri="{BB962C8B-B14F-4D97-AF65-F5344CB8AC3E}">
        <p14:creationId xmlns:p14="http://schemas.microsoft.com/office/powerpoint/2010/main" val="2856373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99266" y="339558"/>
            <a:ext cx="2085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Typy gastrul (5)</a:t>
            </a:r>
          </a:p>
        </p:txBody>
      </p:sp>
      <p:sp>
        <p:nvSpPr>
          <p:cNvPr id="3" name="Obdélník 2"/>
          <p:cNvSpPr/>
          <p:nvPr/>
        </p:nvSpPr>
        <p:spPr>
          <a:xfrm>
            <a:off x="559293" y="1074510"/>
            <a:ext cx="85847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1. Invaginační  </a:t>
            </a:r>
            <a:r>
              <a:rPr lang="cs-CZ" sz="2400" dirty="0">
                <a:solidFill>
                  <a:prstClr val="black"/>
                </a:solidFill>
              </a:rPr>
              <a:t>- </a:t>
            </a:r>
            <a:r>
              <a:rPr lang="cs-CZ" sz="2400" dirty="0" err="1">
                <a:solidFill>
                  <a:prstClr val="black"/>
                </a:solidFill>
              </a:rPr>
              <a:t>vchlipování</a:t>
            </a:r>
            <a:r>
              <a:rPr lang="cs-CZ" sz="2400" dirty="0">
                <a:solidFill>
                  <a:prstClr val="black"/>
                </a:solidFill>
              </a:rPr>
              <a:t>  na vegetativním pólu části blastodermu do prvotní dutiny tělní, vzniká entoblast, zbývající část blastodermu tvoří ektoblast. V místě invaginace – otvor blastoporus, u zárodků totálního rýhování</a:t>
            </a:r>
          </a:p>
          <a:p>
            <a:pPr lvl="0"/>
            <a:endParaRPr lang="cs-CZ" sz="2400" b="1" dirty="0">
              <a:solidFill>
                <a:srgbClr val="00B0F0"/>
              </a:solidFill>
            </a:endParaRP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2. Imigrační  </a:t>
            </a:r>
            <a:r>
              <a:rPr lang="cs-CZ" sz="2400" dirty="0">
                <a:solidFill>
                  <a:prstClr val="black"/>
                </a:solidFill>
              </a:rPr>
              <a:t>- z blastodermu se některé buňky uvolňují do prvotní dutiny tělní, kterou vyplňují.  Buňky se ze středu rozestupují  a uspořádávají v epiteliální tkáň pod blastodermem a tvoří vnitřní list entoblast. Uvnitř zárodku vzniká dutina prvostřeva a blastoderm se mění v ektoblast. Na vegetativním pólu  vzniká blastoporus, u láčkovců.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Imigrace entoblastu 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z různých míst </a:t>
            </a:r>
            <a:r>
              <a:rPr lang="cs-CZ" sz="2400" dirty="0">
                <a:solidFill>
                  <a:prstClr val="black"/>
                </a:solidFill>
              </a:rPr>
              <a:t>(</a:t>
            </a:r>
            <a:r>
              <a:rPr lang="cs-CZ" sz="2400" b="1" dirty="0" err="1">
                <a:solidFill>
                  <a:srgbClr val="00B0F0"/>
                </a:solidFill>
              </a:rPr>
              <a:t>apolární</a:t>
            </a:r>
            <a:r>
              <a:rPr lang="cs-CZ" sz="2400" b="1" dirty="0">
                <a:solidFill>
                  <a:srgbClr val="00B0F0"/>
                </a:solidFill>
              </a:rPr>
              <a:t> imigrace</a:t>
            </a:r>
            <a:r>
              <a:rPr lang="cs-CZ" sz="2400" dirty="0">
                <a:solidFill>
                  <a:prstClr val="black"/>
                </a:solidFill>
              </a:rPr>
              <a:t>), z několika určitých míst (</a:t>
            </a:r>
            <a:r>
              <a:rPr lang="cs-CZ" sz="2400" b="1" dirty="0">
                <a:solidFill>
                  <a:srgbClr val="00B0F0"/>
                </a:solidFill>
              </a:rPr>
              <a:t>multipolární</a:t>
            </a:r>
            <a:r>
              <a:rPr lang="cs-CZ" sz="2400" dirty="0">
                <a:solidFill>
                  <a:prstClr val="black"/>
                </a:solidFill>
              </a:rPr>
              <a:t>), z vegetativního pólu (</a:t>
            </a:r>
            <a:r>
              <a:rPr lang="cs-CZ" sz="2400" b="1" dirty="0">
                <a:solidFill>
                  <a:srgbClr val="00B0F0"/>
                </a:solidFill>
              </a:rPr>
              <a:t>unipolární</a:t>
            </a:r>
            <a:r>
              <a:rPr lang="cs-CZ" sz="2400" dirty="0">
                <a:solidFill>
                  <a:prstClr val="black"/>
                </a:solidFill>
              </a:rPr>
              <a:t>).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957" y="1992909"/>
            <a:ext cx="3054983" cy="25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6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93226" y="113551"/>
            <a:ext cx="7559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3. </a:t>
            </a:r>
            <a:r>
              <a:rPr lang="cs-CZ" sz="2400" b="1" dirty="0" err="1">
                <a:solidFill>
                  <a:srgbClr val="00B0F0"/>
                </a:solidFill>
              </a:rPr>
              <a:t>Delaminační</a:t>
            </a:r>
            <a:r>
              <a:rPr lang="cs-CZ" sz="2400" b="1" dirty="0">
                <a:solidFill>
                  <a:srgbClr val="00B0F0"/>
                </a:solidFill>
              </a:rPr>
              <a:t> gastrula </a:t>
            </a:r>
            <a:r>
              <a:rPr lang="cs-CZ" sz="2400" dirty="0"/>
              <a:t>– všechny buňky blastodermu se rozdělí napříč na výšku a dají vznik svrchní vrstvě buněk  ektoblastu a vnitřní – entoblastu, obr., u láčkovců (málo žloutku)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4. </a:t>
            </a:r>
            <a:r>
              <a:rPr lang="cs-CZ" sz="2400" b="1" dirty="0" err="1">
                <a:solidFill>
                  <a:srgbClr val="00B0F0"/>
                </a:solidFill>
              </a:rPr>
              <a:t>Epibolická</a:t>
            </a:r>
            <a:r>
              <a:rPr lang="cs-CZ" sz="2400" b="1" dirty="0">
                <a:solidFill>
                  <a:srgbClr val="00B0F0"/>
                </a:solidFill>
              </a:rPr>
              <a:t> gastrula </a:t>
            </a:r>
            <a:r>
              <a:rPr lang="cs-CZ" sz="2400" dirty="0"/>
              <a:t>– u telolecitálních, </a:t>
            </a:r>
            <a:r>
              <a:rPr lang="cs-CZ" sz="2400" dirty="0" err="1"/>
              <a:t>heterolecitálních</a:t>
            </a:r>
            <a:r>
              <a:rPr lang="cs-CZ" sz="2400" dirty="0"/>
              <a:t> vajíček, </a:t>
            </a:r>
            <a:r>
              <a:rPr lang="cs-CZ" sz="2400" dirty="0" err="1"/>
              <a:t>mikromery</a:t>
            </a:r>
            <a:r>
              <a:rPr lang="cs-CZ" sz="2400" dirty="0"/>
              <a:t> se rychle dělí, postupně makromery obrůstají (ektoblast), pak se makromery rozmnoží a zmenší a vzniká archenteron a blastoporus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5. Smíšený typ gastrulace </a:t>
            </a:r>
            <a:r>
              <a:rPr lang="cs-CZ" sz="2400" dirty="0"/>
              <a:t>– vzniká kombinací různých gastrulačních pohybů, kombinuje se </a:t>
            </a:r>
            <a:r>
              <a:rPr lang="cs-CZ" sz="2400" dirty="0" err="1"/>
              <a:t>epibolie</a:t>
            </a:r>
            <a:r>
              <a:rPr lang="cs-CZ" sz="2400" dirty="0"/>
              <a:t> s delaminací, delaminace s invaginací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533141"/>
            <a:ext cx="2381309" cy="18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" y="2694431"/>
            <a:ext cx="3521297" cy="15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695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49437" y="525989"/>
            <a:ext cx="2436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b="1" dirty="0">
                <a:solidFill>
                  <a:srgbClr val="7030A0"/>
                </a:solidFill>
              </a:rPr>
              <a:t>Vývoj mezoblastu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2457" y="1207364"/>
            <a:ext cx="11274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Komplexy buněk vyvíjející se mezi ektoblastem a entoblastem. Buněčný původ mezoblastu –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z </a:t>
            </a:r>
            <a:r>
              <a:rPr lang="cs-CZ" sz="2400" dirty="0" err="1">
                <a:solidFill>
                  <a:prstClr val="black"/>
                </a:solidFill>
              </a:rPr>
              <a:t>ekto</a:t>
            </a:r>
            <a:r>
              <a:rPr lang="cs-CZ" sz="2400" dirty="0">
                <a:solidFill>
                  <a:prstClr val="black"/>
                </a:solidFill>
              </a:rPr>
              <a:t> (</a:t>
            </a:r>
            <a:r>
              <a:rPr lang="cs-CZ" sz="2400" b="1" dirty="0" err="1">
                <a:solidFill>
                  <a:srgbClr val="0070C0"/>
                </a:solidFill>
              </a:rPr>
              <a:t>ektomezoblast</a:t>
            </a:r>
            <a:r>
              <a:rPr lang="cs-CZ" sz="2400" dirty="0">
                <a:solidFill>
                  <a:prstClr val="black"/>
                </a:solidFill>
              </a:rPr>
              <a:t>) nebo </a:t>
            </a:r>
            <a:r>
              <a:rPr lang="cs-CZ" sz="2400" dirty="0" err="1">
                <a:solidFill>
                  <a:prstClr val="black"/>
                </a:solidFill>
              </a:rPr>
              <a:t>ento</a:t>
            </a:r>
            <a:r>
              <a:rPr lang="cs-CZ" sz="2400" dirty="0">
                <a:solidFill>
                  <a:prstClr val="black"/>
                </a:solidFill>
              </a:rPr>
              <a:t> (</a:t>
            </a:r>
            <a:r>
              <a:rPr lang="cs-CZ" sz="2400" b="1" dirty="0" err="1">
                <a:solidFill>
                  <a:srgbClr val="0070C0"/>
                </a:solidFill>
              </a:rPr>
              <a:t>entomezoblast</a:t>
            </a:r>
            <a:r>
              <a:rPr lang="cs-CZ" sz="2400" dirty="0">
                <a:solidFill>
                  <a:prstClr val="black"/>
                </a:solidFill>
              </a:rPr>
              <a:t>).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2 možnosti: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A charakter parenchymového pojiva (</a:t>
            </a:r>
            <a:r>
              <a:rPr lang="cs-CZ" sz="2400" b="1" dirty="0" err="1">
                <a:solidFill>
                  <a:srgbClr val="0070C0"/>
                </a:solidFill>
              </a:rPr>
              <a:t>ekto</a:t>
            </a:r>
            <a:r>
              <a:rPr lang="cs-CZ" sz="2400" b="1" dirty="0">
                <a:solidFill>
                  <a:srgbClr val="0070C0"/>
                </a:solidFill>
              </a:rPr>
              <a:t> – </a:t>
            </a:r>
            <a:r>
              <a:rPr lang="cs-CZ" sz="2400" b="1" dirty="0" err="1">
                <a:solidFill>
                  <a:srgbClr val="0070C0"/>
                </a:solidFill>
              </a:rPr>
              <a:t>entomezenchym</a:t>
            </a:r>
            <a:r>
              <a:rPr lang="cs-CZ" sz="2400" dirty="0">
                <a:solidFill>
                  <a:prstClr val="black"/>
                </a:solidFill>
              </a:rPr>
              <a:t>)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B zárodečný list (</a:t>
            </a:r>
            <a:r>
              <a:rPr lang="cs-CZ" sz="2400" b="1" dirty="0">
                <a:solidFill>
                  <a:srgbClr val="7030A0"/>
                </a:solidFill>
              </a:rPr>
              <a:t>mezoblast</a:t>
            </a:r>
            <a:r>
              <a:rPr lang="cs-CZ" sz="2400" dirty="0">
                <a:solidFill>
                  <a:prstClr val="black"/>
                </a:solidFill>
              </a:rPr>
              <a:t>) – vytváří v prvotní dutině </a:t>
            </a:r>
            <a:r>
              <a:rPr lang="cs-CZ" sz="2400" dirty="0" err="1">
                <a:solidFill>
                  <a:prstClr val="black"/>
                </a:solidFill>
              </a:rPr>
              <a:t>célomové</a:t>
            </a:r>
            <a:r>
              <a:rPr lang="cs-CZ" sz="2400" dirty="0">
                <a:solidFill>
                  <a:prstClr val="black"/>
                </a:solidFill>
              </a:rPr>
              <a:t> váčky a uzavírají druhotnou dutinu tělní - </a:t>
            </a:r>
            <a:r>
              <a:rPr lang="cs-CZ" sz="2400" dirty="0">
                <a:solidFill>
                  <a:srgbClr val="7030A0"/>
                </a:solidFill>
              </a:rPr>
              <a:t>célom</a:t>
            </a:r>
            <a:r>
              <a:rPr lang="cs-CZ" sz="2400" dirty="0">
                <a:solidFill>
                  <a:prstClr val="black"/>
                </a:solidFill>
              </a:rPr>
              <a:t>. U mnohých živočichů mezenchym i mezoblast</a:t>
            </a:r>
          </a:p>
        </p:txBody>
      </p:sp>
    </p:spTree>
    <p:extLst>
      <p:ext uri="{BB962C8B-B14F-4D97-AF65-F5344CB8AC3E}">
        <p14:creationId xmlns:p14="http://schemas.microsoft.com/office/powerpoint/2010/main" val="3813172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117" y="487004"/>
            <a:ext cx="1184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Notogeneze</a:t>
            </a:r>
            <a:r>
              <a:rPr lang="cs-CZ" sz="2400" b="1" dirty="0"/>
              <a:t> (</a:t>
            </a:r>
            <a:r>
              <a:rPr lang="cs-CZ" sz="2400" b="1" dirty="0" err="1"/>
              <a:t>neurulace</a:t>
            </a:r>
            <a:r>
              <a:rPr lang="cs-CZ" sz="2400" b="1" dirty="0"/>
              <a:t>) a počátek organogeneze v embryonálním vývoji př.  u obojživelníků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05909" y="1216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42604" y="1460163"/>
            <a:ext cx="5761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 - Vegetativní pól zárodku v různých fázích </a:t>
            </a:r>
            <a:r>
              <a:rPr lang="cs-CZ" sz="2000" dirty="0" err="1"/>
              <a:t>neurulace</a:t>
            </a:r>
            <a:endParaRPr lang="cs-CZ" sz="2000" dirty="0"/>
          </a:p>
          <a:p>
            <a:r>
              <a:rPr lang="cs-CZ" sz="2000" dirty="0"/>
              <a:t>B - </a:t>
            </a:r>
            <a:r>
              <a:rPr lang="cs-CZ" sz="2000" dirty="0" err="1"/>
              <a:t>medianní</a:t>
            </a:r>
            <a:r>
              <a:rPr lang="cs-CZ" sz="2000" dirty="0"/>
              <a:t> řez (rovina zrcadlové souměrnosti)</a:t>
            </a:r>
          </a:p>
          <a:p>
            <a:r>
              <a:rPr lang="cs-CZ" sz="2000" dirty="0"/>
              <a:t> zárodkem ve stejných fázích </a:t>
            </a:r>
            <a:r>
              <a:rPr lang="cs-CZ" sz="2000" dirty="0" err="1"/>
              <a:t>neurulace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42604" y="2521992"/>
            <a:ext cx="531446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 - horní ret blastoporu gastruly</a:t>
            </a:r>
          </a:p>
          <a:p>
            <a:r>
              <a:rPr lang="cs-CZ" sz="2000" dirty="0"/>
              <a:t>b - pigmentový povrch zárodku (ektoblast)</a:t>
            </a:r>
          </a:p>
          <a:p>
            <a:r>
              <a:rPr lang="cs-CZ" sz="2000" dirty="0"/>
              <a:t>c - blastoporus vyplněný žloutkovými buňkami</a:t>
            </a:r>
          </a:p>
          <a:p>
            <a:r>
              <a:rPr lang="cs-CZ" sz="2000" dirty="0"/>
              <a:t>d - blastoporus komunikující s dutinou prvostřeva</a:t>
            </a:r>
          </a:p>
          <a:p>
            <a:r>
              <a:rPr lang="cs-CZ" sz="2000" dirty="0"/>
              <a:t>e - </a:t>
            </a:r>
            <a:r>
              <a:rPr lang="cs-CZ" sz="2000" dirty="0" err="1"/>
              <a:t>předpoklídaný</a:t>
            </a:r>
            <a:r>
              <a:rPr lang="cs-CZ" sz="2000" dirty="0"/>
              <a:t> epiblast (epidermis)</a:t>
            </a:r>
          </a:p>
          <a:p>
            <a:r>
              <a:rPr lang="cs-CZ" sz="2000" dirty="0"/>
              <a:t>f - </a:t>
            </a:r>
            <a:r>
              <a:rPr lang="cs-CZ" sz="2000" dirty="0" err="1"/>
              <a:t>předpoklídaná</a:t>
            </a:r>
            <a:r>
              <a:rPr lang="cs-CZ" sz="2000" dirty="0"/>
              <a:t> nervová soustava</a:t>
            </a:r>
          </a:p>
          <a:p>
            <a:r>
              <a:rPr lang="cs-CZ" sz="2000" dirty="0"/>
              <a:t>g –předpokládaný ventrální mezoblast</a:t>
            </a:r>
          </a:p>
          <a:p>
            <a:r>
              <a:rPr lang="cs-CZ" sz="2000" dirty="0"/>
              <a:t>h - entoblast</a:t>
            </a:r>
          </a:p>
          <a:p>
            <a:r>
              <a:rPr lang="cs-CZ" sz="2000" dirty="0"/>
              <a:t>i– předpokládaný </a:t>
            </a:r>
            <a:r>
              <a:rPr lang="cs-CZ" sz="2000" dirty="0" err="1"/>
              <a:t>chondromezoblast</a:t>
            </a:r>
            <a:endParaRPr lang="cs-CZ" sz="2000" dirty="0"/>
          </a:p>
          <a:p>
            <a:r>
              <a:rPr lang="cs-CZ" sz="2000" dirty="0"/>
              <a:t>j – prvotní dutina tělní</a:t>
            </a:r>
          </a:p>
          <a:p>
            <a:r>
              <a:rPr lang="cs-CZ" sz="2000" dirty="0"/>
              <a:t>k – archenteron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9" y="1202584"/>
            <a:ext cx="3321750" cy="575783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9302151" y="4579045"/>
            <a:ext cx="2617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Vysvětlivky:</a:t>
            </a:r>
          </a:p>
          <a:p>
            <a:r>
              <a:rPr lang="cs-CZ" sz="2000" dirty="0"/>
              <a:t>Ektoblast - bílá</a:t>
            </a:r>
          </a:p>
          <a:p>
            <a:r>
              <a:rPr lang="cs-CZ" sz="2000" dirty="0"/>
              <a:t>Entoblast -  křížkovaná</a:t>
            </a:r>
          </a:p>
          <a:p>
            <a:r>
              <a:rPr lang="cs-CZ" sz="2000" dirty="0"/>
              <a:t>Chorda - tečkovaná</a:t>
            </a:r>
          </a:p>
          <a:p>
            <a:r>
              <a:rPr lang="cs-CZ" sz="2000" dirty="0"/>
              <a:t>Mezoblast - čárkovaná</a:t>
            </a:r>
          </a:p>
          <a:p>
            <a:r>
              <a:rPr lang="cs-CZ" sz="2000" dirty="0"/>
              <a:t>Základ nervstva - černá</a:t>
            </a:r>
          </a:p>
        </p:txBody>
      </p:sp>
    </p:spTree>
    <p:extLst>
      <p:ext uri="{BB962C8B-B14F-4D97-AF65-F5344CB8AC3E}">
        <p14:creationId xmlns:p14="http://schemas.microsoft.com/office/powerpoint/2010/main" val="2999286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083870" y="109334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 – epiblast (orgánový základ pokožky)</a:t>
            </a:r>
          </a:p>
          <a:p>
            <a:r>
              <a:rPr lang="cs-CZ" dirty="0"/>
              <a:t>m – nervová trubice (orgánový základ nerv. soustavy)</a:t>
            </a:r>
          </a:p>
          <a:p>
            <a:r>
              <a:rPr lang="cs-CZ" dirty="0"/>
              <a:t>n – </a:t>
            </a:r>
            <a:r>
              <a:rPr lang="cs-CZ" dirty="0" err="1"/>
              <a:t>somit</a:t>
            </a:r>
            <a:r>
              <a:rPr lang="cs-CZ" dirty="0"/>
              <a:t> (dorzální oddíl </a:t>
            </a:r>
            <a:r>
              <a:rPr lang="cs-CZ" dirty="0" err="1"/>
              <a:t>célomového</a:t>
            </a:r>
            <a:r>
              <a:rPr lang="cs-CZ" dirty="0"/>
              <a:t> váčku)</a:t>
            </a:r>
          </a:p>
          <a:p>
            <a:r>
              <a:rPr lang="cs-CZ" dirty="0"/>
              <a:t>o – laterální destička (ventrální oddíl </a:t>
            </a:r>
            <a:r>
              <a:rPr lang="cs-CZ" dirty="0" err="1"/>
              <a:t>célomového</a:t>
            </a:r>
            <a:r>
              <a:rPr lang="cs-CZ" dirty="0"/>
              <a:t> váčku (</a:t>
            </a:r>
            <a:r>
              <a:rPr lang="cs-CZ" dirty="0" err="1"/>
              <a:t>splanchnoton</a:t>
            </a:r>
            <a:r>
              <a:rPr lang="cs-CZ" dirty="0"/>
              <a:t>))</a:t>
            </a:r>
          </a:p>
          <a:p>
            <a:r>
              <a:rPr lang="cs-CZ" dirty="0"/>
              <a:t>p – základ chordy</a:t>
            </a:r>
          </a:p>
          <a:p>
            <a:r>
              <a:rPr lang="cs-CZ" dirty="0"/>
              <a:t>r – dutina střeva</a:t>
            </a:r>
          </a:p>
          <a:p>
            <a:r>
              <a:rPr lang="cs-CZ" dirty="0"/>
              <a:t>s – základ střevní stěny</a:t>
            </a:r>
          </a:p>
          <a:p>
            <a:r>
              <a:rPr lang="cs-CZ" dirty="0"/>
              <a:t>t – medulární ploténka</a:t>
            </a:r>
          </a:p>
          <a:p>
            <a:r>
              <a:rPr lang="cs-CZ" dirty="0"/>
              <a:t>u – medulární val</a:t>
            </a:r>
          </a:p>
          <a:p>
            <a:r>
              <a:rPr lang="cs-CZ" dirty="0"/>
              <a:t>v – neurální lišta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3" y="597533"/>
            <a:ext cx="3137483" cy="38168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9513" y="4842332"/>
            <a:ext cx="11131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Struna hřbetní </a:t>
            </a:r>
            <a:r>
              <a:rPr lang="cs-CZ" dirty="0"/>
              <a:t>vzniká u všech strunatců jako podélně dorzální vychlípenina </a:t>
            </a:r>
            <a:r>
              <a:rPr lang="cs-CZ" b="1" dirty="0"/>
              <a:t>entoblastu</a:t>
            </a:r>
            <a:r>
              <a:rPr lang="cs-CZ" dirty="0"/>
              <a:t>. Ta se odděluje a dává vznik provazcovitému útvaru tvořeným </a:t>
            </a:r>
            <a:r>
              <a:rPr lang="cs-CZ" b="1" dirty="0"/>
              <a:t>buněčným </a:t>
            </a:r>
            <a:r>
              <a:rPr lang="cs-CZ" dirty="0"/>
              <a:t>pojivem. </a:t>
            </a:r>
          </a:p>
          <a:p>
            <a:r>
              <a:rPr lang="cs-CZ" b="1" dirty="0"/>
              <a:t>Mícha</a:t>
            </a:r>
            <a:r>
              <a:rPr lang="cs-CZ" dirty="0"/>
              <a:t> je podélná dorzální vchlípenina </a:t>
            </a:r>
            <a:r>
              <a:rPr lang="cs-CZ" b="1" dirty="0"/>
              <a:t>ektoblastu</a:t>
            </a:r>
            <a:r>
              <a:rPr lang="cs-CZ" dirty="0"/>
              <a:t>. Tvoří ji </a:t>
            </a:r>
            <a:r>
              <a:rPr lang="cs-CZ" b="1" dirty="0"/>
              <a:t>medulární destička </a:t>
            </a:r>
            <a:r>
              <a:rPr lang="cs-CZ" dirty="0"/>
              <a:t>a </a:t>
            </a:r>
            <a:r>
              <a:rPr lang="cs-CZ" b="1" dirty="0"/>
              <a:t>postranní medulární valy</a:t>
            </a:r>
            <a:r>
              <a:rPr lang="cs-CZ" dirty="0"/>
              <a:t>. Ty se oddělují od ektoblastu a uzavírají se v </a:t>
            </a:r>
            <a:r>
              <a:rPr lang="cs-CZ" b="1" dirty="0"/>
              <a:t>nervovou trubici. </a:t>
            </a:r>
            <a:r>
              <a:rPr lang="cs-CZ" dirty="0"/>
              <a:t>Materiál ektoblastu se stranách vyvíjející se nervové trubice tvoří </a:t>
            </a:r>
            <a:r>
              <a:rPr lang="cs-CZ" b="1" dirty="0"/>
              <a:t>neurální lišty</a:t>
            </a:r>
            <a:r>
              <a:rPr lang="cs-CZ" dirty="0"/>
              <a:t>, ze kterých se diferencuje </a:t>
            </a:r>
            <a:r>
              <a:rPr lang="cs-CZ" b="1" dirty="0" err="1"/>
              <a:t>ektomezenchym</a:t>
            </a:r>
            <a:r>
              <a:rPr lang="cs-CZ" dirty="0"/>
              <a:t>.  </a:t>
            </a:r>
            <a:r>
              <a:rPr lang="cs-CZ" b="1" dirty="0"/>
              <a:t>Vznik mezoblastu, základů chordy a míchy </a:t>
            </a:r>
            <a:r>
              <a:rPr lang="cs-CZ" dirty="0"/>
              <a:t>má různý průběh při vývoji z různých druhů vajíček, takže je specifický pro většinu skupin strunatců.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73992" y="29901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Neurulace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40529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F7E7B08-C48A-4C73-A46C-AA91AE70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323" y="2683867"/>
            <a:ext cx="3981032" cy="407069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028536" y="293299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Příčný řez embryem obratlovce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25340" y="977884"/>
            <a:ext cx="572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Pravá polovina – pokročilá fáze blastogeneze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5608" y="1069676"/>
            <a:ext cx="499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Levá polovina – počátek organogeneze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30355" y="2030024"/>
            <a:ext cx="521027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- ektoblast</a:t>
            </a:r>
          </a:p>
          <a:p>
            <a:r>
              <a:rPr lang="cs-CZ" sz="2400" dirty="0"/>
              <a:t>b - entoblast</a:t>
            </a:r>
          </a:p>
          <a:p>
            <a:r>
              <a:rPr lang="cs-CZ" sz="2400" dirty="0"/>
              <a:t>e - </a:t>
            </a:r>
            <a:r>
              <a:rPr lang="cs-CZ" sz="2400" dirty="0" err="1"/>
              <a:t>myotom</a:t>
            </a:r>
            <a:r>
              <a:rPr lang="cs-CZ" sz="2400" dirty="0"/>
              <a:t> (kosterní svalstvo)</a:t>
            </a:r>
          </a:p>
          <a:p>
            <a:r>
              <a:rPr lang="cs-CZ" sz="2400" dirty="0"/>
              <a:t>g - </a:t>
            </a:r>
            <a:r>
              <a:rPr lang="cs-CZ" sz="2400" dirty="0" err="1"/>
              <a:t>sklerotom</a:t>
            </a:r>
            <a:r>
              <a:rPr lang="cs-CZ" sz="2400" dirty="0"/>
              <a:t> (kostra)</a:t>
            </a:r>
          </a:p>
          <a:p>
            <a:r>
              <a:rPr lang="cs-CZ" sz="2400" dirty="0"/>
              <a:t>l - </a:t>
            </a:r>
            <a:r>
              <a:rPr lang="cs-CZ" sz="2400" dirty="0" err="1"/>
              <a:t>nefrotom</a:t>
            </a:r>
            <a:r>
              <a:rPr lang="cs-CZ" sz="2400" dirty="0"/>
              <a:t> (ledviny a </a:t>
            </a:r>
            <a:r>
              <a:rPr lang="cs-CZ" sz="2400" dirty="0" err="1"/>
              <a:t>pohl</a:t>
            </a:r>
            <a:r>
              <a:rPr lang="cs-CZ" sz="2400" dirty="0"/>
              <a:t>. žlázy)</a:t>
            </a:r>
          </a:p>
          <a:p>
            <a:r>
              <a:rPr lang="cs-CZ" sz="2400" dirty="0"/>
              <a:t>k - dermatom (škára)</a:t>
            </a:r>
          </a:p>
          <a:p>
            <a:r>
              <a:rPr lang="cs-CZ" sz="2400" dirty="0"/>
              <a:t>m - </a:t>
            </a:r>
            <a:r>
              <a:rPr lang="cs-CZ" sz="2400" dirty="0" err="1"/>
              <a:t>gonotom</a:t>
            </a:r>
            <a:r>
              <a:rPr lang="cs-CZ" sz="2400" dirty="0"/>
              <a:t> (gonády)</a:t>
            </a:r>
          </a:p>
          <a:p>
            <a:r>
              <a:rPr lang="cs-CZ" sz="2400" dirty="0"/>
              <a:t>o - </a:t>
            </a:r>
            <a:r>
              <a:rPr lang="cs-CZ" sz="2400" dirty="0" err="1"/>
              <a:t>splanchnotom</a:t>
            </a:r>
            <a:r>
              <a:rPr lang="cs-CZ" sz="2400" dirty="0"/>
              <a:t> (dutina hrudní, břišní, </a:t>
            </a:r>
          </a:p>
          <a:p>
            <a:r>
              <a:rPr lang="cs-CZ" sz="2400" dirty="0"/>
              <a:t>osrdečníková) </a:t>
            </a:r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676082"/>
            <a:ext cx="4821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 - nervová trubice </a:t>
            </a:r>
          </a:p>
          <a:p>
            <a:r>
              <a:rPr lang="cs-CZ" sz="2400" dirty="0"/>
              <a:t>d - </a:t>
            </a:r>
            <a:r>
              <a:rPr lang="cs-CZ" sz="2400" dirty="0" err="1"/>
              <a:t>somit</a:t>
            </a:r>
            <a:r>
              <a:rPr lang="cs-CZ" sz="2400" dirty="0"/>
              <a:t> (dorzální oddíl célom. váčku</a:t>
            </a:r>
          </a:p>
          <a:p>
            <a:r>
              <a:rPr lang="cs-CZ" sz="2400" dirty="0"/>
              <a:t>f - chorda</a:t>
            </a:r>
          </a:p>
          <a:p>
            <a:r>
              <a:rPr lang="cs-CZ" sz="2400" dirty="0"/>
              <a:t>h - </a:t>
            </a:r>
            <a:r>
              <a:rPr lang="cs-CZ" sz="2400" dirty="0" err="1"/>
              <a:t>splanchnopleura</a:t>
            </a:r>
            <a:r>
              <a:rPr lang="cs-CZ" sz="2400" dirty="0"/>
              <a:t> (stěna útrobní)</a:t>
            </a:r>
          </a:p>
          <a:p>
            <a:r>
              <a:rPr lang="cs-CZ" sz="2400" dirty="0"/>
              <a:t>i - somatopleura (stěna tělní)</a:t>
            </a:r>
          </a:p>
          <a:p>
            <a:r>
              <a:rPr lang="cs-CZ" sz="2400" dirty="0"/>
              <a:t>j - střevo</a:t>
            </a:r>
          </a:p>
        </p:txBody>
      </p:sp>
    </p:spTree>
    <p:extLst>
      <p:ext uri="{BB962C8B-B14F-4D97-AF65-F5344CB8AC3E}">
        <p14:creationId xmlns:p14="http://schemas.microsoft.com/office/powerpoint/2010/main" val="78927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93320" y="222700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2" y="1269140"/>
            <a:ext cx="5236257" cy="26453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88826" y="807475"/>
            <a:ext cx="341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Nepohlavní rozmnožování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20704" y="1269140"/>
            <a:ext cx="589549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Dělení (</a:t>
            </a:r>
            <a:r>
              <a:rPr lang="cs-CZ" sz="2000" b="1" dirty="0" err="1">
                <a:solidFill>
                  <a:srgbClr val="0070C0"/>
                </a:solidFill>
              </a:rPr>
              <a:t>Fisiparie</a:t>
            </a:r>
            <a:r>
              <a:rPr lang="cs-CZ" sz="2000" b="1" dirty="0">
                <a:solidFill>
                  <a:srgbClr val="0070C0"/>
                </a:solidFill>
              </a:rPr>
              <a:t>) </a:t>
            </a:r>
            <a:r>
              <a:rPr lang="cs-CZ" sz="2000" dirty="0"/>
              <a:t>– </a:t>
            </a:r>
          </a:p>
          <a:p>
            <a:r>
              <a:rPr lang="cs-CZ" sz="2000" dirty="0"/>
              <a:t>A) dělení na dva jedince – </a:t>
            </a:r>
            <a:r>
              <a:rPr lang="cs-CZ" sz="2000" dirty="0">
                <a:solidFill>
                  <a:srgbClr val="7030A0"/>
                </a:solidFill>
              </a:rPr>
              <a:t>jednoduché – (</a:t>
            </a:r>
            <a:r>
              <a:rPr lang="cs-CZ" sz="2000" dirty="0" err="1">
                <a:solidFill>
                  <a:srgbClr val="7030A0"/>
                </a:solidFill>
              </a:rPr>
              <a:t>paratomie</a:t>
            </a:r>
            <a:r>
              <a:rPr lang="cs-CZ" sz="2000" dirty="0">
                <a:solidFill>
                  <a:srgbClr val="7030A0"/>
                </a:solidFill>
              </a:rPr>
              <a:t>) </a:t>
            </a:r>
            <a:r>
              <a:rPr lang="cs-CZ" sz="2000" dirty="0">
                <a:solidFill>
                  <a:srgbClr val="FF0000"/>
                </a:solidFill>
              </a:rPr>
              <a:t>příčné</a:t>
            </a:r>
            <a:r>
              <a:rPr lang="cs-CZ" sz="2000" dirty="0"/>
              <a:t> dělení láčkovců (odd. láčkovci), tř. ploštěnky (km. Ploštěnci) př. </a:t>
            </a:r>
            <a:r>
              <a:rPr lang="cs-CZ" sz="2000" dirty="0" err="1"/>
              <a:t>Stenostonum</a:t>
            </a:r>
            <a:r>
              <a:rPr lang="cs-CZ" sz="2000" dirty="0"/>
              <a:t>,  km. kroužkovci (</a:t>
            </a:r>
            <a:r>
              <a:rPr lang="cs-CZ" sz="2000" dirty="0" err="1"/>
              <a:t>Nais</a:t>
            </a:r>
            <a:r>
              <a:rPr lang="cs-CZ" sz="2000" dirty="0"/>
              <a:t>, </a:t>
            </a:r>
            <a:r>
              <a:rPr lang="cs-CZ" sz="2000" dirty="0" err="1"/>
              <a:t>Dero</a:t>
            </a:r>
            <a:r>
              <a:rPr lang="cs-CZ" sz="2000" dirty="0"/>
              <a:t>), </a:t>
            </a:r>
            <a:r>
              <a:rPr lang="cs-CZ" sz="2000" dirty="0">
                <a:solidFill>
                  <a:srgbClr val="FF0000"/>
                </a:solidFill>
              </a:rPr>
              <a:t>podélné </a:t>
            </a:r>
            <a:r>
              <a:rPr lang="cs-CZ" sz="2000" dirty="0"/>
              <a:t>dělení u přisedlého stádia </a:t>
            </a:r>
            <a:r>
              <a:rPr lang="cs-CZ" sz="2000" dirty="0" err="1"/>
              <a:t>medůzovců</a:t>
            </a:r>
            <a:r>
              <a:rPr lang="cs-CZ" sz="2000" dirty="0"/>
              <a:t> ---polypů (lacerace)</a:t>
            </a:r>
          </a:p>
          <a:p>
            <a:r>
              <a:rPr lang="cs-CZ" sz="2000" dirty="0"/>
              <a:t>B) </a:t>
            </a:r>
            <a:r>
              <a:rPr lang="cs-CZ" sz="2000" dirty="0">
                <a:solidFill>
                  <a:srgbClr val="7030A0"/>
                </a:solidFill>
              </a:rPr>
              <a:t>Na více jedinců – mnohonásobné </a:t>
            </a:r>
            <a:r>
              <a:rPr lang="cs-CZ" sz="2000" dirty="0"/>
              <a:t>(</a:t>
            </a:r>
            <a:r>
              <a:rPr lang="cs-CZ" sz="2000" dirty="0" err="1"/>
              <a:t>architomie</a:t>
            </a:r>
            <a:r>
              <a:rPr lang="cs-CZ" sz="2000" dirty="0"/>
              <a:t>) u většiny ploštěnců, u Tř. hvězdic, Tř. hadic, u Tř. sumýšů (Km. Ostnokožci)</a:t>
            </a:r>
          </a:p>
          <a:p>
            <a:r>
              <a:rPr lang="cs-CZ" sz="2000" dirty="0"/>
              <a:t>C) </a:t>
            </a:r>
            <a:r>
              <a:rPr lang="cs-CZ" sz="2000" dirty="0">
                <a:solidFill>
                  <a:srgbClr val="7030A0"/>
                </a:solidFill>
              </a:rPr>
              <a:t>Strobilace</a:t>
            </a:r>
            <a:r>
              <a:rPr lang="cs-CZ" sz="2000" dirty="0"/>
              <a:t> – část jedince, která dorůstá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75" y="4365848"/>
            <a:ext cx="3774242" cy="24460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18162" y="2827436"/>
            <a:ext cx="970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architomie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8484" y="2827563"/>
            <a:ext cx="93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paratomie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115525"/>
            <a:ext cx="897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strobilace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43426" y="4661663"/>
            <a:ext cx="96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lacerace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498794" y="4476997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Podélné dělení láčkovců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7D6A38C-F66E-46AF-AEF7-7A5C9A2CD76B}"/>
              </a:ext>
            </a:extLst>
          </p:cNvPr>
          <p:cNvCxnSpPr/>
          <p:nvPr/>
        </p:nvCxnSpPr>
        <p:spPr>
          <a:xfrm flipV="1">
            <a:off x="620785" y="2010662"/>
            <a:ext cx="585135" cy="20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6" y="362148"/>
            <a:ext cx="2155207" cy="50393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44" y="647721"/>
            <a:ext cx="3721111" cy="44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1063" y="325268"/>
            <a:ext cx="634224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formy jednoduchého dělení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paratomie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Nový jedinec vzniká z části mateřského jedince. Oddělená část podléhá přestavbě a diferenciuje se do nového těla jedince (výjimka: kmen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paláčkovci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čeleď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Dicyemidae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vzniká jedinec z jediné buňky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axoblast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Dělení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fisiparie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 př.- a) 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medúzovců (larva planula, </a:t>
            </a:r>
            <a:r>
              <a:rPr lang="cs-CZ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ephyra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u tasemnic (</a:t>
            </a:r>
            <a:r>
              <a:rPr lang="cs-CZ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cestoda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paratomické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dělení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mnohoštětinatců</a:t>
            </a:r>
          </a:p>
          <a:p>
            <a:endParaRPr lang="cs-CZ" sz="20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Medúzovci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potlačen nepohlavní polyp </a:t>
            </a:r>
          </a:p>
          <a:p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scyphistoma</a:t>
            </a:r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(polyp) se příčně dělí = strobilace, </a:t>
            </a:r>
            <a:r>
              <a:rPr lang="cs-CZ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endParaRPr lang="cs-CZ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odškrcené</a:t>
            </a:r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medúzky</a:t>
            </a:r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ephyrae</a:t>
            </a:r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 nich pohlavně se množící medúzy</a:t>
            </a:r>
          </a:p>
          <a:p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28" y="325268"/>
            <a:ext cx="5290112" cy="59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947" y="115461"/>
            <a:ext cx="105069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</a:t>
            </a: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Kmen HOUBOVCI (</a:t>
            </a:r>
            <a:r>
              <a:rPr lang="cs-CZ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Porifera</a:t>
            </a:r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Nepohlavně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vnější pučení (vznik trsů, kolonií), vnitřní pučení (</a:t>
            </a:r>
            <a:r>
              <a:rPr lang="cs-CZ" dirty="0" err="1">
                <a:effectLst/>
                <a:latin typeface="Arial" panose="020B0604020202020204" pitchFamily="34" charset="0"/>
              </a:rPr>
              <a:t>gemulace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zejména u sladkovodních druhů, přečkání nepříznivých podmínek)</a:t>
            </a:r>
          </a:p>
          <a:p>
            <a:r>
              <a:rPr lang="cs-CZ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Pohlavně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Hermafrodité i </a:t>
            </a:r>
            <a:r>
              <a:rPr lang="cs-CZ" dirty="0" err="1">
                <a:effectLst/>
                <a:latin typeface="Arial" panose="020B0604020202020204" pitchFamily="34" charset="0"/>
              </a:rPr>
              <a:t>gonochoristé</a:t>
            </a:r>
            <a:endParaRPr lang="cs-CZ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</a:rPr>
              <a:t>Pohlavní buňky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vznik v mezoglei</a:t>
            </a: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Kmen ŽAHAVCI (</a:t>
            </a:r>
            <a:r>
              <a:rPr lang="cs-CZ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Cnidaria</a:t>
            </a:r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Střídání pohlavního rozmnožování (vázané na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stádium medúzy) a nepohlavního (stádium polypa),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jedno nebo druhé morfologické stádium může být potlačeno</a:t>
            </a: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Tř. Korálnatci  (km. Žahavci)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jen stádium polypa, nepohlavně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pučením, pohlavně uvolňování gamet nebo oplodněných vajíček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larva planula polyp</a:t>
            </a: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Tř. Medúzovci  (km. Žahavci)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potlačen nepohlavní polyp </a:t>
            </a:r>
          </a:p>
          <a:p>
            <a:r>
              <a:rPr lang="cs-CZ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scyphistoma</a:t>
            </a:r>
            <a:r>
              <a:rPr lang="cs-CZ" dirty="0">
                <a:effectLst/>
                <a:latin typeface="Arial" panose="020B0604020202020204" pitchFamily="34" charset="0"/>
              </a:rPr>
              <a:t> (polyp) se příčně dělí = strobilace, 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odškrcené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medúzky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ephyrae</a:t>
            </a:r>
            <a:r>
              <a:rPr lang="cs-CZ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z nich pohlavně se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množící medúzy</a:t>
            </a:r>
          </a:p>
        </p:txBody>
      </p:sp>
    </p:spTree>
    <p:extLst>
      <p:ext uri="{BB962C8B-B14F-4D97-AF65-F5344CB8AC3E}">
        <p14:creationId xmlns:p14="http://schemas.microsoft.com/office/powerpoint/2010/main" val="216353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47" y="398615"/>
            <a:ext cx="65882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Tř. tasemnice CESTODA (km. Ploštěnci)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Tasemnice většinou hermafroditi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Strobilace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Za hlavičkou se neustále diferencují nové tělní články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V každém článku samčí i samičí reprodukční soustava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Oplození mezi dvěma tasemnicemi nebo mezi články na stejné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strobile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Články v zadní části se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odškrcují</a:t>
            </a:r>
            <a:r>
              <a:rPr lang="cs-CZ" sz="2000" dirty="0">
                <a:effectLst/>
                <a:latin typeface="Arial" panose="020B0604020202020204" pitchFamily="34" charset="0"/>
              </a:rPr>
              <a:t>, s plně funkčními reprodukčními soustavami</a:t>
            </a:r>
          </a:p>
          <a:p>
            <a:r>
              <a:rPr lang="cs-CZ" sz="2000" dirty="0">
                <a:latin typeface="Arial" panose="020B0604020202020204" pitchFamily="34" charset="0"/>
              </a:rPr>
              <a:t>Články nelze považovat za samostatné jedince, jen odvrhovaná část i těla</a:t>
            </a:r>
          </a:p>
          <a:p>
            <a:r>
              <a:rPr lang="cs-CZ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Tř. Mnohoštětinatci (km. Kroužkovci)</a:t>
            </a:r>
          </a:p>
          <a:p>
            <a:r>
              <a:rPr lang="cs-CZ" sz="2000" b="1" dirty="0" err="1">
                <a:solidFill>
                  <a:srgbClr val="00B0F0"/>
                </a:solidFill>
                <a:latin typeface="Arial" panose="020B0604020202020204" pitchFamily="34" charset="0"/>
              </a:rPr>
              <a:t>Paratomické</a:t>
            </a:r>
            <a:r>
              <a:rPr lang="cs-CZ" sz="2000" b="1" dirty="0">
                <a:solidFill>
                  <a:srgbClr val="00B0F0"/>
                </a:solidFill>
                <a:latin typeface="Arial" panose="020B0604020202020204" pitchFamily="34" charset="0"/>
              </a:rPr>
              <a:t> dělení (Jednoduché binární)</a:t>
            </a:r>
            <a:r>
              <a:rPr lang="cs-CZ" sz="2000" dirty="0">
                <a:latin typeface="Arial" panose="020B0604020202020204" pitchFamily="34" charset="0"/>
              </a:rPr>
              <a:t>– červ </a:t>
            </a:r>
            <a:r>
              <a:rPr lang="cs-CZ" sz="2000" dirty="0" err="1">
                <a:latin typeface="Arial" panose="020B0604020202020204" pitchFamily="34" charset="0"/>
              </a:rPr>
              <a:t>palolo</a:t>
            </a:r>
            <a:r>
              <a:rPr lang="cs-CZ" sz="2000" dirty="0">
                <a:latin typeface="Arial" panose="020B0604020202020204" pitchFamily="34" charset="0"/>
              </a:rPr>
              <a:t>, (Eunice </a:t>
            </a:r>
            <a:r>
              <a:rPr lang="cs-CZ" sz="2000" dirty="0" err="1">
                <a:latin typeface="Arial" panose="020B0604020202020204" pitchFamily="34" charset="0"/>
              </a:rPr>
              <a:t>viridis</a:t>
            </a:r>
            <a:r>
              <a:rPr lang="cs-CZ" sz="2000" dirty="0">
                <a:latin typeface="Arial" panose="020B0604020202020204" pitchFamily="34" charset="0"/>
              </a:rPr>
              <a:t>) – přední </a:t>
            </a: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atokní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</a:rPr>
              <a:t>část - nepohlavní, zadní </a:t>
            </a: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epitokn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í</a:t>
            </a:r>
            <a:r>
              <a:rPr lang="cs-CZ" sz="2000" dirty="0">
                <a:latin typeface="Arial" panose="020B0604020202020204" pitchFamily="34" charset="0"/>
              </a:rPr>
              <a:t> část – pohlavní množení. Za nejvyššího přílivu (úplněk) se </a:t>
            </a:r>
            <a:r>
              <a:rPr lang="cs-CZ" sz="2000" dirty="0" err="1">
                <a:latin typeface="Arial" panose="020B0604020202020204" pitchFamily="34" charset="0"/>
              </a:rPr>
              <a:t>epitokní</a:t>
            </a:r>
            <a:r>
              <a:rPr lang="cs-CZ" sz="2000" dirty="0">
                <a:latin typeface="Arial" panose="020B0604020202020204" pitchFamily="34" charset="0"/>
              </a:rPr>
              <a:t> části oddělují, vyplouvají na hladinu a dochází mezi nimi k oplození vajíček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Neúplné metagenetické cykly, pohlavní stadia nejsou schopny samostatného života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45" y="142381"/>
            <a:ext cx="3917821" cy="33658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56" y="3508244"/>
            <a:ext cx="2270640" cy="33497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94097" y="1116281"/>
            <a:ext cx="68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varlata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98327" y="1825312"/>
            <a:ext cx="858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vaječníky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70223" y="4146271"/>
            <a:ext cx="147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atokní</a:t>
            </a:r>
            <a:r>
              <a:rPr lang="cs-CZ" dirty="0"/>
              <a:t> část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411924" y="5025045"/>
            <a:ext cx="106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Epitokní</a:t>
            </a:r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450285" y="364259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palolo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908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4125</Words>
  <Application>Microsoft Office PowerPoint</Application>
  <PresentationFormat>Širokoúhlá obrazovka</PresentationFormat>
  <Paragraphs>448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Motiv Office</vt:lpstr>
      <vt:lpstr>Rozmnožování, blastulace gastrulace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Alena Žákovská</cp:lastModifiedBy>
  <cp:revision>171</cp:revision>
  <cp:lastPrinted>2019-04-28T14:18:50Z</cp:lastPrinted>
  <dcterms:created xsi:type="dcterms:W3CDTF">2018-04-15T13:12:57Z</dcterms:created>
  <dcterms:modified xsi:type="dcterms:W3CDTF">2020-04-28T13:03:25Z</dcterms:modified>
</cp:coreProperties>
</file>