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3"/>
  </p:notesMasterIdLst>
  <p:sldIdLst>
    <p:sldId id="265" r:id="rId2"/>
    <p:sldId id="272" r:id="rId3"/>
    <p:sldId id="280" r:id="rId4"/>
    <p:sldId id="267" r:id="rId5"/>
    <p:sldId id="275" r:id="rId6"/>
    <p:sldId id="279" r:id="rId7"/>
    <p:sldId id="276" r:id="rId8"/>
    <p:sldId id="277" r:id="rId9"/>
    <p:sldId id="278" r:id="rId10"/>
    <p:sldId id="274" r:id="rId11"/>
    <p:sldId id="271" r:id="rId12"/>
  </p:sldIdLst>
  <p:sldSz cx="9144000" cy="6858000" type="screen4x3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D00"/>
    <a:srgbClr val="000000"/>
    <a:srgbClr val="002395"/>
    <a:srgbClr val="143579"/>
    <a:srgbClr val="163574"/>
    <a:srgbClr val="153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664" y="-8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B12B2-1E05-4CB7-A1DE-7C42CFB593F1}" type="datetimeFigureOut">
              <a:rPr lang="cs-CZ" smtClean="0"/>
              <a:pPr/>
              <a:t>5. 3. 2018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D88DD-3D88-4294-BCC2-35A95BC270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304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D88DD-3D88-4294-BCC2-35A95BC2706B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48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D88DD-3D88-4294-BCC2-35A95BC2706B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482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D88DD-3D88-4294-BCC2-35A95BC2706B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155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D88DD-3D88-4294-BCC2-35A95BC2706B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30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D88DD-3D88-4294-BCC2-35A95BC2706B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48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47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zev prezentac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ctrTitle"/>
          </p:nvPr>
        </p:nvSpPr>
        <p:spPr>
          <a:xfrm>
            <a:off x="724019" y="3428429"/>
            <a:ext cx="7695962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9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cs-CZ" dirty="0"/>
          </a:p>
        </p:txBody>
      </p:sp>
      <p:sp>
        <p:nvSpPr>
          <p:cNvPr id="4" name="Podnadpis 2"/>
          <p:cNvSpPr>
            <a:spLocks noGrp="1"/>
          </p:cNvSpPr>
          <p:nvPr>
            <p:ph type="subTitle" idx="1"/>
          </p:nvPr>
        </p:nvSpPr>
        <p:spPr>
          <a:xfrm>
            <a:off x="724019" y="4081461"/>
            <a:ext cx="7695962" cy="3628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36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5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1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0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subtitle</a:t>
            </a:r>
            <a:r>
              <a:rPr lang="cs-CZ" dirty="0" smtClean="0"/>
              <a:t> style</a:t>
            </a:r>
            <a:endParaRPr lang="cs-CZ" dirty="0"/>
          </a:p>
        </p:txBody>
      </p:sp>
      <p:sp>
        <p:nvSpPr>
          <p:cNvPr id="5" name="Zástupný symbol pro obsah 9"/>
          <p:cNvSpPr>
            <a:spLocks noGrp="1"/>
          </p:cNvSpPr>
          <p:nvPr>
            <p:ph sz="quarter" idx="13"/>
          </p:nvPr>
        </p:nvSpPr>
        <p:spPr>
          <a:xfrm>
            <a:off x="724019" y="4571238"/>
            <a:ext cx="7695962" cy="25123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buNone/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</p:txBody>
      </p:sp>
      <p:sp>
        <p:nvSpPr>
          <p:cNvPr id="6" name="Zástupný symbol pro text 12"/>
          <p:cNvSpPr>
            <a:spLocks noGrp="1"/>
          </p:cNvSpPr>
          <p:nvPr>
            <p:ph type="body" sz="quarter" idx="14"/>
          </p:nvPr>
        </p:nvSpPr>
        <p:spPr>
          <a:xfrm>
            <a:off x="2970850" y="5714045"/>
            <a:ext cx="3202300" cy="55271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buFontTx/>
              <a:buNone/>
              <a:defRPr sz="1600">
                <a:solidFill>
                  <a:srgbClr val="4D4F53"/>
                </a:solidFill>
              </a:defRPr>
            </a:lvl1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566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kladní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2"/>
          <p:cNvSpPr txBox="1">
            <a:spLocks/>
          </p:cNvSpPr>
          <p:nvPr/>
        </p:nvSpPr>
        <p:spPr>
          <a:xfrm>
            <a:off x="198438" y="6481763"/>
            <a:ext cx="1539875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8725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E3330A9B-1886-1C41-9F5A-AC1C487558FB}" type="slidenum">
              <a:rPr lang="cs-CZ" sz="1200" smtClean="0">
                <a:solidFill>
                  <a:schemeClr val="tx1"/>
                </a:solidFill>
                <a:latin typeface="+mj-lt"/>
                <a:ea typeface="+mn-ea"/>
                <a:cs typeface="Segoe UI" pitchFamily="34" charset="0"/>
              </a:rPr>
              <a:pPr defTabSz="872513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cs-CZ" sz="1200" dirty="0" smtClean="0">
              <a:solidFill>
                <a:schemeClr val="tx1"/>
              </a:solidFill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3"/>
          </p:nvPr>
        </p:nvSpPr>
        <p:spPr>
          <a:xfrm>
            <a:off x="616276" y="1244976"/>
            <a:ext cx="7911449" cy="4571236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smtClean="0"/>
              <a:t>Second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err="1" smtClean="0"/>
              <a:t>Fourth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err="1" smtClean="0"/>
              <a:t>Fifth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/>
          </a:p>
        </p:txBody>
      </p:sp>
      <p:sp>
        <p:nvSpPr>
          <p:cNvPr id="17" name="Zástupný symbol pro nadpis 1"/>
          <p:cNvSpPr>
            <a:spLocks noGrp="1"/>
          </p:cNvSpPr>
          <p:nvPr>
            <p:ph type="title"/>
          </p:nvPr>
        </p:nvSpPr>
        <p:spPr>
          <a:xfrm>
            <a:off x="616276" y="738024"/>
            <a:ext cx="7911449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1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ový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2"/>
          <p:cNvSpPr txBox="1">
            <a:spLocks/>
          </p:cNvSpPr>
          <p:nvPr userDrawn="1"/>
        </p:nvSpPr>
        <p:spPr>
          <a:xfrm>
            <a:off x="198438" y="6481763"/>
            <a:ext cx="1539875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8725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4BE2FB16-35CA-9D44-B2F9-9D50AE19B768}" type="slidenum">
              <a:rPr lang="cs-CZ" sz="1200" smtClean="0">
                <a:solidFill>
                  <a:schemeClr val="tx1"/>
                </a:solidFill>
                <a:latin typeface="+mj-lt"/>
                <a:ea typeface="+mn-ea"/>
                <a:cs typeface="Segoe UI" pitchFamily="34" charset="0"/>
              </a:rPr>
              <a:pPr defTabSz="872513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cs-CZ" sz="1200" dirty="0" smtClean="0">
              <a:solidFill>
                <a:schemeClr val="tx1"/>
              </a:solidFill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4"/>
          </p:nvPr>
        </p:nvSpPr>
        <p:spPr>
          <a:xfrm>
            <a:off x="6357091" y="722211"/>
            <a:ext cx="2154869" cy="1469326"/>
          </a:xfrm>
          <a:prstGeom prst="rect">
            <a:avLst/>
          </a:prstGeom>
        </p:spPr>
        <p:txBody>
          <a:bodyPr lIns="80133" tIns="40067" rIns="80133" bIns="40067">
            <a:normAutofit/>
          </a:bodyPr>
          <a:lstStyle>
            <a:lvl1pPr>
              <a:buFont typeface="Arial" pitchFamily="34" charset="0"/>
              <a:buNone/>
              <a:defRPr sz="2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quarter" idx="15"/>
          </p:nvPr>
        </p:nvSpPr>
        <p:spPr>
          <a:xfrm>
            <a:off x="6357091" y="2499718"/>
            <a:ext cx="2154869" cy="1469326"/>
          </a:xfrm>
          <a:prstGeom prst="rect">
            <a:avLst/>
          </a:prstGeom>
        </p:spPr>
        <p:txBody>
          <a:bodyPr lIns="80133" tIns="40067" rIns="80133" bIns="40067">
            <a:noAutofit/>
          </a:bodyPr>
          <a:lstStyle>
            <a:lvl1pPr>
              <a:buFontTx/>
              <a:buNone/>
              <a:defRPr sz="2100">
                <a:solidFill>
                  <a:schemeClr val="tx1"/>
                </a:solidFill>
                <a:latin typeface="+mn-lt"/>
              </a:defRPr>
            </a:lvl1pPr>
            <a:lvl2pPr>
              <a:defRPr sz="2100">
                <a:latin typeface="+mn-lt"/>
              </a:defRPr>
            </a:lvl2pPr>
            <a:lvl3pPr>
              <a:defRPr sz="2100">
                <a:latin typeface="+mn-lt"/>
              </a:defRPr>
            </a:lvl3pPr>
            <a:lvl4pPr>
              <a:defRPr sz="2100">
                <a:latin typeface="+mn-lt"/>
              </a:defRPr>
            </a:lvl4pPr>
            <a:lvl5pPr>
              <a:defRPr sz="2100">
                <a:latin typeface="+mn-lt"/>
              </a:defRPr>
            </a:lvl5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16"/>
          </p:nvPr>
        </p:nvSpPr>
        <p:spPr>
          <a:xfrm>
            <a:off x="6357091" y="4239321"/>
            <a:ext cx="2154869" cy="1469326"/>
          </a:xfrm>
          <a:prstGeom prst="rect">
            <a:avLst/>
          </a:prstGeom>
        </p:spPr>
        <p:txBody>
          <a:bodyPr lIns="80133" tIns="40067" rIns="80133" bIns="40067">
            <a:noAutofit/>
          </a:bodyPr>
          <a:lstStyle>
            <a:lvl1pPr>
              <a:buFontTx/>
              <a:buNone/>
              <a:defRPr sz="2100">
                <a:latin typeface="+mj-lt"/>
              </a:defRPr>
            </a:lvl1pPr>
            <a:lvl2pPr>
              <a:defRPr sz="2100">
                <a:latin typeface="+mj-lt"/>
              </a:defRPr>
            </a:lvl2pPr>
            <a:lvl3pPr>
              <a:defRPr sz="2100">
                <a:latin typeface="+mj-lt"/>
              </a:defRPr>
            </a:lvl3pPr>
            <a:lvl4pPr>
              <a:defRPr sz="2100">
                <a:latin typeface="+mj-lt"/>
              </a:defRPr>
            </a:lvl4pPr>
            <a:lvl5pPr>
              <a:defRPr sz="2100">
                <a:latin typeface="+mj-lt"/>
              </a:defRPr>
            </a:lvl5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7"/>
          </p:nvPr>
        </p:nvSpPr>
        <p:spPr>
          <a:xfrm>
            <a:off x="6357091" y="2261884"/>
            <a:ext cx="1415853" cy="1692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buFontTx/>
              <a:buNone/>
              <a:defRPr sz="1100"/>
            </a:lvl1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8"/>
          </p:nvPr>
        </p:nvSpPr>
        <p:spPr>
          <a:xfrm>
            <a:off x="6357090" y="4039390"/>
            <a:ext cx="1047976" cy="1295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FontTx/>
              <a:buNone/>
              <a:defRPr sz="1100">
                <a:latin typeface="+mj-lt"/>
              </a:defRPr>
            </a:lvl1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22" name="Zástupný symbol pro obsah 21"/>
          <p:cNvSpPr>
            <a:spLocks noGrp="1"/>
          </p:cNvSpPr>
          <p:nvPr>
            <p:ph sz="quarter" idx="19"/>
          </p:nvPr>
        </p:nvSpPr>
        <p:spPr>
          <a:xfrm>
            <a:off x="6357090" y="5778992"/>
            <a:ext cx="1292323" cy="1692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buFontTx/>
              <a:buNone/>
              <a:defRPr sz="1100"/>
            </a:lvl1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26" name="Zástupný symbol pro obsah 10"/>
          <p:cNvSpPr>
            <a:spLocks noGrp="1"/>
          </p:cNvSpPr>
          <p:nvPr>
            <p:ph sz="quarter" idx="13"/>
          </p:nvPr>
        </p:nvSpPr>
        <p:spPr>
          <a:xfrm>
            <a:off x="616275" y="1244976"/>
            <a:ext cx="4925416" cy="4571236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 dirty="0"/>
          </a:p>
        </p:txBody>
      </p:sp>
      <p:sp>
        <p:nvSpPr>
          <p:cNvPr id="17" name="Zástupný symbol pro nadpis 1"/>
          <p:cNvSpPr>
            <a:spLocks noGrp="1"/>
          </p:cNvSpPr>
          <p:nvPr>
            <p:ph type="title"/>
          </p:nvPr>
        </p:nvSpPr>
        <p:spPr>
          <a:xfrm>
            <a:off x="616276" y="738024"/>
            <a:ext cx="7911449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324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ový layout základní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2"/>
          <p:cNvSpPr txBox="1">
            <a:spLocks/>
          </p:cNvSpPr>
          <p:nvPr userDrawn="1"/>
        </p:nvSpPr>
        <p:spPr>
          <a:xfrm>
            <a:off x="198438" y="6481763"/>
            <a:ext cx="1539875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8725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514DAEBB-8DDD-A443-A2C5-D4EB56036C01}" type="slidenum">
              <a:rPr lang="cs-CZ" sz="1200" smtClean="0">
                <a:solidFill>
                  <a:schemeClr val="tx1"/>
                </a:solidFill>
                <a:latin typeface="+mj-lt"/>
                <a:ea typeface="+mn-ea"/>
                <a:cs typeface="Segoe UI" pitchFamily="34" charset="0"/>
              </a:rPr>
              <a:pPr defTabSz="872513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cs-CZ" sz="1200" dirty="0" smtClean="0">
              <a:solidFill>
                <a:schemeClr val="tx1"/>
              </a:solidFill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21" name="Zástupný symbol pro obrázek 20"/>
          <p:cNvSpPr>
            <a:spLocks noGrp="1"/>
          </p:cNvSpPr>
          <p:nvPr>
            <p:ph type="pic" sz="quarter" idx="13"/>
          </p:nvPr>
        </p:nvSpPr>
        <p:spPr>
          <a:xfrm>
            <a:off x="616275" y="1253222"/>
            <a:ext cx="3694062" cy="1306068"/>
          </a:xfrm>
          <a:prstGeom prst="rect">
            <a:avLst/>
          </a:prstGeom>
        </p:spPr>
        <p:txBody>
          <a:bodyPr lIns="80133" tIns="40067" rIns="80133" bIns="40067"/>
          <a:lstStyle>
            <a:lvl1pPr>
              <a:buFontTx/>
              <a:buNone/>
              <a:defRPr sz="2100"/>
            </a:lvl1pPr>
          </a:lstStyle>
          <a:p>
            <a:pPr lvl="0"/>
            <a:r>
              <a:rPr lang="cs-CZ" noProof="0" dirty="0" err="1" smtClean="0"/>
              <a:t>Drag</a:t>
            </a:r>
            <a:r>
              <a:rPr lang="cs-CZ" noProof="0" dirty="0" smtClean="0"/>
              <a:t> </a:t>
            </a:r>
            <a:r>
              <a:rPr lang="cs-CZ" noProof="0" dirty="0" err="1" smtClean="0"/>
              <a:t>picture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placeholder</a:t>
            </a:r>
            <a:r>
              <a:rPr lang="cs-CZ" noProof="0" dirty="0" smtClean="0"/>
              <a:t> </a:t>
            </a:r>
            <a:r>
              <a:rPr lang="cs-CZ" noProof="0" dirty="0" err="1" smtClean="0"/>
              <a:t>or</a:t>
            </a:r>
            <a:r>
              <a:rPr lang="cs-CZ" noProof="0" dirty="0" smtClean="0"/>
              <a:t> </a:t>
            </a:r>
            <a:r>
              <a:rPr lang="cs-CZ" noProof="0" dirty="0" err="1" smtClean="0"/>
              <a:t>click</a:t>
            </a:r>
            <a:r>
              <a:rPr lang="cs-CZ" noProof="0" dirty="0" smtClean="0"/>
              <a:t> </a:t>
            </a:r>
            <a:r>
              <a:rPr lang="cs-CZ" noProof="0" dirty="0" err="1" smtClean="0"/>
              <a:t>icon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endParaRPr lang="cs-CZ" noProof="0" dirty="0"/>
          </a:p>
        </p:txBody>
      </p:sp>
      <p:sp>
        <p:nvSpPr>
          <p:cNvPr id="23" name="Zástupný symbol pro obrázek 20"/>
          <p:cNvSpPr>
            <a:spLocks noGrp="1"/>
          </p:cNvSpPr>
          <p:nvPr>
            <p:ph type="pic" sz="quarter" idx="14"/>
          </p:nvPr>
        </p:nvSpPr>
        <p:spPr>
          <a:xfrm>
            <a:off x="616275" y="2885807"/>
            <a:ext cx="3694062" cy="1306068"/>
          </a:xfrm>
          <a:prstGeom prst="rect">
            <a:avLst/>
          </a:prstGeom>
        </p:spPr>
        <p:txBody>
          <a:bodyPr lIns="80133" tIns="40067" rIns="80133" bIns="40067"/>
          <a:lstStyle>
            <a:lvl1pPr>
              <a:buFontTx/>
              <a:buNone/>
              <a:defRPr sz="2100"/>
            </a:lvl1pPr>
          </a:lstStyle>
          <a:p>
            <a:pPr lvl="0"/>
            <a:r>
              <a:rPr lang="cs-CZ" noProof="0" smtClean="0"/>
              <a:t>Drag picture to placeholder or click icon to add</a:t>
            </a:r>
            <a:endParaRPr lang="cs-CZ" noProof="0" dirty="0"/>
          </a:p>
        </p:txBody>
      </p:sp>
      <p:sp>
        <p:nvSpPr>
          <p:cNvPr id="24" name="Zástupný symbol pro obrázek 20"/>
          <p:cNvSpPr>
            <a:spLocks noGrp="1"/>
          </p:cNvSpPr>
          <p:nvPr>
            <p:ph type="pic" sz="quarter" idx="15"/>
          </p:nvPr>
        </p:nvSpPr>
        <p:spPr>
          <a:xfrm>
            <a:off x="616275" y="4518392"/>
            <a:ext cx="3694062" cy="1306068"/>
          </a:xfrm>
          <a:prstGeom prst="rect">
            <a:avLst/>
          </a:prstGeom>
        </p:spPr>
        <p:txBody>
          <a:bodyPr lIns="80133" tIns="40067" rIns="80133" bIns="40067"/>
          <a:lstStyle>
            <a:lvl1pPr>
              <a:buFontTx/>
              <a:buNone/>
              <a:defRPr sz="2100"/>
            </a:lvl1pPr>
          </a:lstStyle>
          <a:p>
            <a:pPr lvl="0"/>
            <a:r>
              <a:rPr lang="cs-CZ" noProof="0" smtClean="0"/>
              <a:t>Drag picture to placeholder or click icon to add</a:t>
            </a:r>
            <a:endParaRPr lang="cs-CZ" noProof="0" dirty="0"/>
          </a:p>
        </p:txBody>
      </p:sp>
      <p:sp>
        <p:nvSpPr>
          <p:cNvPr id="28" name="Zástupný symbol pro text 27"/>
          <p:cNvSpPr>
            <a:spLocks noGrp="1"/>
          </p:cNvSpPr>
          <p:nvPr>
            <p:ph type="body" sz="quarter" idx="16"/>
          </p:nvPr>
        </p:nvSpPr>
        <p:spPr>
          <a:xfrm>
            <a:off x="5064542" y="1416482"/>
            <a:ext cx="3232304" cy="979551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2pPr>
            <a:lvl3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3pPr>
            <a:lvl4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4pPr>
            <a:lvl5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29" name="Zástupný symbol pro text 27"/>
          <p:cNvSpPr>
            <a:spLocks noGrp="1"/>
          </p:cNvSpPr>
          <p:nvPr>
            <p:ph type="body" sz="quarter" idx="17"/>
          </p:nvPr>
        </p:nvSpPr>
        <p:spPr>
          <a:xfrm>
            <a:off x="5064542" y="3049065"/>
            <a:ext cx="3232304" cy="979551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2pPr>
            <a:lvl3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3pPr>
            <a:lvl4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4pPr>
            <a:lvl5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30" name="Zástupný symbol pro text 27"/>
          <p:cNvSpPr>
            <a:spLocks noGrp="1"/>
          </p:cNvSpPr>
          <p:nvPr>
            <p:ph type="body" sz="quarter" idx="18"/>
          </p:nvPr>
        </p:nvSpPr>
        <p:spPr>
          <a:xfrm>
            <a:off x="5064542" y="4698363"/>
            <a:ext cx="3232304" cy="979551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2pPr>
            <a:lvl3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3pPr>
            <a:lvl4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4pPr>
            <a:lvl5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11" name="Zástupný symbol pro nadpis 1"/>
          <p:cNvSpPr>
            <a:spLocks noGrp="1"/>
          </p:cNvSpPr>
          <p:nvPr>
            <p:ph type="title"/>
          </p:nvPr>
        </p:nvSpPr>
        <p:spPr>
          <a:xfrm>
            <a:off x="616276" y="738024"/>
            <a:ext cx="7911449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352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y a grafy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2"/>
          <p:cNvSpPr txBox="1">
            <a:spLocks/>
          </p:cNvSpPr>
          <p:nvPr userDrawn="1"/>
        </p:nvSpPr>
        <p:spPr>
          <a:xfrm>
            <a:off x="198438" y="6481763"/>
            <a:ext cx="1539875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8725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5A94D317-BB5C-424C-A963-CA65F92C0C4D}" type="slidenum">
              <a:rPr lang="cs-CZ" sz="1200" smtClean="0">
                <a:solidFill>
                  <a:schemeClr val="tx1"/>
                </a:solidFill>
                <a:latin typeface="+mj-lt"/>
                <a:ea typeface="+mn-ea"/>
                <a:cs typeface="Segoe UI" pitchFamily="34" charset="0"/>
              </a:rPr>
              <a:pPr defTabSz="872513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cs-CZ" sz="1200" dirty="0" smtClean="0">
              <a:solidFill>
                <a:schemeClr val="tx1"/>
              </a:solidFill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3"/>
          </p:nvPr>
        </p:nvSpPr>
        <p:spPr>
          <a:xfrm>
            <a:off x="616276" y="1253223"/>
            <a:ext cx="7911449" cy="1632584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 dirty="0"/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616277" y="3048918"/>
            <a:ext cx="3693709" cy="2938652"/>
          </a:xfrm>
          <a:prstGeom prst="rect">
            <a:avLst/>
          </a:prstGeom>
        </p:spPr>
        <p:txBody>
          <a:bodyPr lIns="80133" tIns="40067" rIns="80133" bIns="40067"/>
          <a:lstStyle>
            <a:lvl1pPr>
              <a:defRPr sz="2100"/>
            </a:lvl1pPr>
          </a:lstStyle>
          <a:p>
            <a:pPr lvl="0"/>
            <a:r>
              <a:rPr lang="cs-CZ" noProof="0" smtClean="0"/>
              <a:t>Click icon to add chart</a:t>
            </a:r>
            <a:endParaRPr lang="cs-CZ" noProof="0" dirty="0"/>
          </a:p>
        </p:txBody>
      </p:sp>
      <p:sp>
        <p:nvSpPr>
          <p:cNvPr id="13" name="Zástupný symbol pro tabulku 12"/>
          <p:cNvSpPr>
            <a:spLocks noGrp="1"/>
          </p:cNvSpPr>
          <p:nvPr>
            <p:ph type="tbl" sz="quarter" idx="15"/>
          </p:nvPr>
        </p:nvSpPr>
        <p:spPr>
          <a:xfrm>
            <a:off x="4833663" y="3048918"/>
            <a:ext cx="3694062" cy="2938652"/>
          </a:xfrm>
          <a:prstGeom prst="rect">
            <a:avLst/>
          </a:prstGeom>
        </p:spPr>
        <p:txBody>
          <a:bodyPr lIns="80133" tIns="40067" rIns="80133" bIns="40067"/>
          <a:lstStyle>
            <a:lvl1pPr>
              <a:defRPr sz="2100"/>
            </a:lvl1pPr>
          </a:lstStyle>
          <a:p>
            <a:pPr lvl="0"/>
            <a:r>
              <a:rPr lang="cs-CZ" noProof="0" smtClean="0"/>
              <a:t>Click icon to add table</a:t>
            </a:r>
            <a:endParaRPr lang="cs-CZ" noProof="0" dirty="0"/>
          </a:p>
        </p:txBody>
      </p:sp>
      <p:sp>
        <p:nvSpPr>
          <p:cNvPr id="12" name="Zástupný symbol pro nadpis 1"/>
          <p:cNvSpPr>
            <a:spLocks noGrp="1"/>
          </p:cNvSpPr>
          <p:nvPr>
            <p:ph type="title"/>
          </p:nvPr>
        </p:nvSpPr>
        <p:spPr>
          <a:xfrm>
            <a:off x="616276" y="738024"/>
            <a:ext cx="7911449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628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verecny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38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871538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871538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Geneva" charset="0"/>
          <a:cs typeface="Geneva" charset="0"/>
        </a:defRPr>
      </a:lvl2pPr>
      <a:lvl3pPr algn="ctr" defTabSz="871538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Geneva" charset="0"/>
          <a:cs typeface="Geneva" charset="0"/>
        </a:defRPr>
      </a:lvl3pPr>
      <a:lvl4pPr algn="ctr" defTabSz="871538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Geneva" charset="0"/>
          <a:cs typeface="Geneva" charset="0"/>
        </a:defRPr>
      </a:lvl4pPr>
      <a:lvl5pPr algn="ctr" defTabSz="871538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Geneva" charset="0"/>
          <a:cs typeface="Geneva" charset="0"/>
        </a:defRPr>
      </a:lvl5pPr>
      <a:lvl6pPr marL="457200" algn="ctr" defTabSz="871538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mbria" charset="0"/>
          <a:ea typeface="Geneva" charset="0"/>
          <a:cs typeface="Geneva" charset="0"/>
        </a:defRPr>
      </a:lvl6pPr>
      <a:lvl7pPr marL="914400" algn="ctr" defTabSz="871538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mbria" charset="0"/>
          <a:ea typeface="Geneva" charset="0"/>
          <a:cs typeface="Geneva" charset="0"/>
        </a:defRPr>
      </a:lvl7pPr>
      <a:lvl8pPr marL="1371600" algn="ctr" defTabSz="871538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mbria" charset="0"/>
          <a:ea typeface="Geneva" charset="0"/>
          <a:cs typeface="Geneva" charset="0"/>
        </a:defRPr>
      </a:lvl8pPr>
      <a:lvl9pPr marL="1828800" algn="ctr" defTabSz="871538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mbria" charset="0"/>
          <a:ea typeface="Geneva" charset="0"/>
          <a:cs typeface="Geneva" charset="0"/>
        </a:defRPr>
      </a:lvl9pPr>
    </p:titleStyle>
    <p:bodyStyle>
      <a:lvl1pPr marL="327025" indent="-327025" algn="l" defTabSz="8715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08025" indent="-271463" algn="l" defTabSz="8715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090613" indent="-217488" algn="l" defTabSz="8715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525588" indent="-217488" algn="l" defTabSz="8715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1962150" indent="-217488" algn="l" defTabSz="8715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399412" indent="-218128" algn="l" defTabSz="87251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5668" indent="-218128" algn="l" defTabSz="87251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1925" indent="-218128" algn="l" defTabSz="87251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8181" indent="-218128" algn="l" defTabSz="87251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257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513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770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026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283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7539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3797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0053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jurasova@skolapelican.com" TargetMode="External"/><Relationship Id="rId2" Type="http://schemas.openxmlformats.org/officeDocument/2006/relationships/hyperlink" Target="mailto:vadura@skolapelican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kolapelican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olapelican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Acui1MoILlk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youtube.com/channel/UC1f5emqv8jN0V78sC9pT-yQ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5511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www.skolapelican.com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19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1244976"/>
            <a:ext cx="8032425" cy="553998"/>
          </a:xfrm>
        </p:spPr>
        <p:txBody>
          <a:bodyPr/>
          <a:lstStyle/>
          <a:p>
            <a:pPr marL="0" indent="0" algn="ctr"/>
            <a:r>
              <a:rPr lang="cs-CZ" sz="3600" dirty="0" smtClean="0"/>
              <a:t>Děkuji za pozornost</a:t>
            </a:r>
            <a:r>
              <a:rPr lang="en-GB" sz="3600" dirty="0" smtClean="0"/>
              <a:t> </a:t>
            </a:r>
            <a:r>
              <a:rPr lang="en-GB" sz="3600" dirty="0" smtClean="0">
                <a:sym typeface="Wingdings" panose="05000000000000000000" pitchFamily="2" charset="2"/>
              </a:rPr>
              <a:t></a:t>
            </a:r>
            <a:endParaRPr lang="en-GB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965200" y="5163978"/>
            <a:ext cx="68453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900" b="1" dirty="0"/>
          </a:p>
          <a:p>
            <a:pPr algn="ctr"/>
            <a:r>
              <a:rPr lang="cs-CZ" sz="2600" b="1" dirty="0" smtClean="0"/>
              <a:t>www.skolapelican.com</a:t>
            </a:r>
            <a:endParaRPr lang="cs-CZ" sz="26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49" y="1953657"/>
            <a:ext cx="6000751" cy="32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2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08315" y="5517200"/>
            <a:ext cx="5921829" cy="498598"/>
          </a:xfrm>
          <a:prstGeom prst="rect">
            <a:avLst/>
          </a:prstGeom>
          <a:solidFill>
            <a:srgbClr val="FEED00"/>
          </a:solidFill>
        </p:spPr>
        <p:txBody>
          <a:bodyPr wrap="square" rtlCol="0">
            <a:spAutoFit/>
          </a:bodyPr>
          <a:lstStyle/>
          <a:p>
            <a:r>
              <a:rPr lang="cs-CZ" sz="1320" b="1" dirty="0" smtClean="0"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JAZYKOVÁ ŠKOLA S PRÁVEM STÁTNÍ JAZYKOVÉ ZKOUŠKY PELICAN, S.R.O.</a:t>
            </a:r>
          </a:p>
          <a:p>
            <a:pPr algn="ctr"/>
            <a:r>
              <a:rPr lang="cs-CZ" sz="1320" b="1" dirty="0" smtClean="0"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ŠKOLA PELICAN, SPOLEK PELICAN Z.S.</a:t>
            </a:r>
            <a:endParaRPr lang="cs-CZ" sz="1320" b="1" dirty="0">
              <a:latin typeface="Kozuka Gothic Pro H" panose="020B0800000000000000" pitchFamily="34" charset="-128"/>
              <a:ea typeface="Kozuka Gothic Pro H" panose="020B0800000000000000" pitchFamily="34" charset="-128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89000" y="965200"/>
            <a:ext cx="7327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Vladimír </a:t>
            </a:r>
            <a:r>
              <a:rPr lang="cs-CZ" sz="2400" dirty="0" err="1" smtClean="0"/>
              <a:t>Vaďura</a:t>
            </a:r>
            <a:r>
              <a:rPr lang="cs-CZ" sz="2400" dirty="0" smtClean="0"/>
              <a:t>: </a:t>
            </a:r>
            <a:r>
              <a:rPr lang="cs-CZ" sz="2400" dirty="0" smtClean="0">
                <a:hlinkClick r:id="rId2"/>
              </a:rPr>
              <a:t>vadura@skolapelican.com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Patricie </a:t>
            </a:r>
            <a:r>
              <a:rPr lang="cs-CZ" sz="2400" dirty="0" err="1" smtClean="0"/>
              <a:t>Jurasová</a:t>
            </a:r>
            <a:r>
              <a:rPr lang="cs-CZ" sz="2400" dirty="0" smtClean="0"/>
              <a:t>: </a:t>
            </a:r>
            <a:r>
              <a:rPr lang="cs-CZ" sz="2400" dirty="0" smtClean="0">
                <a:hlinkClick r:id="rId3"/>
              </a:rPr>
              <a:t>jurasova@skolapelican.com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>
                <a:hlinkClick r:id="rId4"/>
              </a:rPr>
              <a:t>www.skolapelican.com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0381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16276" y="1335956"/>
            <a:ext cx="7911449" cy="3528144"/>
          </a:xfrm>
        </p:spPr>
        <p:txBody>
          <a:bodyPr/>
          <a:lstStyle/>
          <a:p>
            <a:pPr marL="0" indent="0">
              <a:buNone/>
            </a:pPr>
            <a:endParaRPr lang="en-GB" sz="2000" b="1" dirty="0" smtClean="0">
              <a:latin typeface="Arial Black" panose="020B0A04020102020204" pitchFamily="34" charset="0"/>
            </a:endParaRPr>
          </a:p>
          <a:p>
            <a:r>
              <a:rPr lang="cs-CZ" sz="2000" dirty="0" smtClean="0"/>
              <a:t>Jazykové kurzy – 13 jazyků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cs-CZ" sz="2000" dirty="0" smtClean="0"/>
              <a:t>EN, DE, RU, ES, IT, GR, CZ, FR, JAP, VIE, CHI, ARA, NOR</a:t>
            </a:r>
          </a:p>
          <a:p>
            <a:r>
              <a:rPr lang="cs-CZ" sz="2000" dirty="0" smtClean="0"/>
              <a:t>Státní jazyková zkouška B2, C1</a:t>
            </a:r>
          </a:p>
          <a:p>
            <a:r>
              <a:rPr lang="cs-CZ" sz="2000" dirty="0"/>
              <a:t>Workshopy a vzdělávací kurzy pro pedagogické pracovníky akreditované </a:t>
            </a:r>
            <a:r>
              <a:rPr lang="cs-CZ" sz="2000" dirty="0" smtClean="0"/>
              <a:t>MŠMT</a:t>
            </a:r>
          </a:p>
          <a:p>
            <a:r>
              <a:rPr lang="cs-CZ" sz="2000" dirty="0" smtClean="0">
                <a:latin typeface="+mj-lt"/>
              </a:rPr>
              <a:t>Roční pomaturitní studium</a:t>
            </a:r>
          </a:p>
          <a:p>
            <a:r>
              <a:rPr lang="cs-CZ" sz="2000" dirty="0">
                <a:latin typeface="+mj-lt"/>
              </a:rPr>
              <a:t>V</a:t>
            </a:r>
            <a:r>
              <a:rPr lang="cs-CZ" sz="2000" dirty="0" smtClean="0">
                <a:latin typeface="+mj-lt"/>
              </a:rPr>
              <a:t>ýuka češtiny jako cizího jazyka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6276" y="553358"/>
            <a:ext cx="7911449" cy="738664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Jazyková škola </a:t>
            </a:r>
            <a:r>
              <a:rPr lang="cs-CZ" dirty="0" smtClean="0">
                <a:latin typeface="Arial Black" panose="020B0A04020102020204" pitchFamily="34" charset="0"/>
              </a:rPr>
              <a:t>s právem státní jazykové zkoušky PELICAN</a:t>
            </a:r>
            <a:r>
              <a:rPr lang="cs-CZ" dirty="0">
                <a:latin typeface="Arial Black" panose="020B0A04020102020204" pitchFamily="34" charset="0"/>
              </a:rPr>
              <a:t>, s.r.o</a:t>
            </a:r>
            <a:r>
              <a:rPr lang="cs-CZ" dirty="0" smtClean="0">
                <a:latin typeface="Arial Black" panose="020B0A04020102020204" pitchFamily="34" charset="0"/>
              </a:rPr>
              <a:t>.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1" y="3338286"/>
            <a:ext cx="4091867" cy="269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16276" y="1435100"/>
            <a:ext cx="7911449" cy="3429000"/>
          </a:xfrm>
        </p:spPr>
        <p:txBody>
          <a:bodyPr/>
          <a:lstStyle/>
          <a:p>
            <a:r>
              <a:rPr lang="cs-CZ" sz="2000" dirty="0" smtClean="0"/>
              <a:t>Výuka češtiny jako druhého jazyka – cizinci a imigranti v ČR</a:t>
            </a:r>
            <a:endParaRPr lang="en-GB" sz="2000" dirty="0"/>
          </a:p>
          <a:p>
            <a:r>
              <a:rPr lang="cs-CZ" sz="2000" dirty="0" smtClean="0"/>
              <a:t>Kurzy pro osoby </a:t>
            </a:r>
            <a:r>
              <a:rPr lang="cs-CZ" sz="2000" dirty="0"/>
              <a:t>v situaci profesní zranitelnosti</a:t>
            </a:r>
            <a:r>
              <a:rPr lang="en-GB" sz="2000" dirty="0"/>
              <a:t> </a:t>
            </a:r>
            <a:endParaRPr lang="cs-CZ" sz="2000" dirty="0" smtClean="0"/>
          </a:p>
          <a:p>
            <a:r>
              <a:rPr lang="cs-CZ" sz="2000" dirty="0" smtClean="0"/>
              <a:t>Rekvalifikační kurzy</a:t>
            </a:r>
          </a:p>
          <a:p>
            <a:r>
              <a:rPr lang="cs-CZ" sz="2000" dirty="0" smtClean="0"/>
              <a:t>Rozvoj jazykových a sociálních kompetencí u dětí a mládeže</a:t>
            </a:r>
          </a:p>
          <a:p>
            <a:r>
              <a:rPr lang="cs-CZ" sz="2000" dirty="0" smtClean="0"/>
              <a:t>Nástroje pro další vzdělávání pedagogických pracovníků</a:t>
            </a:r>
          </a:p>
          <a:p>
            <a:r>
              <a:rPr lang="en-GB" sz="2000" b="1" dirty="0" smtClean="0">
                <a:hlinkClick r:id="rId3"/>
              </a:rPr>
              <a:t>www.skolapelican.com</a:t>
            </a:r>
            <a:endParaRPr lang="en-GB" sz="2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Spolek PELICAN, </a:t>
            </a:r>
            <a:r>
              <a:rPr lang="cs-CZ" dirty="0" err="1" smtClean="0">
                <a:latin typeface="Arial Black" panose="020B0A04020102020204" pitchFamily="34" charset="0"/>
              </a:rPr>
              <a:t>z.s</a:t>
            </a:r>
            <a:r>
              <a:rPr lang="cs-CZ" dirty="0" smtClean="0">
                <a:latin typeface="Arial Black" panose="020B0A04020102020204" pitchFamily="34" charset="0"/>
              </a:rPr>
              <a:t>.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1029" name="Picture 5" descr="C:\Users\jspelicanpc1\Documents\Live2Work\1st Meeting Lisbon\fotky\DSC_1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3844882"/>
            <a:ext cx="6213475" cy="22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8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38475" y="863600"/>
            <a:ext cx="8089249" cy="5346700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 smtClean="0"/>
              <a:t>10 let zkušeností</a:t>
            </a:r>
          </a:p>
          <a:p>
            <a:pPr marL="0" indent="0">
              <a:buNone/>
            </a:pPr>
            <a:r>
              <a:rPr lang="cs-CZ" sz="1600" dirty="0" smtClean="0"/>
              <a:t>       s projekty spolufinancovanými z fondů EU</a:t>
            </a:r>
          </a:p>
          <a:p>
            <a:pPr marL="0" indent="0">
              <a:buNone/>
            </a:pPr>
            <a:r>
              <a:rPr lang="cs-CZ" sz="2200" b="1" dirty="0" smtClean="0"/>
              <a:t>14 projektů</a:t>
            </a:r>
          </a:p>
          <a:p>
            <a:pPr marL="0" indent="0">
              <a:buNone/>
            </a:pPr>
            <a:r>
              <a:rPr lang="cs-CZ" sz="1600" dirty="0" smtClean="0"/>
              <a:t>      probíhajících či dokončených</a:t>
            </a:r>
          </a:p>
          <a:p>
            <a:pPr marL="0" indent="0">
              <a:buNone/>
            </a:pPr>
            <a:endParaRPr lang="en-GB" sz="800" b="1" dirty="0" smtClean="0"/>
          </a:p>
          <a:p>
            <a:pPr marL="0" indent="0">
              <a:buNone/>
            </a:pPr>
            <a:r>
              <a:rPr lang="en-GB" sz="1500" b="1" dirty="0" smtClean="0"/>
              <a:t>Video4All </a:t>
            </a:r>
            <a:r>
              <a:rPr lang="en-GB" sz="1500" dirty="0" smtClean="0"/>
              <a:t>– Digital video as a basic tool for language learning</a:t>
            </a:r>
            <a:endParaRPr lang="en-GB" sz="1500" b="1" dirty="0" smtClean="0"/>
          </a:p>
          <a:p>
            <a:pPr marL="0" indent="0">
              <a:buNone/>
            </a:pPr>
            <a:r>
              <a:rPr lang="en-GB" sz="1500" b="1" dirty="0" smtClean="0"/>
              <a:t>Don’t Give Up!</a:t>
            </a:r>
            <a:r>
              <a:rPr lang="en-GB" sz="1500" dirty="0" smtClean="0"/>
              <a:t> – Motivating Adult Language Learners to Complete Courses</a:t>
            </a:r>
          </a:p>
          <a:p>
            <a:pPr marL="0" indent="0">
              <a:buNone/>
            </a:pPr>
            <a:r>
              <a:rPr lang="en-GB" sz="1500" b="1" dirty="0" err="1" smtClean="0"/>
              <a:t>EuroLib</a:t>
            </a:r>
            <a:r>
              <a:rPr lang="en-GB" sz="1500" dirty="0" smtClean="0"/>
              <a:t> – The European Children’s Travelling Language Library</a:t>
            </a:r>
          </a:p>
          <a:p>
            <a:pPr marL="0" indent="0">
              <a:buNone/>
            </a:pPr>
            <a:r>
              <a:rPr lang="en-GB" sz="1500" b="1" dirty="0" err="1" smtClean="0"/>
              <a:t>PopuLLar</a:t>
            </a:r>
            <a:r>
              <a:rPr lang="en-GB" sz="1500" dirty="0" smtClean="0"/>
              <a:t> – Motivating Secondary School Students to Learn Languages with Media </a:t>
            </a:r>
          </a:p>
          <a:p>
            <a:pPr marL="0" indent="0">
              <a:buNone/>
            </a:pPr>
            <a:r>
              <a:rPr lang="en-GB" sz="1500" b="1" dirty="0" smtClean="0"/>
              <a:t>Multilingual Families</a:t>
            </a:r>
            <a:r>
              <a:rPr lang="en-GB" sz="1500" dirty="0" smtClean="0"/>
              <a:t> – A Linguistic Treasure For Europe</a:t>
            </a:r>
          </a:p>
          <a:p>
            <a:pPr marL="0" indent="0">
              <a:buNone/>
            </a:pPr>
            <a:r>
              <a:rPr lang="en-GB" sz="1500" b="1" dirty="0" smtClean="0"/>
              <a:t>POOLS-3</a:t>
            </a:r>
            <a:r>
              <a:rPr lang="en-GB" sz="1500" dirty="0" smtClean="0"/>
              <a:t> – Producing Open Online Learning Systems-3</a:t>
            </a:r>
          </a:p>
          <a:p>
            <a:pPr marL="0" indent="0">
              <a:buNone/>
            </a:pPr>
            <a:r>
              <a:rPr lang="en-GB" sz="1500" b="1" dirty="0" smtClean="0"/>
              <a:t>Live2Work </a:t>
            </a:r>
            <a:r>
              <a:rPr lang="en-GB" sz="1500" dirty="0" smtClean="0"/>
              <a:t>– Development tools for low-skilled youth, migrants and refugees</a:t>
            </a:r>
            <a:endParaRPr lang="en-GB" sz="1500" b="1" dirty="0" smtClean="0"/>
          </a:p>
          <a:p>
            <a:pPr marL="0" indent="0">
              <a:buNone/>
            </a:pPr>
            <a:r>
              <a:rPr lang="en-GB" sz="1500" b="1" dirty="0" err="1" smtClean="0"/>
              <a:t>MultiLib</a:t>
            </a:r>
            <a:r>
              <a:rPr lang="en-GB" sz="1500" b="1" dirty="0" smtClean="0"/>
              <a:t> </a:t>
            </a:r>
            <a:r>
              <a:rPr lang="en-GB" sz="1500" dirty="0" smtClean="0"/>
              <a:t>– A Multilingual Library for Children in Europe</a:t>
            </a:r>
          </a:p>
          <a:p>
            <a:pPr marL="0" indent="0">
              <a:buNone/>
            </a:pPr>
            <a:r>
              <a:rPr lang="en-GB" sz="1500" b="1" dirty="0" smtClean="0"/>
              <a:t>Web2Learn </a:t>
            </a:r>
            <a:r>
              <a:rPr lang="en-GB" sz="1500" dirty="0" smtClean="0"/>
              <a:t>– Uptake of Web 2.0 Learning Tools as an information and comm. Tool</a:t>
            </a:r>
          </a:p>
          <a:p>
            <a:pPr marL="0" indent="0">
              <a:buNone/>
            </a:pPr>
            <a:r>
              <a:rPr lang="en-GB" sz="1500" b="1" dirty="0" smtClean="0"/>
              <a:t>Stronger Children – Less Violence 2 </a:t>
            </a:r>
            <a:r>
              <a:rPr lang="en-GB" sz="1500" dirty="0" smtClean="0"/>
              <a:t>– development of social competences vs. bullying</a:t>
            </a:r>
          </a:p>
          <a:p>
            <a:pPr marL="0" indent="0">
              <a:buNone/>
            </a:pPr>
            <a:r>
              <a:rPr lang="en-GB" sz="1500" b="1" dirty="0" err="1" smtClean="0"/>
              <a:t>aPLaNet</a:t>
            </a:r>
            <a:r>
              <a:rPr lang="en-GB" sz="1500" dirty="0" smtClean="0"/>
              <a:t> – Autonomous „Personal Learning Networks“ for language teachers</a:t>
            </a:r>
          </a:p>
          <a:p>
            <a:pPr marL="0" indent="0">
              <a:buNone/>
            </a:pPr>
            <a:r>
              <a:rPr lang="en-GB" sz="1500" b="1" dirty="0" smtClean="0"/>
              <a:t>We Are One </a:t>
            </a:r>
            <a:r>
              <a:rPr lang="en-GB" sz="1500" dirty="0" smtClean="0"/>
              <a:t>– A Platform for Continuous Language Learning</a:t>
            </a:r>
          </a:p>
          <a:p>
            <a:pPr marL="0" indent="0">
              <a:buNone/>
            </a:pPr>
            <a:r>
              <a:rPr lang="en-GB" sz="1500" b="1" dirty="0" smtClean="0"/>
              <a:t>Lingua+ </a:t>
            </a:r>
            <a:r>
              <a:rPr lang="en-GB" sz="1500" dirty="0" smtClean="0"/>
              <a:t>–  Innovative Language Learning and Social Inclusion Combination</a:t>
            </a:r>
          </a:p>
          <a:p>
            <a:pPr marL="0" indent="0">
              <a:buNone/>
            </a:pPr>
            <a:r>
              <a:rPr lang="en-GB" sz="1500" b="1" dirty="0" smtClean="0"/>
              <a:t>Multilingual Families Clubs</a:t>
            </a:r>
            <a:r>
              <a:rPr lang="en-GB" sz="1500" dirty="0" smtClean="0"/>
              <a:t> – development of multilingual clubs for children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476" y="281216"/>
            <a:ext cx="8089250" cy="369332"/>
          </a:xfrm>
        </p:spPr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Evropské projekty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jspelicanpc1\Documents\Live2Work\2nd Meeting Lisbon\fotky\meeting\DSC_00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199575"/>
            <a:ext cx="3803322" cy="206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0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342900" y="1358900"/>
            <a:ext cx="8184825" cy="445731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2000" b="1" dirty="0" smtClean="0"/>
              <a:t>On-line </a:t>
            </a:r>
            <a:r>
              <a:rPr lang="cs-CZ" sz="2000" b="1" dirty="0" smtClean="0"/>
              <a:t>knihovna pro děti </a:t>
            </a:r>
            <a:r>
              <a:rPr lang="en-GB" sz="2000" dirty="0" smtClean="0"/>
              <a:t>– 24</a:t>
            </a:r>
            <a:r>
              <a:rPr lang="cs-CZ" sz="2000" dirty="0" smtClean="0"/>
              <a:t> e-</a:t>
            </a:r>
            <a:r>
              <a:rPr lang="cs-CZ" sz="2000" dirty="0" err="1" smtClean="0"/>
              <a:t>books</a:t>
            </a:r>
            <a:r>
              <a:rPr lang="cs-CZ" sz="2000" dirty="0" smtClean="0"/>
              <a:t> ve 12 jazykových</a:t>
            </a:r>
          </a:p>
          <a:p>
            <a:pPr marL="436562" lvl="1" indent="0">
              <a:buNone/>
            </a:pPr>
            <a:r>
              <a:rPr lang="cs-CZ" sz="2000" dirty="0"/>
              <a:t>	</a:t>
            </a:r>
            <a:r>
              <a:rPr lang="cs-CZ" sz="2000" dirty="0" smtClean="0"/>
              <a:t>verzích</a:t>
            </a:r>
            <a:endParaRPr lang="en-GB" sz="20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GB" sz="2000" dirty="0" smtClean="0"/>
              <a:t>6 </a:t>
            </a:r>
            <a:r>
              <a:rPr lang="cs-CZ" sz="2000" dirty="0" smtClean="0"/>
              <a:t>původních evropských jazyků </a:t>
            </a:r>
            <a:r>
              <a:rPr lang="en-GB" sz="2000" dirty="0" smtClean="0"/>
              <a:t>(CZ, SWE, EN, IT, GR, TK)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2000" dirty="0" smtClean="0"/>
              <a:t>6 </a:t>
            </a:r>
            <a:r>
              <a:rPr lang="cs-CZ" sz="2000" dirty="0" smtClean="0"/>
              <a:t>jazyků etnických menšin</a:t>
            </a:r>
            <a:r>
              <a:rPr lang="en-GB" sz="2000" dirty="0" smtClean="0"/>
              <a:t> (ARA, ARM, HAI, KUR, RU, TIB)</a:t>
            </a:r>
            <a:endParaRPr lang="cs-CZ" sz="20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/>
              <a:t>Pohádky z uvedených zemí + ilustrace + audio</a:t>
            </a:r>
          </a:p>
          <a:p>
            <a:pPr marL="873125" lvl="2" indent="0">
              <a:buNone/>
            </a:pPr>
            <a:endParaRPr lang="en-GB" sz="1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b="1" dirty="0" smtClean="0"/>
              <a:t>Soubor aktivit a her </a:t>
            </a:r>
            <a:r>
              <a:rPr lang="en-GB" sz="2000" dirty="0" smtClean="0"/>
              <a:t>– 27 </a:t>
            </a:r>
            <a:r>
              <a:rPr lang="cs-CZ" sz="2000" dirty="0" smtClean="0"/>
              <a:t>aktivit zaměřených na práci s příběhem</a:t>
            </a:r>
          </a:p>
          <a:p>
            <a:pPr marL="436562" lvl="1" indent="0">
              <a:buNone/>
            </a:pPr>
            <a:r>
              <a:rPr lang="cs-CZ" sz="2000" dirty="0"/>
              <a:t>	</a:t>
            </a:r>
            <a:r>
              <a:rPr lang="cs-CZ" sz="2000" dirty="0" smtClean="0"/>
              <a:t>a rozvoj jazykových dovedností</a:t>
            </a:r>
          </a:p>
          <a:p>
            <a:pPr marL="436562" lvl="1" indent="0">
              <a:buNone/>
            </a:pPr>
            <a:endParaRPr lang="en-GB" sz="1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Příručka pro pedagogy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On-line úložiště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Případové studie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u="sng" dirty="0" smtClean="0"/>
              <a:t>www.multilibproject.eu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6276" y="487201"/>
            <a:ext cx="7911449" cy="615553"/>
          </a:xfrm>
        </p:spPr>
        <p:txBody>
          <a:bodyPr/>
          <a:lstStyle/>
          <a:p>
            <a:r>
              <a:rPr lang="en-GB" dirty="0" err="1" smtClean="0">
                <a:latin typeface="Arial Black" panose="020B0A04020102020204" pitchFamily="34" charset="0"/>
                <a:hlinkClick r:id="rId2"/>
              </a:rPr>
              <a:t>MultiLib</a:t>
            </a:r>
            <a:r>
              <a:rPr lang="en-GB" dirty="0" smtClean="0">
                <a:latin typeface="Arial Black" panose="020B0A04020102020204" pitchFamily="34" charset="0"/>
              </a:rPr>
              <a:t/>
            </a:r>
            <a:br>
              <a:rPr lang="en-GB" dirty="0" smtClean="0">
                <a:latin typeface="Arial Black" panose="020B0A04020102020204" pitchFamily="34" charset="0"/>
              </a:rPr>
            </a:br>
            <a:r>
              <a:rPr lang="en-GB" sz="1600" dirty="0" smtClean="0">
                <a:latin typeface="Arial Black" panose="020B0A04020102020204" pitchFamily="34" charset="0"/>
              </a:rPr>
              <a:t>The Multilingual Library for Children in Europe</a:t>
            </a:r>
            <a:endParaRPr lang="en-GB" sz="1600" dirty="0"/>
          </a:p>
        </p:txBody>
      </p:sp>
      <p:pic>
        <p:nvPicPr>
          <p:cNvPr id="1026" name="Picture 2" descr="C:\Users\jspelicanpc1\Documents\MultiLib\O1 Pohádky\HAI\HAI TR The bird with blue wings\obrázky\CV illu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449" y="3835400"/>
            <a:ext cx="3150801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12" y="114299"/>
            <a:ext cx="1481988" cy="134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65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342900" y="1231900"/>
            <a:ext cx="8184825" cy="458431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Cílová skupina: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/>
              <a:t>mladí dospělí v situaci </a:t>
            </a:r>
            <a:r>
              <a:rPr lang="cs-CZ" sz="2000" b="1" dirty="0" smtClean="0"/>
              <a:t>profesní zranitelnosti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b="1" dirty="0"/>
              <a:t>c</a:t>
            </a:r>
            <a:r>
              <a:rPr lang="cs-CZ" sz="2000" b="1" dirty="0" smtClean="0"/>
              <a:t>izinci </a:t>
            </a:r>
            <a:r>
              <a:rPr lang="cs-CZ" sz="2000" dirty="0" smtClean="0"/>
              <a:t>hledající </a:t>
            </a:r>
            <a:r>
              <a:rPr lang="cs-CZ" sz="2000" b="1" dirty="0" smtClean="0"/>
              <a:t>pracovní uplatnění </a:t>
            </a:r>
            <a:r>
              <a:rPr lang="cs-CZ" sz="2000" dirty="0" smtClean="0"/>
              <a:t>v nové zemi</a:t>
            </a:r>
          </a:p>
          <a:p>
            <a:pPr marL="436562" lvl="1" indent="0">
              <a:buNone/>
            </a:pPr>
            <a:endParaRPr lang="en-GB" sz="1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b="1" dirty="0" smtClean="0"/>
              <a:t>Rozvoj měkkých dovedností: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/>
              <a:t>Sebepoznání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/>
              <a:t>Schopnost plánovat budoucí rozvoj a kariéru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/>
              <a:t>Propojení profese </a:t>
            </a:r>
            <a:r>
              <a:rPr lang="cs-CZ" sz="2000" smtClean="0"/>
              <a:t>a vzdělávání</a:t>
            </a:r>
            <a:endParaRPr lang="cs-CZ" sz="2000" dirty="0" smtClean="0"/>
          </a:p>
          <a:p>
            <a:pPr marL="873125" lvl="2" indent="0">
              <a:buNone/>
            </a:pPr>
            <a:endParaRPr lang="en-GB" sz="1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Metody kognitivní a pozitivní psychologie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Budování tzv. „životního projektu“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Tréninkové kurzy; doplnění k profesnímu vzdělávání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Partneři: PT, DK, CZ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u="sng" dirty="0" smtClean="0"/>
              <a:t>www.live2work.eu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6276" y="610311"/>
            <a:ext cx="7911449" cy="369332"/>
          </a:xfrm>
        </p:spPr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Live2Work – Work2Live</a:t>
            </a:r>
            <a:endParaRPr lang="en-GB" sz="1600" dirty="0"/>
          </a:p>
        </p:txBody>
      </p:sp>
      <p:pic>
        <p:nvPicPr>
          <p:cNvPr id="4" name="Picture 2" descr="C:\Users\jspelicanpc1\Documents\Live2Work\Dissemination\Logos\logovel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41" y="152569"/>
            <a:ext cx="2098859" cy="8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184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342900" y="1358900"/>
            <a:ext cx="8184825" cy="4940300"/>
          </a:xfrm>
        </p:spPr>
        <p:txBody>
          <a:bodyPr/>
          <a:lstStyle/>
          <a:p>
            <a:pPr marL="436562" lvl="1" indent="0">
              <a:buNone/>
            </a:pPr>
            <a:r>
              <a:rPr lang="cs-CZ" dirty="0" smtClean="0"/>
              <a:t>Podpora zachování a rozvoje</a:t>
            </a:r>
            <a:r>
              <a:rPr lang="en-GB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smtClean="0"/>
              <a:t>multijazyčnosti </a:t>
            </a:r>
            <a:r>
              <a:rPr lang="cs-CZ" dirty="0" smtClean="0"/>
              <a:t>jako jazykového dědictví Evropy</a:t>
            </a:r>
            <a:endParaRPr lang="en-GB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 smtClean="0"/>
              <a:t>multijazyčných</a:t>
            </a:r>
            <a:r>
              <a:rPr lang="cs-CZ" dirty="0" smtClean="0"/>
              <a:t> </a:t>
            </a:r>
            <a:r>
              <a:rPr lang="cs-CZ" b="1" dirty="0" smtClean="0"/>
              <a:t>rodin</a:t>
            </a:r>
            <a:r>
              <a:rPr lang="cs-CZ" dirty="0" smtClean="0"/>
              <a:t> při výchově dětí ve více jazycích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 smtClean="0"/>
              <a:t>multijazykových</a:t>
            </a:r>
            <a:r>
              <a:rPr lang="cs-CZ" dirty="0" smtClean="0"/>
              <a:t> </a:t>
            </a:r>
            <a:r>
              <a:rPr lang="cs-CZ" b="1" dirty="0" smtClean="0"/>
              <a:t>klubů</a:t>
            </a:r>
            <a:r>
              <a:rPr lang="cs-CZ" dirty="0" smtClean="0"/>
              <a:t> pro děti</a:t>
            </a:r>
          </a:p>
          <a:p>
            <a:pPr marL="436562" lvl="1" indent="0">
              <a:buNone/>
            </a:pPr>
            <a:endParaRPr lang="en-GB" dirty="0" smtClean="0"/>
          </a:p>
          <a:p>
            <a:pPr marL="436562" lvl="1" indent="0">
              <a:buNone/>
            </a:pPr>
            <a:r>
              <a:rPr lang="cs-CZ" b="1" dirty="0" smtClean="0"/>
              <a:t>Partnerské země</a:t>
            </a:r>
            <a:r>
              <a:rPr lang="en-GB" b="1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Země se zkušeností s multijazyčností a kluby pro děti (GB, CH)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Země s malou zkušeností (CZ, PL, IT)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Země čelící vlně nově příchozích cizinců (TK)</a:t>
            </a:r>
          </a:p>
          <a:p>
            <a:pPr marL="436562" lvl="1" indent="0">
              <a:buNone/>
            </a:pPr>
            <a:endParaRPr lang="en-GB" dirty="0" smtClean="0"/>
          </a:p>
          <a:p>
            <a:pPr marL="436562" lvl="1" indent="0">
              <a:buNone/>
            </a:pPr>
            <a:r>
              <a:rPr lang="cs-CZ" b="1" dirty="0" smtClean="0"/>
              <a:t>Nástroje pro </a:t>
            </a:r>
            <a:r>
              <a:rPr lang="cs-CZ" b="1" dirty="0" err="1" smtClean="0"/>
              <a:t>multijazykové</a:t>
            </a:r>
            <a:r>
              <a:rPr lang="cs-CZ" b="1" dirty="0" smtClean="0"/>
              <a:t> kluby</a:t>
            </a:r>
            <a:r>
              <a:rPr lang="en-GB" b="1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Nástroje pro rozvoj jazykových dovedností v jiných jazycích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Sbírka úspěšných nástrojů pro sociální začleňování a asimilaci</a:t>
            </a:r>
            <a:endParaRPr lang="en-GB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Výukové nástroje </a:t>
            </a:r>
            <a:r>
              <a:rPr lang="en-GB" dirty="0" smtClean="0"/>
              <a:t>– Handbook, </a:t>
            </a:r>
            <a:r>
              <a:rPr lang="cs-CZ" dirty="0" smtClean="0"/>
              <a:t>Výukové moduly</a:t>
            </a:r>
            <a:r>
              <a:rPr lang="en-GB" dirty="0" smtClean="0"/>
              <a:t>, </a:t>
            </a:r>
            <a:r>
              <a:rPr lang="cs-CZ" dirty="0" smtClean="0"/>
              <a:t>Příručka</a:t>
            </a:r>
            <a:r>
              <a:rPr lang="en-GB" dirty="0" smtClean="0"/>
              <a:t>, MOOC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6276" y="487201"/>
            <a:ext cx="7911449" cy="615553"/>
          </a:xfrm>
        </p:spPr>
        <p:txBody>
          <a:bodyPr/>
          <a:lstStyle/>
          <a:p>
            <a:r>
              <a:rPr lang="en-GB" dirty="0" smtClean="0">
                <a:latin typeface="Arial Black" panose="020B0A04020102020204" pitchFamily="34" charset="0"/>
                <a:hlinkClick r:id="rId2"/>
              </a:rPr>
              <a:t>Multilingual Families Clubs</a:t>
            </a:r>
            <a:r>
              <a:rPr lang="cs-CZ" dirty="0" smtClean="0">
                <a:latin typeface="Arial Black" panose="020B0A04020102020204" pitchFamily="34" charset="0"/>
              </a:rPr>
              <a:t/>
            </a:r>
            <a:br>
              <a:rPr lang="cs-CZ" dirty="0" smtClean="0">
                <a:latin typeface="Arial Black" panose="020B0A04020102020204" pitchFamily="34" charset="0"/>
              </a:rPr>
            </a:br>
            <a:r>
              <a:rPr lang="en-GB" sz="1600" dirty="0" smtClean="0">
                <a:latin typeface="Arial Black" panose="020B0A04020102020204" pitchFamily="34" charset="0"/>
              </a:rPr>
              <a:t>Promoting Linguistic &amp; Cultural Treasure of Europe</a:t>
            </a:r>
            <a:endParaRPr lang="en-GB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201740"/>
            <a:ext cx="2311400" cy="15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03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342900" y="1358900"/>
            <a:ext cx="8184825" cy="4457312"/>
          </a:xfrm>
        </p:spPr>
        <p:txBody>
          <a:bodyPr/>
          <a:lstStyle/>
          <a:p>
            <a:pPr lvl="1">
              <a:buNone/>
            </a:pPr>
            <a:r>
              <a:rPr lang="cs-CZ" dirty="0" smtClean="0"/>
              <a:t>Tvorba prostředí pro </a:t>
            </a:r>
            <a:r>
              <a:rPr lang="cs-CZ" b="1" dirty="0" smtClean="0"/>
              <a:t>kontinuální zvyšování jazykových dovedností </a:t>
            </a:r>
            <a:r>
              <a:rPr lang="cs-CZ" dirty="0" smtClean="0"/>
              <a:t>díky kombinaci dvou nástrojů:</a:t>
            </a:r>
          </a:p>
          <a:p>
            <a:pPr lvl="1">
              <a:buNone/>
            </a:pPr>
            <a:endParaRPr lang="en-GB" sz="1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1" dirty="0" smtClean="0"/>
              <a:t>CLIL (Content and Language Integrated Learning)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 smtClean="0"/>
              <a:t>Studium předmětu zájmu v cizím jazyce (hostitelské země)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 smtClean="0"/>
              <a:t>Tradiční metoda (Římané nechávali studovat své děti v řečtině)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 smtClean="0"/>
              <a:t>Dvojité zaměření – student zároveň zlepšuje znalost jazyka i předmětu</a:t>
            </a:r>
          </a:p>
          <a:p>
            <a:pPr marL="873125" lvl="2" indent="0">
              <a:buNone/>
            </a:pPr>
            <a:endParaRPr lang="en-GB" sz="1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b="1" dirty="0" smtClean="0"/>
              <a:t>TBL (Task-Based Learning)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 smtClean="0"/>
              <a:t>Studenti ve skupinách řeší ve stanoveném jazyce konkrétní úkoly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 smtClean="0"/>
              <a:t>Úkoly vycházejí z reálného života a předmětu zájmu studentů</a:t>
            </a:r>
          </a:p>
          <a:p>
            <a:pPr marL="873125" lvl="2" indent="0">
              <a:buNone/>
            </a:pPr>
            <a:endParaRPr lang="en-GB" sz="1000" dirty="0" smtClean="0"/>
          </a:p>
          <a:p>
            <a:pPr marL="490537" lvl="1" indent="0">
              <a:buNone/>
            </a:pPr>
            <a:r>
              <a:rPr lang="cs-CZ" dirty="0" smtClean="0"/>
              <a:t>Uzpůsobeno pro potřeby </a:t>
            </a:r>
            <a:r>
              <a:rPr lang="cs-CZ" b="1" dirty="0" smtClean="0"/>
              <a:t>migrantů</a:t>
            </a:r>
            <a:r>
              <a:rPr lang="cs-CZ" dirty="0" smtClean="0"/>
              <a:t> přicházejících do Evropy (témata)</a:t>
            </a:r>
          </a:p>
          <a:p>
            <a:pPr marL="490537" lvl="1" indent="0">
              <a:buNone/>
            </a:pPr>
            <a:endParaRPr lang="en-GB" dirty="0" smtClean="0"/>
          </a:p>
          <a:p>
            <a:pPr marL="490537" lvl="1" indent="0">
              <a:buNone/>
            </a:pPr>
            <a:r>
              <a:rPr lang="cs-CZ" b="1" dirty="0" smtClean="0"/>
              <a:t>Témata</a:t>
            </a:r>
            <a:r>
              <a:rPr lang="en-GB" b="1" dirty="0" smtClean="0"/>
              <a:t>: </a:t>
            </a:r>
            <a:r>
              <a:rPr lang="cs-CZ" dirty="0" smtClean="0"/>
              <a:t>životní dovednosti, kultura na pracovišti, restaurace/hotely, řízení a údržba automobilu, práce ve stavebnictví</a:t>
            </a:r>
            <a:endParaRPr lang="cs-CZ" b="1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6276" y="610312"/>
            <a:ext cx="7911449" cy="369332"/>
          </a:xfrm>
        </p:spPr>
        <p:txBody>
          <a:bodyPr/>
          <a:lstStyle/>
          <a:p>
            <a:r>
              <a:rPr lang="en-GB" dirty="0" smtClean="0">
                <a:latin typeface="Arial Black" panose="020B0A04020102020204" pitchFamily="34" charset="0"/>
              </a:rPr>
              <a:t>We Are One (WeR1)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95714"/>
            <a:ext cx="2285999" cy="102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76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81" y="101600"/>
            <a:ext cx="1795817" cy="13589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6276" y="264063"/>
            <a:ext cx="7911449" cy="1196437"/>
          </a:xfrm>
        </p:spPr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Lingua+</a:t>
            </a:r>
            <a:r>
              <a:rPr lang="cs-CZ" dirty="0">
                <a:latin typeface="Arial Black" panose="020B0A04020102020204" pitchFamily="34" charset="0"/>
              </a:rPr>
              <a:t/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en-GB" sz="1500" dirty="0" smtClean="0">
                <a:latin typeface="Arial Black" panose="020B0A04020102020204" pitchFamily="34" charset="0"/>
              </a:rPr>
              <a:t>Innovative Language Learning within the Framework </a:t>
            </a:r>
            <a:r>
              <a:rPr lang="cs-CZ" sz="1500" dirty="0" smtClean="0">
                <a:latin typeface="Arial Black" panose="020B0A04020102020204" pitchFamily="34" charset="0"/>
              </a:rPr>
              <a:t/>
            </a:r>
            <a:br>
              <a:rPr lang="cs-CZ" sz="1500" dirty="0" smtClean="0">
                <a:latin typeface="Arial Black" panose="020B0A04020102020204" pitchFamily="34" charset="0"/>
              </a:rPr>
            </a:br>
            <a:r>
              <a:rPr lang="en-GB" sz="1500" dirty="0" smtClean="0">
                <a:latin typeface="Arial Black" panose="020B0A04020102020204" pitchFamily="34" charset="0"/>
              </a:rPr>
              <a:t>of Practices</a:t>
            </a:r>
            <a:r>
              <a:rPr lang="cs-CZ" sz="1500" dirty="0" smtClean="0">
                <a:latin typeface="Arial Black" panose="020B0A04020102020204" pitchFamily="34" charset="0"/>
              </a:rPr>
              <a:t> </a:t>
            </a:r>
            <a:r>
              <a:rPr lang="en-GB" sz="1500" dirty="0" smtClean="0">
                <a:latin typeface="Arial Black" panose="020B0A04020102020204" pitchFamily="34" charset="0"/>
              </a:rPr>
              <a:t>for </a:t>
            </a:r>
            <a:r>
              <a:rPr lang="cs-CZ" sz="1500" dirty="0" smtClean="0">
                <a:latin typeface="Arial Black" panose="020B0A04020102020204" pitchFamily="34" charset="0"/>
              </a:rPr>
              <a:t>SC</a:t>
            </a:r>
            <a:r>
              <a:rPr lang="en-GB" sz="1500" dirty="0" smtClean="0">
                <a:latin typeface="Arial Black" panose="020B0A04020102020204" pitchFamily="34" charset="0"/>
              </a:rPr>
              <a:t> inclusion and empathy enhancement </a:t>
            </a:r>
            <a:r>
              <a:rPr lang="cs-CZ" sz="1500" dirty="0" smtClean="0">
                <a:latin typeface="Arial Black" panose="020B0A04020102020204" pitchFamily="34" charset="0"/>
              </a:rPr>
              <a:t/>
            </a:r>
            <a:br>
              <a:rPr lang="cs-CZ" sz="1500" dirty="0" smtClean="0">
                <a:latin typeface="Arial Black" panose="020B0A04020102020204" pitchFamily="34" charset="0"/>
              </a:rPr>
            </a:br>
            <a:r>
              <a:rPr lang="en-GB" sz="1500" dirty="0" smtClean="0">
                <a:latin typeface="Arial Black" panose="020B0A04020102020204" pitchFamily="34" charset="0"/>
              </a:rPr>
              <a:t>in adult education</a:t>
            </a:r>
            <a:endParaRPr lang="en-GB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16276" y="1765300"/>
            <a:ext cx="79114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Propojení jazykového vzdělávání s hlubším pochopením ekonomické, sociální a kulturní reality hostitelské země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donedávna téměř žádná imigrace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x  v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současnosti zhruba 15 % obyvatel tvoří imigranti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Kombinace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základních cílů: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Výuka hostitelského jazyka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Mezikulturní adaptace a orientace</a:t>
            </a: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Výstupy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Osvědčené postupy v jazykovém a interkulturním vzdělávání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MOOC (Mass Open Online Course) -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prostředek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06850"/>
      </p:ext>
    </p:extLst>
  </p:cSld>
  <p:clrMapOvr>
    <a:masterClrMapping/>
  </p:clrMapOvr>
</p:sld>
</file>

<file path=ppt/theme/theme1.xml><?xml version="1.0" encoding="utf-8"?>
<a:theme xmlns:a="http://schemas.openxmlformats.org/drawingml/2006/main" name="PELICAN PREZENTACE SABLON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1C3C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2013_09_24_EPET prezentace sablona new.thmx</Template>
  <TotalTime>712</TotalTime>
  <Words>645</Words>
  <Application>Microsoft Office PowerPoint</Application>
  <PresentationFormat>Předvádění na obrazovce (4:3)</PresentationFormat>
  <Paragraphs>122</Paragraphs>
  <Slides>11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PELICAN PREZENTACE SABLONA</vt:lpstr>
      <vt:lpstr>Prezentace aplikace PowerPoint</vt:lpstr>
      <vt:lpstr>Jazyková škola s právem státní jazykové zkoušky PELICAN, s.r.o.</vt:lpstr>
      <vt:lpstr>Spolek PELICAN, z.s.</vt:lpstr>
      <vt:lpstr>Evropské projekty</vt:lpstr>
      <vt:lpstr>MultiLib The Multilingual Library for Children in Europe</vt:lpstr>
      <vt:lpstr>Live2Work – Work2Live</vt:lpstr>
      <vt:lpstr>Multilingual Families Clubs Promoting Linguistic &amp; Cultural Treasure of Europe</vt:lpstr>
      <vt:lpstr>We Are One (WeR1)</vt:lpstr>
      <vt:lpstr>Lingua+ Innovative Language Learning within the Framework  of Practices for SC inclusion and empathy enhancement  in adult education</vt:lpstr>
      <vt:lpstr>Děkuji za pozornost 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</dc:creator>
  <cp:lastModifiedBy>jspelicanpc1</cp:lastModifiedBy>
  <cp:revision>96</cp:revision>
  <dcterms:created xsi:type="dcterms:W3CDTF">2012-09-25T07:50:41Z</dcterms:created>
  <dcterms:modified xsi:type="dcterms:W3CDTF">2018-03-05T23:00:47Z</dcterms:modified>
</cp:coreProperties>
</file>