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0" r:id="rId3"/>
    <p:sldId id="262" r:id="rId4"/>
    <p:sldId id="258" r:id="rId5"/>
    <p:sldId id="257" r:id="rId6"/>
    <p:sldId id="259" r:id="rId7"/>
    <p:sldId id="261" r:id="rId8"/>
    <p:sldId id="263" r:id="rId9"/>
    <p:sldId id="268" r:id="rId10"/>
    <p:sldId id="269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14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7302F-4856-47E1-9FCB-641F7082EB29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219F5-A310-4C38-8732-6D0D2CFA30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46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219F5-A310-4C38-8732-6D0D2CFA309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55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7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8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9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85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4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69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3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3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2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4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0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B24E-4144-45F9-8BD0-BF6805980D92}" type="datetimeFigureOut">
              <a:rPr lang="cs-CZ" smtClean="0"/>
              <a:t>03.04.2021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A8D8-C868-466D-9082-EB522F6CA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001712"/>
          </a:xfrm>
        </p:spPr>
        <p:txBody>
          <a:bodyPr/>
          <a:lstStyle/>
          <a:p>
            <a:r>
              <a:rPr lang="cs-CZ" dirty="0"/>
              <a:t>Chemické výpočty</a:t>
            </a:r>
          </a:p>
        </p:txBody>
      </p:sp>
    </p:spTree>
    <p:extLst>
      <p:ext uri="{BB962C8B-B14F-4D97-AF65-F5344CB8AC3E}">
        <p14:creationId xmlns:p14="http://schemas.microsoft.com/office/powerpoint/2010/main" val="1731375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BA5F6A3-256B-45AD-8095-69266ADCAE4A}"/>
              </a:ext>
            </a:extLst>
          </p:cNvPr>
          <p:cNvSpPr txBox="1"/>
          <p:nvPr/>
        </p:nvSpPr>
        <p:spPr>
          <a:xfrm>
            <a:off x="220895" y="612844"/>
            <a:ext cx="870221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1. Vypočítejte molární koncentraci 180 cm</a:t>
            </a:r>
            <a:r>
              <a:rPr lang="cs-CZ" sz="2400" baseline="30000" dirty="0"/>
              <a:t>3</a:t>
            </a:r>
            <a:r>
              <a:rPr lang="cs-CZ" sz="2400" dirty="0"/>
              <a:t> roztoku, obsahujícího 11,476 g KOH.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2. Kolik g Ba(OH)</a:t>
            </a:r>
            <a:r>
              <a:rPr lang="cs-CZ" sz="2400" baseline="-25000" dirty="0"/>
              <a:t>2</a:t>
            </a:r>
            <a:r>
              <a:rPr lang="cs-CZ" sz="2400" dirty="0"/>
              <a:t> . 8 H</a:t>
            </a:r>
            <a:r>
              <a:rPr lang="cs-CZ" sz="2400" baseline="-25000" dirty="0"/>
              <a:t>2</a:t>
            </a:r>
            <a:r>
              <a:rPr lang="cs-CZ" sz="2400" dirty="0"/>
              <a:t>O je potřeba k přípravě 2 dm</a:t>
            </a:r>
            <a:r>
              <a:rPr lang="cs-CZ" sz="2400" baseline="30000" dirty="0"/>
              <a:t>3</a:t>
            </a:r>
            <a:r>
              <a:rPr lang="cs-CZ" sz="2400" dirty="0"/>
              <a:t> 0,125 M roztoku Ba(OH)</a:t>
            </a:r>
            <a:r>
              <a:rPr lang="cs-CZ" sz="2400" baseline="-25000" dirty="0"/>
              <a:t>2</a:t>
            </a:r>
            <a:r>
              <a:rPr lang="cs-CZ" sz="2400" dirty="0"/>
              <a:t>?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3. Jaká bude molární koncentrace roztoku síranu sodného, vzniklého rozpuštěním 10 g Na</a:t>
            </a:r>
            <a:r>
              <a:rPr lang="cs-CZ" sz="2400" baseline="-25000" dirty="0"/>
              <a:t>2</a:t>
            </a:r>
            <a:r>
              <a:rPr lang="cs-CZ" sz="2400" dirty="0"/>
              <a:t>SO</a:t>
            </a:r>
            <a:r>
              <a:rPr lang="cs-CZ" sz="2400" baseline="-25000" dirty="0"/>
              <a:t>4</a:t>
            </a:r>
            <a:r>
              <a:rPr lang="cs-CZ" sz="2400" dirty="0"/>
              <a:t> . 10 H</a:t>
            </a:r>
            <a:r>
              <a:rPr lang="cs-CZ" sz="2400" baseline="-25000" dirty="0"/>
              <a:t>2</a:t>
            </a:r>
            <a:r>
              <a:rPr lang="cs-CZ" sz="2400" dirty="0"/>
              <a:t>O ve vodě a doplněním roztoku na objem 1 dm</a:t>
            </a:r>
            <a:r>
              <a:rPr lang="cs-CZ" sz="2400" baseline="30000" dirty="0"/>
              <a:t>3</a:t>
            </a:r>
            <a:r>
              <a:rPr lang="cs-CZ" sz="2400" dirty="0"/>
              <a:t>?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4. Vypočítejte molalitu 1 dm</a:t>
            </a:r>
            <a:r>
              <a:rPr lang="cs-CZ" sz="2400" baseline="30000" dirty="0"/>
              <a:t>3</a:t>
            </a:r>
            <a:r>
              <a:rPr lang="cs-CZ" sz="2400" dirty="0"/>
              <a:t> 30% roztoku H</a:t>
            </a:r>
            <a:r>
              <a:rPr lang="cs-CZ" sz="2400" baseline="-25000" dirty="0"/>
              <a:t>2</a:t>
            </a:r>
            <a:r>
              <a:rPr lang="cs-CZ" sz="2400" dirty="0"/>
              <a:t>SO</a:t>
            </a:r>
            <a:r>
              <a:rPr lang="cs-CZ" sz="2400" baseline="-25000" dirty="0"/>
              <a:t>4</a:t>
            </a:r>
            <a:r>
              <a:rPr lang="cs-CZ" sz="2400" dirty="0"/>
              <a:t> o hustotě 1,2185 g.cm</a:t>
            </a:r>
            <a:r>
              <a:rPr lang="cs-CZ" sz="2400" baseline="30000" dirty="0"/>
              <a:t>-3</a:t>
            </a:r>
            <a:r>
              <a:rPr lang="cs-CZ" sz="2400" dirty="0"/>
              <a:t>.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5. </a:t>
            </a:r>
            <a:r>
              <a:rPr lang="en-US" sz="2400" dirty="0"/>
              <a:t>J</a:t>
            </a:r>
            <a:r>
              <a:rPr lang="cs-CZ" sz="2400" dirty="0" err="1"/>
              <a:t>aký</a:t>
            </a:r>
            <a:r>
              <a:rPr lang="cs-CZ" sz="2400" dirty="0"/>
              <a:t> bude hmotnostní zlomek KOH v roztoku, který vznikl rozpuštěním 50 g KOH ve 150 g vody?</a:t>
            </a:r>
          </a:p>
        </p:txBody>
      </p:sp>
    </p:spTree>
    <p:extLst>
      <p:ext uri="{BB962C8B-B14F-4D97-AF65-F5344CB8AC3E}">
        <p14:creationId xmlns:p14="http://schemas.microsoft.com/office/powerpoint/2010/main" val="3263842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31A5315-E0E7-41E6-ADF6-DE7A893D01AB}"/>
              </a:ext>
            </a:extLst>
          </p:cNvPr>
          <p:cNvSpPr txBox="1"/>
          <p:nvPr/>
        </p:nvSpPr>
        <p:spPr>
          <a:xfrm>
            <a:off x="144939" y="58846"/>
            <a:ext cx="885412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6. Určete hmotnostní zlomek </a:t>
            </a:r>
            <a:r>
              <a:rPr lang="cs-CZ" sz="2400" dirty="0" err="1"/>
              <a:t>KCl</a:t>
            </a:r>
            <a:r>
              <a:rPr lang="cs-CZ" sz="2400" dirty="0"/>
              <a:t> v roztoku, který byl připraven rozpuštěním 20 g </a:t>
            </a:r>
            <a:r>
              <a:rPr lang="cs-CZ" sz="2400" dirty="0" err="1"/>
              <a:t>KCl</a:t>
            </a:r>
            <a:r>
              <a:rPr lang="cs-CZ" sz="2400" dirty="0"/>
              <a:t> ve 150 ml vody.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7. Kolik g vody bude třeba, aby byl z 65 g </a:t>
            </a:r>
            <a:r>
              <a:rPr lang="cs-CZ" sz="2400" dirty="0" err="1"/>
              <a:t>KBr</a:t>
            </a:r>
            <a:r>
              <a:rPr lang="cs-CZ" sz="2400" dirty="0"/>
              <a:t> připraven roztok o hmotnostním zlomku 0,05?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8. Jaký bude hmotnostní zlomek </a:t>
            </a:r>
            <a:r>
              <a:rPr lang="cs-CZ" sz="2400" dirty="0" err="1"/>
              <a:t>NaCl</a:t>
            </a:r>
            <a:r>
              <a:rPr lang="cs-CZ" sz="2400" dirty="0"/>
              <a:t> v soustavě vzniklé neutralizací roztoku vzniklého rozpuštěním 50 g Na0H ve 550 ml vody plynným </a:t>
            </a:r>
            <a:r>
              <a:rPr lang="cs-CZ" sz="2400" dirty="0" err="1"/>
              <a:t>HCl</a:t>
            </a:r>
            <a:r>
              <a:rPr lang="cs-CZ" sz="2400" dirty="0"/>
              <a:t>?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9. Kolik g NaNO</a:t>
            </a:r>
            <a:r>
              <a:rPr lang="cs-CZ" sz="2400" baseline="-25000" dirty="0"/>
              <a:t>3</a:t>
            </a:r>
            <a:r>
              <a:rPr lang="cs-CZ" sz="2400" dirty="0"/>
              <a:t> je potřeba na přípravu 2,5 l 10% roztoku (m/m) o hustotě 1,067 g.cm</a:t>
            </a:r>
            <a:r>
              <a:rPr lang="cs-CZ" sz="2400" baseline="30000" dirty="0"/>
              <a:t>-3</a:t>
            </a:r>
            <a:r>
              <a:rPr lang="cs-CZ" sz="2400" dirty="0"/>
              <a:t>?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10. Jaký bude hmotnostní zlomek CuSO</a:t>
            </a:r>
            <a:r>
              <a:rPr lang="cs-CZ" sz="2400" baseline="-25000" dirty="0"/>
              <a:t>4</a:t>
            </a:r>
            <a:r>
              <a:rPr lang="cs-CZ" sz="2400" dirty="0"/>
              <a:t> v roztoku, vzniklého rozpuštěním 50 g CuSO</a:t>
            </a:r>
            <a:r>
              <a:rPr lang="cs-CZ" sz="2400" baseline="-25000" dirty="0"/>
              <a:t>4</a:t>
            </a:r>
            <a:r>
              <a:rPr lang="cs-CZ" sz="2400" dirty="0"/>
              <a:t> . 5 H</a:t>
            </a:r>
            <a:r>
              <a:rPr lang="cs-CZ" sz="2400" baseline="-25000" dirty="0"/>
              <a:t>2</a:t>
            </a:r>
            <a:r>
              <a:rPr lang="cs-CZ" sz="2400" dirty="0"/>
              <a:t>O ve 450 g vody?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11. Vyjádřete koncentraci KI a vody v 50% (m/m) roztoku KI v molárních zlomcích.</a:t>
            </a:r>
          </a:p>
        </p:txBody>
      </p:sp>
    </p:spTree>
    <p:extLst>
      <p:ext uri="{BB962C8B-B14F-4D97-AF65-F5344CB8AC3E}">
        <p14:creationId xmlns:p14="http://schemas.microsoft.com/office/powerpoint/2010/main" val="3999736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3DDB899-0760-4278-9DCE-46CCAAFFDEF1}"/>
              </a:ext>
            </a:extLst>
          </p:cNvPr>
          <p:cNvSpPr txBox="1"/>
          <p:nvPr/>
        </p:nvSpPr>
        <p:spPr>
          <a:xfrm>
            <a:off x="190072" y="359596"/>
            <a:ext cx="87638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12. 200 cm</a:t>
            </a:r>
            <a:r>
              <a:rPr lang="cs-CZ" sz="2400" baseline="30000" dirty="0"/>
              <a:t>3</a:t>
            </a:r>
            <a:r>
              <a:rPr lang="cs-CZ" sz="2400" dirty="0"/>
              <a:t> vodného roztoku obsahuje 120 cm</a:t>
            </a:r>
            <a:r>
              <a:rPr lang="cs-CZ" sz="2400" baseline="30000" dirty="0"/>
              <a:t>3</a:t>
            </a:r>
            <a:r>
              <a:rPr lang="cs-CZ" sz="2400" dirty="0"/>
              <a:t> ethanolu. Jaká je koncentrace ethanolu v objemových %? </a:t>
            </a:r>
          </a:p>
          <a:p>
            <a:endParaRPr lang="cs-CZ" sz="2400" dirty="0"/>
          </a:p>
          <a:p>
            <a:r>
              <a:rPr lang="cs-CZ" sz="2400" dirty="0"/>
              <a:t>13. Kolik cm</a:t>
            </a:r>
            <a:r>
              <a:rPr lang="cs-CZ" sz="2400" baseline="30000" dirty="0"/>
              <a:t>3</a:t>
            </a:r>
            <a:r>
              <a:rPr lang="cs-CZ" sz="2400" dirty="0"/>
              <a:t> 64% kyseliny dusičné (</a:t>
            </a:r>
            <a:r>
              <a:rPr lang="el-GR" sz="2400" dirty="0"/>
              <a:t>ρ</a:t>
            </a:r>
            <a:r>
              <a:rPr lang="cs-CZ" sz="2400" dirty="0"/>
              <a:t> = 1,3866 g.cm</a:t>
            </a:r>
            <a:r>
              <a:rPr lang="cs-CZ" sz="2400" baseline="30000" dirty="0"/>
              <a:t>-3</a:t>
            </a:r>
            <a:r>
              <a:rPr lang="cs-CZ" sz="2400" dirty="0"/>
              <a:t>) je potřeba na přípravu 1000 cm</a:t>
            </a:r>
            <a:r>
              <a:rPr lang="cs-CZ" sz="2400" baseline="30000" dirty="0"/>
              <a:t>3</a:t>
            </a:r>
            <a:r>
              <a:rPr lang="cs-CZ" sz="2400" dirty="0"/>
              <a:t> jejího 2 M roztoku?</a:t>
            </a:r>
          </a:p>
          <a:p>
            <a:endParaRPr lang="cs-CZ" sz="2400" dirty="0"/>
          </a:p>
          <a:p>
            <a:r>
              <a:rPr lang="cs-CZ" sz="2400" dirty="0"/>
              <a:t>14. Kolik cm</a:t>
            </a:r>
            <a:r>
              <a:rPr lang="cs-CZ" sz="2400" baseline="30000" dirty="0"/>
              <a:t>3</a:t>
            </a:r>
            <a:r>
              <a:rPr lang="cs-CZ" sz="2400" dirty="0"/>
              <a:t> 20% kyseliny chlorovodíkové (</a:t>
            </a:r>
            <a:r>
              <a:rPr lang="el-GR" sz="2400" dirty="0"/>
              <a:t>ρ</a:t>
            </a:r>
            <a:r>
              <a:rPr lang="cs-CZ" sz="2400" dirty="0"/>
              <a:t> = 1,0980 g.cm</a:t>
            </a:r>
            <a:r>
              <a:rPr lang="cs-CZ" sz="2400" baseline="30000" dirty="0"/>
              <a:t>-3</a:t>
            </a:r>
            <a:r>
              <a:rPr lang="cs-CZ" sz="2400" dirty="0"/>
              <a:t>) a kolik cm</a:t>
            </a:r>
            <a:r>
              <a:rPr lang="cs-CZ" sz="2400" baseline="30000" dirty="0"/>
              <a:t>3</a:t>
            </a:r>
            <a:r>
              <a:rPr lang="cs-CZ" sz="2400" dirty="0"/>
              <a:t> vody je potřeba na přípravu 2 dm</a:t>
            </a:r>
            <a:r>
              <a:rPr lang="cs-CZ" sz="2400" baseline="30000" dirty="0"/>
              <a:t>3</a:t>
            </a:r>
            <a:r>
              <a:rPr lang="cs-CZ" sz="2400" dirty="0"/>
              <a:t> jejího 1,117 M roztoku o hustotě 1,0181 g.cm</a:t>
            </a:r>
            <a:r>
              <a:rPr lang="cs-CZ" sz="2400" baseline="30000" dirty="0"/>
              <a:t>-3</a:t>
            </a:r>
            <a:r>
              <a:rPr lang="cs-CZ" sz="2400" dirty="0"/>
              <a:t>?</a:t>
            </a:r>
          </a:p>
          <a:p>
            <a:endParaRPr lang="cs-CZ" sz="2400" dirty="0"/>
          </a:p>
          <a:p>
            <a:r>
              <a:rPr lang="cs-CZ" sz="2400" dirty="0"/>
              <a:t>15. Vypočítejte hmotnostní zlomek 2,591 M roztoku kyseliny sírové. Roztok má hustotu 1,1548 g.cm</a:t>
            </a:r>
            <a:r>
              <a:rPr lang="cs-CZ" sz="2400" baseline="30000" dirty="0"/>
              <a:t>-3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16. Kolik g kyseliny sírové obsahuje 0,5 dm</a:t>
            </a:r>
            <a:r>
              <a:rPr lang="cs-CZ" sz="2400" baseline="30000" dirty="0"/>
              <a:t>3</a:t>
            </a:r>
            <a:r>
              <a:rPr lang="cs-CZ" sz="2400" dirty="0"/>
              <a:t> jejího 0,25 M roztoku?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2836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1396F45E-0435-425E-A03A-5045A5B17E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1059" y="161130"/>
            <a:ext cx="4092442" cy="3543329"/>
          </a:xfrm>
          <a:prstGeom prst="rect">
            <a:avLst/>
          </a:prstGeom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AD8A824F-0086-489B-91F9-C3C3D692EECF}"/>
              </a:ext>
            </a:extLst>
          </p:cNvPr>
          <p:cNvSpPr txBox="1"/>
          <p:nvPr/>
        </p:nvSpPr>
        <p:spPr>
          <a:xfrm>
            <a:off x="278019" y="2339969"/>
            <a:ext cx="594540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0" i="0" u="none" strike="noStrike" baseline="0" dirty="0">
                <a:solidFill>
                  <a:srgbClr val="000000"/>
                </a:solidFill>
              </a:rPr>
              <a:t>V trojúhelníku je vždy základní vzorec, odvozené vzorce vytvoříme tak, </a:t>
            </a:r>
            <a:r>
              <a:rPr lang="cs-CZ" sz="2400" dirty="0">
                <a:solidFill>
                  <a:srgbClr val="000000"/>
                </a:solidFill>
              </a:rPr>
              <a:t>ž</a:t>
            </a:r>
            <a:r>
              <a:rPr lang="cs-CZ" sz="2400" b="0" i="0" u="none" strike="noStrike" baseline="0" dirty="0">
                <a:solidFill>
                  <a:srgbClr val="000000"/>
                </a:solidFill>
              </a:rPr>
              <a:t>e tu veličinu, kterou hledáme, přikryjeme a zobrazí se nám aktuální vzorec. </a:t>
            </a:r>
            <a:endParaRPr lang="cs-CZ" sz="2400" dirty="0"/>
          </a:p>
        </p:txBody>
      </p:sp>
      <p:pic>
        <p:nvPicPr>
          <p:cNvPr id="2054" name="Picture 6" descr="Volume triangle">
            <a:extLst>
              <a:ext uri="{FF2B5EF4-FFF2-40B4-BE49-F238E27FC236}">
                <a16:creationId xmlns:a16="http://schemas.microsoft.com/office/drawing/2014/main" id="{B0205106-ED0B-4CA0-883B-69ABF6F70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546" y="4031655"/>
            <a:ext cx="2798955" cy="2659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Mass triangle">
            <a:extLst>
              <a:ext uri="{FF2B5EF4-FFF2-40B4-BE49-F238E27FC236}">
                <a16:creationId xmlns:a16="http://schemas.microsoft.com/office/drawing/2014/main" id="{C5A32636-3662-40F0-B08C-98F9A07782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015" y="4114799"/>
            <a:ext cx="2717970" cy="258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Density triangle">
            <a:extLst>
              <a:ext uri="{FF2B5EF4-FFF2-40B4-BE49-F238E27FC236}">
                <a16:creationId xmlns:a16="http://schemas.microsoft.com/office/drawing/2014/main" id="{F33D7D9B-D476-4722-BC26-7EA02A359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019" y="4114799"/>
            <a:ext cx="2711435" cy="257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04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25331942-1931-4FBF-97B5-7F2AE6F11B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698" y="688329"/>
            <a:ext cx="6810603" cy="2611473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13471884-9A53-4FCE-A534-D7A27D487D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270" y="4033955"/>
            <a:ext cx="6810603" cy="267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844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1CB10D55-8ED1-44CA-80A9-55311ED0E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609" y="3586684"/>
            <a:ext cx="7746948" cy="3109391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0F1EDA48-5B10-44C7-AA70-5B2C3212FC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7874" y="161925"/>
            <a:ext cx="3390865" cy="2809875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D48E5F82-E423-42B7-B8F3-28B28A91D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261" y="161925"/>
            <a:ext cx="459105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93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hemistry giant formula triangle : GCSE">
            <a:extLst>
              <a:ext uri="{FF2B5EF4-FFF2-40B4-BE49-F238E27FC236}">
                <a16:creationId xmlns:a16="http://schemas.microsoft.com/office/drawing/2014/main" id="{3E5E8228-FB24-4276-8EBE-15CD8D325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525" y="1338261"/>
            <a:ext cx="6772275" cy="538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2.5.2 Řešené příklady">
            <a:extLst>
              <a:ext uri="{FF2B5EF4-FFF2-40B4-BE49-F238E27FC236}">
                <a16:creationId xmlns:a16="http://schemas.microsoft.com/office/drawing/2014/main" id="{969C3E19-0D15-4E1C-A2CB-49E6F04BF6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466724"/>
            <a:ext cx="5190908" cy="193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5998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DC4107BB-90B5-4215-9A1C-70E7CC6FD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6295" y="3961110"/>
            <a:ext cx="4650805" cy="2666830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EB63294F-1EFF-4B65-942E-DC9A9F4B2FB2}"/>
              </a:ext>
            </a:extLst>
          </p:cNvPr>
          <p:cNvSpPr txBox="1"/>
          <p:nvPr/>
        </p:nvSpPr>
        <p:spPr>
          <a:xfrm>
            <a:off x="1832395" y="3961110"/>
            <a:ext cx="1072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Příklad</a:t>
            </a:r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5F0004AB-D2D1-44C1-886B-6C7EE0850395}"/>
              </a:ext>
            </a:extLst>
          </p:cNvPr>
          <p:cNvGrpSpPr/>
          <p:nvPr/>
        </p:nvGrpSpPr>
        <p:grpSpPr>
          <a:xfrm>
            <a:off x="2905125" y="325310"/>
            <a:ext cx="6008073" cy="2666830"/>
            <a:chOff x="457200" y="447675"/>
            <a:chExt cx="7962900" cy="3858962"/>
          </a:xfrm>
        </p:grpSpPr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BABCDEFA-8198-4617-AA03-EDC88028F0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00" y="604876"/>
              <a:ext cx="7962900" cy="3701761"/>
            </a:xfrm>
            <a:prstGeom prst="rect">
              <a:avLst/>
            </a:prstGeom>
          </p:spPr>
        </p:pic>
        <p:sp>
          <p:nvSpPr>
            <p:cNvPr id="18" name="Obdélník 17">
              <a:extLst>
                <a:ext uri="{FF2B5EF4-FFF2-40B4-BE49-F238E27FC236}">
                  <a16:creationId xmlns:a16="http://schemas.microsoft.com/office/drawing/2014/main" id="{D2D07C4D-408F-4A76-8188-053443D57430}"/>
                </a:ext>
              </a:extLst>
            </p:cNvPr>
            <p:cNvSpPr/>
            <p:nvPr/>
          </p:nvSpPr>
          <p:spPr>
            <a:xfrm>
              <a:off x="7505700" y="447675"/>
              <a:ext cx="914400" cy="914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9" name="Obrázek 18">
            <a:extLst>
              <a:ext uri="{FF2B5EF4-FFF2-40B4-BE49-F238E27FC236}">
                <a16:creationId xmlns:a16="http://schemas.microsoft.com/office/drawing/2014/main" id="{CD943535-DB38-49F6-BC99-1FF5DC5D49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221" y="538142"/>
            <a:ext cx="2253906" cy="838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303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408AED13-5770-4C41-A872-D5D3801C5E6E}"/>
              </a:ext>
            </a:extLst>
          </p:cNvPr>
          <p:cNvSpPr txBox="1"/>
          <p:nvPr/>
        </p:nvSpPr>
        <p:spPr>
          <a:xfrm>
            <a:off x="119062" y="301762"/>
            <a:ext cx="61817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274E13"/>
                </a:solidFill>
                <a:effectLst/>
                <a:latin typeface="arial" panose="020B0604020202020204" pitchFamily="34" charset="0"/>
              </a:rPr>
              <a:t>1. MOLARITA (MOLÁRNÍ KONCENTRACE)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92AF52E-3EE0-49DE-A735-3BE4BE2E6603}"/>
              </a:ext>
            </a:extLst>
          </p:cNvPr>
          <p:cNvSpPr txBox="1"/>
          <p:nvPr/>
        </p:nvSpPr>
        <p:spPr>
          <a:xfrm>
            <a:off x="214311" y="712980"/>
            <a:ext cx="871537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i="0" dirty="0">
                <a:solidFill>
                  <a:srgbClr val="2F3B25"/>
                </a:solidFill>
                <a:effectLst/>
              </a:rPr>
              <a:t>Molarita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(</a:t>
            </a:r>
            <a:r>
              <a:rPr lang="cs-CZ" b="1" i="1" dirty="0">
                <a:solidFill>
                  <a:srgbClr val="2F3B25"/>
                </a:solidFill>
                <a:effectLst/>
              </a:rPr>
              <a:t>c</a:t>
            </a:r>
            <a:r>
              <a:rPr lang="cs-CZ" b="0" i="0" dirty="0">
                <a:solidFill>
                  <a:srgbClr val="2F3B25"/>
                </a:solidFill>
                <a:effectLst/>
              </a:rPr>
              <a:t>) je počet molů dané látky v jednom litru roztoku (1 mol/l = 1 mol/dm</a:t>
            </a:r>
            <a:r>
              <a:rPr lang="cs-CZ" b="0" i="0" baseline="30000" dirty="0">
                <a:solidFill>
                  <a:srgbClr val="2F3B25"/>
                </a:solidFill>
                <a:effectLst/>
              </a:rPr>
              <a:t>3 </a:t>
            </a:r>
            <a:r>
              <a:rPr lang="cs-CZ" b="0" i="0" dirty="0">
                <a:solidFill>
                  <a:srgbClr val="2F3B25"/>
                </a:solidFill>
                <a:effectLst/>
              </a:rPr>
              <a:t>= 1 M). Počet molů je vyjádřen molární hmotností (MW), která udává hmotnost jednoho molu a vyjadřuje se v jednotkách g/mol.</a:t>
            </a:r>
          </a:p>
        </p:txBody>
      </p:sp>
      <p:pic>
        <p:nvPicPr>
          <p:cNvPr id="5122" name="Picture 2" descr="vzorec 1">
            <a:extLst>
              <a:ext uri="{FF2B5EF4-FFF2-40B4-BE49-F238E27FC236}">
                <a16:creationId xmlns:a16="http://schemas.microsoft.com/office/drawing/2014/main" id="{CA08937B-D453-47D4-A47D-C9B983CF0D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596" y="1582288"/>
            <a:ext cx="4399016" cy="1087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D494AD86-BD3C-4E49-906A-3DAAA664EF27}"/>
              </a:ext>
            </a:extLst>
          </p:cNvPr>
          <p:cNvSpPr txBox="1"/>
          <p:nvPr/>
        </p:nvSpPr>
        <p:spPr>
          <a:xfrm>
            <a:off x="214311" y="2828835"/>
            <a:ext cx="87153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0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Příklad: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Připravte 800 ml (0,8 l) 0,5M </a:t>
            </a:r>
            <a:r>
              <a:rPr lang="cs-CZ" b="0" i="0" dirty="0" err="1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.</a:t>
            </a:r>
            <a:endParaRPr lang="cs-CZ" b="0" i="0" dirty="0">
              <a:solidFill>
                <a:srgbClr val="2F3B25"/>
              </a:solidFill>
              <a:effectLst/>
              <a:latin typeface="Open Sans"/>
            </a:endParaRPr>
          </a:p>
          <a:p>
            <a:pPr algn="l"/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Molární hmotnost </a:t>
            </a:r>
            <a:r>
              <a:rPr lang="cs-CZ" b="0" i="0" dirty="0" err="1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 je 58,45 g.mol</a:t>
            </a:r>
            <a:r>
              <a:rPr lang="cs-CZ" b="0" i="0" baseline="3000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-1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. Potřebné množství </a:t>
            </a:r>
            <a:r>
              <a:rPr lang="cs-CZ" b="0" i="0" dirty="0" err="1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 je 58,45 x 0,8 x 0,5 M = 24 g</a:t>
            </a:r>
            <a:endParaRPr lang="cs-CZ" b="0" i="0" dirty="0">
              <a:solidFill>
                <a:srgbClr val="2F3B25"/>
              </a:solidFill>
              <a:effectLst/>
              <a:latin typeface="Open Sans"/>
            </a:endParaRPr>
          </a:p>
          <a:p>
            <a:pPr algn="l"/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24 g </a:t>
            </a:r>
            <a:r>
              <a:rPr lang="cs-CZ" b="0" i="0" dirty="0" err="1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 rozpustíme v 600 ml vody a získané množství doplníme do 800 ml.</a:t>
            </a:r>
            <a:endParaRPr lang="cs-CZ" b="0" i="0" dirty="0">
              <a:solidFill>
                <a:srgbClr val="2F3B25"/>
              </a:solidFill>
              <a:effectLst/>
              <a:latin typeface="Open Sans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1087746-89E0-42AA-9A1B-B7126E0CEAE9}"/>
              </a:ext>
            </a:extLst>
          </p:cNvPr>
          <p:cNvSpPr txBox="1"/>
          <p:nvPr/>
        </p:nvSpPr>
        <p:spPr>
          <a:xfrm>
            <a:off x="214311" y="4495414"/>
            <a:ext cx="61817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274E13"/>
                </a:solidFill>
                <a:effectLst/>
                <a:latin typeface="arial" panose="020B0604020202020204" pitchFamily="34" charset="0"/>
              </a:rPr>
              <a:t>2. MOLALITA (MOLÁLNÍ KONCENTRACE)</a:t>
            </a: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3D745D2-8282-4638-AD86-01847342FBD9}"/>
              </a:ext>
            </a:extLst>
          </p:cNvPr>
          <p:cNvSpPr txBox="1"/>
          <p:nvPr/>
        </p:nvSpPr>
        <p:spPr>
          <a:xfrm>
            <a:off x="333910" y="4864746"/>
            <a:ext cx="85957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2F3B25"/>
                </a:solidFill>
                <a:effectLst/>
              </a:rPr>
              <a:t>Molalita (</a:t>
            </a:r>
            <a:r>
              <a:rPr lang="el-GR" b="1" i="0" dirty="0">
                <a:solidFill>
                  <a:srgbClr val="2F3B25"/>
                </a:solidFill>
                <a:effectLst/>
              </a:rPr>
              <a:t>μ</a:t>
            </a:r>
            <a:r>
              <a:rPr lang="cs-CZ" b="1" i="0" dirty="0">
                <a:solidFill>
                  <a:srgbClr val="2F3B25"/>
                </a:solidFill>
                <a:effectLst/>
              </a:rPr>
              <a:t>)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je počet molů dané látky v </a:t>
            </a:r>
            <a:r>
              <a:rPr lang="cs-CZ" b="0" i="0" u="sng" dirty="0">
                <a:solidFill>
                  <a:srgbClr val="2F3B25"/>
                </a:solidFill>
                <a:effectLst/>
              </a:rPr>
              <a:t>jednom kg rozpouštědla </a:t>
            </a:r>
            <a:r>
              <a:rPr lang="cs-CZ" b="0" i="0" dirty="0">
                <a:solidFill>
                  <a:srgbClr val="2F3B25"/>
                </a:solidFill>
                <a:effectLst/>
              </a:rPr>
              <a:t>(1 mol/kg). Roztok lze připravit metodou přesného vážení.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336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DAE9746-168B-42CD-BAB5-175D2C26B72C}"/>
              </a:ext>
            </a:extLst>
          </p:cNvPr>
          <p:cNvSpPr txBox="1"/>
          <p:nvPr/>
        </p:nvSpPr>
        <p:spPr>
          <a:xfrm>
            <a:off x="323850" y="36778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274E13"/>
                </a:solidFill>
                <a:effectLst/>
                <a:latin typeface="arial" panose="020B0604020202020204" pitchFamily="34" charset="0"/>
              </a:rPr>
              <a:t>3. PROCENTUÁLNÍ KONCENTRACE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360FCFE-9137-4B61-AEC3-B2A65B024B61}"/>
              </a:ext>
            </a:extLst>
          </p:cNvPr>
          <p:cNvSpPr txBox="1"/>
          <p:nvPr/>
        </p:nvSpPr>
        <p:spPr>
          <a:xfrm>
            <a:off x="171450" y="993071"/>
            <a:ext cx="884872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0" i="0" dirty="0">
                <a:solidFill>
                  <a:srgbClr val="2F3B25"/>
                </a:solidFill>
                <a:effectLst/>
              </a:rPr>
              <a:t>Procentuální koncentrace vyjadřuje počet dílů látky rozpuštěných ve 100 dílech roztoku. Používají se tři základní vyjádření:</a:t>
            </a:r>
          </a:p>
          <a:p>
            <a:pPr algn="just"/>
            <a:endParaRPr lang="cs-CZ" b="0" i="0" dirty="0">
              <a:solidFill>
                <a:srgbClr val="2F3B25"/>
              </a:solidFill>
              <a:effectLst/>
            </a:endParaRPr>
          </a:p>
          <a:p>
            <a:pPr algn="just"/>
            <a:r>
              <a:rPr lang="cs-CZ" b="1" i="0" dirty="0">
                <a:solidFill>
                  <a:srgbClr val="274E13"/>
                </a:solidFill>
                <a:effectLst/>
              </a:rPr>
              <a:t>Hmotnostní zlomek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</a:t>
            </a:r>
            <a:r>
              <a:rPr lang="cs-CZ" b="1" i="0" dirty="0">
                <a:solidFill>
                  <a:srgbClr val="2F3B25"/>
                </a:solidFill>
                <a:effectLst/>
              </a:rPr>
              <a:t>w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(m/m) jsou definován jako množství látky (v gramech) v 1 g výsledného roztoku (směsi). Tj. hmotnost látky ku výsledné hmotnosti.</a:t>
            </a:r>
          </a:p>
          <a:p>
            <a:pPr algn="just"/>
            <a:r>
              <a:rPr lang="cs-CZ" sz="1800" b="0" i="1" dirty="0">
                <a:solidFill>
                  <a:srgbClr val="2F3B25"/>
                </a:solidFill>
                <a:effectLst/>
              </a:rPr>
              <a:t> </a:t>
            </a:r>
            <a:endParaRPr lang="cs-CZ" b="0" i="0" dirty="0">
              <a:solidFill>
                <a:srgbClr val="2F3B25"/>
              </a:solidFill>
              <a:effectLst/>
            </a:endParaRPr>
          </a:p>
          <a:p>
            <a:pPr algn="just"/>
            <a:r>
              <a:rPr lang="cs-CZ" b="0" i="1" dirty="0">
                <a:solidFill>
                  <a:srgbClr val="FF0000"/>
                </a:solidFill>
                <a:effectLst/>
              </a:rPr>
              <a:t>Příklad:</a:t>
            </a:r>
            <a:r>
              <a:rPr lang="cs-CZ" b="0" i="0" dirty="0">
                <a:solidFill>
                  <a:srgbClr val="2F3B25"/>
                </a:solidFill>
                <a:effectLst/>
              </a:rPr>
              <a:t> Máme připravit  20 % (w/w) </a:t>
            </a:r>
            <a:r>
              <a:rPr lang="cs-CZ" b="0" i="0" dirty="0" err="1">
                <a:solidFill>
                  <a:srgbClr val="2F3B25"/>
                </a:solidFill>
                <a:effectLst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</a:rPr>
              <a:t>. Použijeme tedy 20 g </a:t>
            </a:r>
            <a:r>
              <a:rPr lang="cs-CZ" b="0" i="0" dirty="0" err="1">
                <a:solidFill>
                  <a:srgbClr val="2F3B25"/>
                </a:solidFill>
                <a:effectLst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</a:rPr>
              <a:t>, které rozpustíme ve 100 g výsledného roztoku (20 g </a:t>
            </a:r>
            <a:r>
              <a:rPr lang="cs-CZ" b="0" i="0" dirty="0" err="1">
                <a:solidFill>
                  <a:srgbClr val="2F3B25"/>
                </a:solidFill>
                <a:effectLst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+ 80 g vody).</a:t>
            </a:r>
          </a:p>
          <a:p>
            <a:pPr algn="just"/>
            <a:r>
              <a:rPr lang="cs-CZ" sz="1800" b="0" i="0" dirty="0">
                <a:solidFill>
                  <a:srgbClr val="2F3B25"/>
                </a:solidFill>
                <a:effectLst/>
              </a:rPr>
              <a:t> </a:t>
            </a:r>
            <a:endParaRPr lang="cs-CZ" b="0" i="0" dirty="0">
              <a:solidFill>
                <a:srgbClr val="2F3B25"/>
              </a:solidFill>
              <a:effectLst/>
            </a:endParaRPr>
          </a:p>
          <a:p>
            <a:pPr algn="just"/>
            <a:r>
              <a:rPr lang="cs-CZ" b="1" i="0" dirty="0">
                <a:solidFill>
                  <a:srgbClr val="274E13"/>
                </a:solidFill>
                <a:effectLst/>
              </a:rPr>
              <a:t>Objemový zlomek</a:t>
            </a:r>
            <a:r>
              <a:rPr lang="cs-CZ" b="0" i="0" dirty="0">
                <a:solidFill>
                  <a:srgbClr val="274E13"/>
                </a:solidFill>
                <a:effectLst/>
              </a:rPr>
              <a:t> </a:t>
            </a:r>
            <a:r>
              <a:rPr lang="el-GR" b="1" i="1" dirty="0">
                <a:solidFill>
                  <a:srgbClr val="274E13"/>
                </a:solidFill>
                <a:effectLst/>
              </a:rPr>
              <a:t>φ</a:t>
            </a:r>
            <a:r>
              <a:rPr lang="cs-CZ" b="1" i="1" dirty="0">
                <a:solidFill>
                  <a:srgbClr val="274E13"/>
                </a:solidFill>
                <a:effectLst/>
              </a:rPr>
              <a:t> </a:t>
            </a:r>
            <a:r>
              <a:rPr lang="cs-CZ" b="0" i="0" dirty="0">
                <a:solidFill>
                  <a:srgbClr val="2F3B25"/>
                </a:solidFill>
                <a:effectLst/>
              </a:rPr>
              <a:t>(v/v) jsou definována jako objem látky (v litrech) na 1 l výsledného roztoku. Tj. objem látky ku výslednému objemu (objem obecně </a:t>
            </a:r>
            <a:r>
              <a:rPr lang="cs-CZ" b="0" i="0" u="sng" dirty="0">
                <a:solidFill>
                  <a:srgbClr val="2F3B25"/>
                </a:solidFill>
                <a:effectLst/>
              </a:rPr>
              <a:t>není aditivní </a:t>
            </a:r>
            <a:r>
              <a:rPr lang="cs-CZ" b="0" i="0" dirty="0">
                <a:solidFill>
                  <a:srgbClr val="2F3B25"/>
                </a:solidFill>
                <a:effectLst/>
              </a:rPr>
              <a:t>veličina !!!!).</a:t>
            </a:r>
          </a:p>
          <a:p>
            <a:pPr algn="just"/>
            <a:r>
              <a:rPr lang="cs-CZ" sz="1800" b="0" i="1" dirty="0">
                <a:solidFill>
                  <a:srgbClr val="2F3B25"/>
                </a:solidFill>
                <a:effectLst/>
              </a:rPr>
              <a:t> </a:t>
            </a:r>
            <a:endParaRPr lang="cs-CZ" b="0" i="0" dirty="0">
              <a:solidFill>
                <a:srgbClr val="2F3B25"/>
              </a:solidFill>
              <a:effectLst/>
            </a:endParaRPr>
          </a:p>
          <a:p>
            <a:pPr algn="just"/>
            <a:r>
              <a:rPr lang="cs-CZ" b="0" i="1" dirty="0">
                <a:solidFill>
                  <a:srgbClr val="FF0000"/>
                </a:solidFill>
                <a:effectLst/>
              </a:rPr>
              <a:t>Příklad:</a:t>
            </a:r>
            <a:r>
              <a:rPr lang="cs-CZ" b="0" i="0" dirty="0">
                <a:solidFill>
                  <a:srgbClr val="2F3B25"/>
                </a:solidFill>
                <a:effectLst/>
              </a:rPr>
              <a:t> Máme připravit 10 % (v/v) vodný roztok etanolu. Použijeme tedy 10 ml etanolu, které doplníme vodou (případně daným roztokem) do 100 ml .</a:t>
            </a:r>
          </a:p>
          <a:p>
            <a:pPr algn="just"/>
            <a:endParaRPr lang="cs-CZ" dirty="0">
              <a:solidFill>
                <a:srgbClr val="2F3B25"/>
              </a:solidFill>
            </a:endParaRPr>
          </a:p>
          <a:p>
            <a:pPr algn="just"/>
            <a:r>
              <a:rPr lang="cs-CZ" b="1" i="0" dirty="0">
                <a:solidFill>
                  <a:srgbClr val="274E13"/>
                </a:solidFill>
                <a:effectLst/>
              </a:rPr>
              <a:t>Molární procenta</a:t>
            </a:r>
            <a:r>
              <a:rPr lang="cs-CZ" b="0" i="0" dirty="0">
                <a:solidFill>
                  <a:srgbClr val="2F3B25"/>
                </a:solidFill>
                <a:effectLst/>
              </a:rPr>
              <a:t> </a:t>
            </a:r>
            <a:r>
              <a:rPr lang="cs-CZ" b="1" i="1" dirty="0">
                <a:solidFill>
                  <a:srgbClr val="2F3B25"/>
                </a:solidFill>
                <a:effectLst/>
              </a:rPr>
              <a:t>x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(n/n %) jsou definovaná počtem molů látky na počet molů všech složek výsledné směsi. Tj. látkové množství látky k celkovému látkovému množství všech složek).</a:t>
            </a:r>
          </a:p>
          <a:p>
            <a:pPr algn="just"/>
            <a:endParaRPr lang="cs-CZ" b="0" i="0" dirty="0">
              <a:solidFill>
                <a:srgbClr val="2F3B25"/>
              </a:solidFill>
              <a:effectLst/>
            </a:endParaRPr>
          </a:p>
          <a:p>
            <a:pPr algn="just"/>
            <a:r>
              <a:rPr lang="cs-CZ" b="0" i="1" dirty="0">
                <a:solidFill>
                  <a:srgbClr val="FF0000"/>
                </a:solidFill>
                <a:effectLst/>
              </a:rPr>
              <a:t>Příklad:</a:t>
            </a:r>
            <a:r>
              <a:rPr lang="cs-CZ" b="0" i="0" dirty="0">
                <a:solidFill>
                  <a:srgbClr val="FF0000"/>
                </a:solidFill>
                <a:effectLst/>
              </a:rPr>
              <a:t> </a:t>
            </a:r>
            <a:r>
              <a:rPr lang="cs-CZ" b="0" i="0" dirty="0">
                <a:solidFill>
                  <a:srgbClr val="2F3B25"/>
                </a:solidFill>
                <a:effectLst/>
              </a:rPr>
              <a:t>Máme připravit 1 % (n/n) </a:t>
            </a:r>
            <a:r>
              <a:rPr lang="cs-CZ" b="0" i="0" dirty="0" err="1">
                <a:solidFill>
                  <a:srgbClr val="2F3B25"/>
                </a:solidFill>
                <a:effectLst/>
              </a:rPr>
              <a:t>KCl</a:t>
            </a:r>
            <a:r>
              <a:rPr lang="cs-CZ" b="0" i="0" dirty="0">
                <a:solidFill>
                  <a:srgbClr val="2F3B25"/>
                </a:solidFill>
                <a:effectLst/>
              </a:rPr>
              <a:t>. Použijeme tedy 0,01 mol </a:t>
            </a:r>
            <a:r>
              <a:rPr lang="cs-CZ" b="0" i="0" dirty="0" err="1">
                <a:solidFill>
                  <a:srgbClr val="2F3B25"/>
                </a:solidFill>
                <a:effectLst/>
              </a:rPr>
              <a:t>KCl</a:t>
            </a:r>
            <a:r>
              <a:rPr lang="cs-CZ" b="0" i="0" dirty="0">
                <a:solidFill>
                  <a:srgbClr val="2F3B25"/>
                </a:solidFill>
                <a:effectLst/>
              </a:rPr>
              <a:t>, který rozpustíme ve vodě (0,01 mol </a:t>
            </a:r>
            <a:r>
              <a:rPr lang="cs-CZ" b="0" i="0" dirty="0" err="1">
                <a:solidFill>
                  <a:srgbClr val="2F3B25"/>
                </a:solidFill>
                <a:effectLst/>
              </a:rPr>
              <a:t>KCl</a:t>
            </a:r>
            <a:r>
              <a:rPr lang="cs-CZ" b="0" i="0" dirty="0">
                <a:solidFill>
                  <a:srgbClr val="2F3B25"/>
                </a:solidFill>
                <a:effectLst/>
              </a:rPr>
              <a:t> + 0,99 mol vody).</a:t>
            </a:r>
          </a:p>
        </p:txBody>
      </p:sp>
    </p:spTree>
    <p:extLst>
      <p:ext uri="{BB962C8B-B14F-4D97-AF65-F5344CB8AC3E}">
        <p14:creationId xmlns:p14="http://schemas.microsoft.com/office/powerpoint/2010/main" val="833174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E90445A-C5BF-49B8-82D5-A5F235BEAB30}"/>
              </a:ext>
            </a:extLst>
          </p:cNvPr>
          <p:cNvSpPr txBox="1"/>
          <p:nvPr/>
        </p:nvSpPr>
        <p:spPr>
          <a:xfrm>
            <a:off x="416104" y="412849"/>
            <a:ext cx="846076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1" i="0" dirty="0">
                <a:solidFill>
                  <a:srgbClr val="274E13"/>
                </a:solidFill>
                <a:effectLst/>
                <a:latin typeface="arial" panose="020B0604020202020204" pitchFamily="34" charset="0"/>
              </a:rPr>
              <a:t>Hmotnostně-objemový zlomek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 (w/v) jsou definovaná počtem gramů látky na 100 ml výsledného roztoku. Tj. hmotnost látky ku výslednému objemu. </a:t>
            </a:r>
          </a:p>
          <a:p>
            <a:pPr algn="l"/>
            <a:endParaRPr lang="cs-CZ" b="0" i="0" dirty="0">
              <a:solidFill>
                <a:srgbClr val="2F3B25"/>
              </a:solidFill>
              <a:effectLst/>
              <a:latin typeface="Open Sans"/>
            </a:endParaRPr>
          </a:p>
          <a:p>
            <a:pPr algn="l"/>
            <a:r>
              <a:rPr lang="cs-CZ" b="0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Příklad: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Máme připravit 1 % (w/v) </a:t>
            </a:r>
            <a:r>
              <a:rPr lang="cs-CZ" b="0" i="0" dirty="0" err="1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. Použijeme 1 g </a:t>
            </a:r>
            <a:r>
              <a:rPr lang="cs-CZ" b="0" i="0" dirty="0" err="1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NaCl</a:t>
            </a:r>
            <a:r>
              <a:rPr lang="cs-CZ" b="0" i="0" dirty="0">
                <a:solidFill>
                  <a:srgbClr val="2F3B25"/>
                </a:solidFill>
                <a:effectLst/>
                <a:latin typeface="arial" panose="020B0604020202020204" pitchFamily="34" charset="0"/>
              </a:rPr>
              <a:t>, který rozpustíme v daném roztoku (případně ve vodě) a doplníme do výsledného objemu 100 ml.</a:t>
            </a:r>
            <a:endParaRPr lang="cs-CZ" b="0" i="0" dirty="0">
              <a:solidFill>
                <a:srgbClr val="2F3B25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1870062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763</TotalTime>
  <Words>820</Words>
  <Application>Microsoft Office PowerPoint</Application>
  <PresentationFormat>Předvádění na obrazovce (4:3)</PresentationFormat>
  <Paragraphs>57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Arial</vt:lpstr>
      <vt:lpstr>Calibri</vt:lpstr>
      <vt:lpstr>Calibri Light</vt:lpstr>
      <vt:lpstr>Open Sans</vt:lpstr>
      <vt:lpstr>Motiv Office</vt:lpstr>
      <vt:lpstr>Chemické výpočty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Lubomír Prokeš</cp:lastModifiedBy>
  <cp:revision>97</cp:revision>
  <dcterms:created xsi:type="dcterms:W3CDTF">2021-03-09T19:08:48Z</dcterms:created>
  <dcterms:modified xsi:type="dcterms:W3CDTF">2021-04-03T14:03:55Z</dcterms:modified>
</cp:coreProperties>
</file>