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8" r:id="rId3"/>
    <p:sldId id="312" r:id="rId4"/>
    <p:sldId id="304" r:id="rId5"/>
    <p:sldId id="299" r:id="rId6"/>
    <p:sldId id="300" r:id="rId7"/>
    <p:sldId id="301" r:id="rId8"/>
    <p:sldId id="302" r:id="rId9"/>
    <p:sldId id="297" r:id="rId10"/>
    <p:sldId id="307" r:id="rId11"/>
    <p:sldId id="303" r:id="rId12"/>
    <p:sldId id="305" r:id="rId13"/>
    <p:sldId id="30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06B9AAD-10D4-4C5E-A335-9C52994C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98" y="1335640"/>
            <a:ext cx="6977867" cy="209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0A6F6B-B363-4174-A259-E74975430ABA}"/>
              </a:ext>
            </a:extLst>
          </p:cNvPr>
          <p:cNvSpPr txBox="1"/>
          <p:nvPr/>
        </p:nvSpPr>
        <p:spPr>
          <a:xfrm>
            <a:off x="240061" y="554071"/>
            <a:ext cx="698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Směšovací rovnici lze graficky vyjádřit pomocí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křížového pravidla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EE9FF81-69B2-4AF0-88D0-4174BA3178CB}"/>
              </a:ext>
            </a:extLst>
          </p:cNvPr>
          <p:cNvSpPr txBox="1"/>
          <p:nvPr/>
        </p:nvSpPr>
        <p:spPr>
          <a:xfrm>
            <a:off x="240061" y="4589465"/>
            <a:ext cx="8846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jakém poměru smísíme 60% H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4F6BCD5-594E-4B92-AA9A-98F65D07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86" y="5253426"/>
            <a:ext cx="5737059" cy="605854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B33B2B7F-C37F-4997-84B1-1AD2CEB1E804}"/>
              </a:ext>
            </a:extLst>
          </p:cNvPr>
          <p:cNvSpPr txBox="1"/>
          <p:nvPr/>
        </p:nvSpPr>
        <p:spPr>
          <a:xfrm>
            <a:off x="240061" y="6119263"/>
            <a:ext cx="7703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60% kyselinu smísíme s vodou v poměru 1 díl kyseliny : 11 dílům 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3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3C21C9E-5B7F-40CC-BEC9-DD75FA4FF510}"/>
              </a:ext>
            </a:extLst>
          </p:cNvPr>
          <p:cNvSpPr txBox="1"/>
          <p:nvPr/>
        </p:nvSpPr>
        <p:spPr>
          <a:xfrm>
            <a:off x="251717" y="391090"/>
            <a:ext cx="8697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koncentraci roztoku chloridu sodného, který vznikne smísením 6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3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2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8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B5155D3-3830-4C02-98AA-28F928E06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102" y="1193482"/>
            <a:ext cx="2684071" cy="156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FB56079-28A0-49FB-8A61-A51FA29EA3A5}"/>
              </a:ext>
            </a:extLst>
          </p:cNvPr>
          <p:cNvSpPr txBox="1"/>
          <p:nvPr/>
        </p:nvSpPr>
        <p:spPr>
          <a:xfrm>
            <a:off x="6452173" y="1288353"/>
            <a:ext cx="23501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3.(x - 3) = 8 - x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4x = 17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= 4,25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550225E-9A50-4278-9C85-356CC7FC9736}"/>
              </a:ext>
            </a:extLst>
          </p:cNvPr>
          <p:cNvSpPr txBox="1"/>
          <p:nvPr/>
        </p:nvSpPr>
        <p:spPr>
          <a:xfrm>
            <a:off x="396911" y="1193482"/>
            <a:ext cx="22949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74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E9CC99-74BA-4ADE-8445-7234A3D42C57}"/>
              </a:ext>
            </a:extLst>
          </p:cNvPr>
          <p:cNvSpPr txBox="1"/>
          <p:nvPr/>
        </p:nvSpPr>
        <p:spPr>
          <a:xfrm>
            <a:off x="164387" y="381623"/>
            <a:ext cx="87946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Připravte 260 g 24 % roztoku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K dispozici máte 40 % solný roztok a vodu. Kolik g solného roztoku a vody bude k přípravě potřeba?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[62,4 g roztoku a 197,6 g vody]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F7D87E-62CB-47EF-A8D0-313897BD5B63}"/>
              </a:ext>
            </a:extLst>
          </p:cNvPr>
          <p:cNvSpPr txBox="1"/>
          <p:nvPr/>
        </p:nvSpPr>
        <p:spPr>
          <a:xfrm>
            <a:off x="164387" y="1794117"/>
            <a:ext cx="87946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Jaká bude výsledná koncentrace cukerného roztoku, pokud smícháte 69 g 20% roztoku sacharózy a 120 g roztoku sacharózy o koncentraci 10 %</a:t>
            </a:r>
          </a:p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                                                                                                                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[13,65 %]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628364-C4D8-4077-A9F3-6ACC0F6472C0}"/>
              </a:ext>
            </a:extLst>
          </p:cNvPr>
          <p:cNvSpPr txBox="1"/>
          <p:nvPr/>
        </p:nvSpPr>
        <p:spPr>
          <a:xfrm>
            <a:off x="164387" y="3124891"/>
            <a:ext cx="87946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Kolikaprocentní roztok vznikne smícháním 1,5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10% roztoku kyseliny sírové o hustotě 1,0661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 0,5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40% roztoku téže kyseliny o hustotě 1,3028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 [18,7 %]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18878A3-B8D3-4C25-BFCF-69D775A3B9DC}"/>
              </a:ext>
            </a:extLst>
          </p:cNvPr>
          <p:cNvSpPr txBox="1"/>
          <p:nvPr/>
        </p:nvSpPr>
        <p:spPr>
          <a:xfrm>
            <a:off x="164386" y="4311689"/>
            <a:ext cx="87946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Vypočítejte, kolik ml 80% roztoku kyseliny fosforečné (hustota 1,633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 kolik ml vody je nutné smíchat, aby vzniklo 500 ml 4% roztoku kyseliny fosforečné o hustotě 1,020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 [15,6 ml kyseliny a 484,5 ml vody]</a:t>
            </a:r>
          </a:p>
        </p:txBody>
      </p:sp>
    </p:spTree>
    <p:extLst>
      <p:ext uri="{BB962C8B-B14F-4D97-AF65-F5344CB8AC3E}">
        <p14:creationId xmlns:p14="http://schemas.microsoft.com/office/powerpoint/2010/main" val="151377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53EE22B-45F6-4208-8C3D-9EDF0BD87F16}"/>
              </a:ext>
            </a:extLst>
          </p:cNvPr>
          <p:cNvSpPr txBox="1"/>
          <p:nvPr/>
        </p:nvSpPr>
        <p:spPr>
          <a:xfrm>
            <a:off x="190071" y="386558"/>
            <a:ext cx="87895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K 21,1% roztoku dusičnanu amonného o hmotnosti 460 g bylo přidáno 22,9 g pevného dusičnanu amonného. O kolik % se zvýšil obsah dusičnanu amonného?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 [3,74 %]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3E3605-712C-4694-BFC9-279812FB0475}"/>
              </a:ext>
            </a:extLst>
          </p:cNvPr>
          <p:cNvSpPr txBox="1"/>
          <p:nvPr/>
        </p:nvSpPr>
        <p:spPr>
          <a:xfrm>
            <a:off x="190071" y="1484622"/>
            <a:ext cx="85635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Kolik g pevného hydroxidu draselného je třeba přidat do 28 ml 0,12% KOH, abychom získali 0,39% roztok?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    [0,0756 g]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68F594B-1436-4337-9BE9-4F60A9A078C5}"/>
              </a:ext>
            </a:extLst>
          </p:cNvPr>
          <p:cNvSpPr txBox="1"/>
          <p:nvPr/>
        </p:nvSpPr>
        <p:spPr>
          <a:xfrm>
            <a:off x="143837" y="2524914"/>
            <a:ext cx="86559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Zředíme-li 15 ml roztoku chloridu kobaltitého o molární koncentraci c = 3,92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na objem 25 ml, jakou molární koncentraci vzniklého roztoku získáme?</a:t>
            </a:r>
            <a:b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 [2,352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]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187683-D8A8-4061-8FB8-D6211BAD1D81}"/>
              </a:ext>
            </a:extLst>
          </p:cNvPr>
          <p:cNvSpPr txBox="1"/>
          <p:nvPr/>
        </p:nvSpPr>
        <p:spPr>
          <a:xfrm>
            <a:off x="190071" y="3842205"/>
            <a:ext cx="87895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objem koncentrované kyseliny sírové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98%,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1,836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potřebného k přípravě 3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roztoku této kyseliny pro plnění akumulátoru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32 %,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1,235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												[658,9 ml]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7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4E5B562-AC1B-43DA-9C3C-5169296BEDBD}"/>
              </a:ext>
            </a:extLst>
          </p:cNvPr>
          <p:cNvSpPr txBox="1"/>
          <p:nvPr/>
        </p:nvSpPr>
        <p:spPr>
          <a:xfrm>
            <a:off x="190073" y="257929"/>
            <a:ext cx="85480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Ředění a směšování roztoků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Při řešení těchto příkladů používáme nejčastěji: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	Směšovací rovnice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	Křížové pravidlo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	Úvaha, trojčlenka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CF9A03-AC08-4E3A-9660-BDDA5A0AB218}"/>
              </a:ext>
            </a:extLst>
          </p:cNvPr>
          <p:cNvSpPr txBox="1"/>
          <p:nvPr/>
        </p:nvSpPr>
        <p:spPr>
          <a:xfrm>
            <a:off x="215759" y="2155143"/>
            <a:ext cx="87484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hmotnostními zlomky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Smísíme-li roztoky o hmotnostech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hmotnostními zlomky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hmotnostním zlomkem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		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256DC82-B5DA-4655-9EC1-A4653291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1" y="3609221"/>
            <a:ext cx="29527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E1297C9-727C-4BF2-B13D-781C118AEA9E}"/>
              </a:ext>
            </a:extLst>
          </p:cNvPr>
          <p:cNvSpPr txBox="1"/>
          <p:nvPr/>
        </p:nvSpPr>
        <p:spPr>
          <a:xfrm>
            <a:off x="1967500" y="3540026"/>
            <a:ext cx="65035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jsou hmotnosti roztoků</a:t>
            </a:r>
          </a:p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 hmotnostní zlomky rozpuštěné látky v roztocích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C284827-75DD-4036-83D3-45489E32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075" y="4455772"/>
            <a:ext cx="40713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Celková hmotnostní bilance roztoků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433C2ECB-D738-4045-A3C2-3B767C638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25" y="4781799"/>
            <a:ext cx="1466319" cy="40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E32EA16D-7E0D-4FD3-910D-2CEA8AEAF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565" y="5614334"/>
            <a:ext cx="2225607" cy="4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8B17E30-D265-414E-AB2B-0665BB988252}"/>
              </a:ext>
            </a:extLst>
          </p:cNvPr>
          <p:cNvSpPr txBox="1"/>
          <p:nvPr/>
        </p:nvSpPr>
        <p:spPr>
          <a:xfrm>
            <a:off x="3531075" y="5168507"/>
            <a:ext cx="4490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Bilance hmotnosti rozpuštěné látky v jednotlivých roztocích</a:t>
            </a:r>
            <a:endParaRPr lang="cs-CZ" sz="16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AA09B8-D8E5-4A5C-A426-C78A520FF24B}"/>
              </a:ext>
            </a:extLst>
          </p:cNvPr>
          <p:cNvSpPr txBox="1"/>
          <p:nvPr/>
        </p:nvSpPr>
        <p:spPr>
          <a:xfrm>
            <a:off x="4793486" y="6202250"/>
            <a:ext cx="4170717" cy="416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Platí, že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měl být někde mezi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8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267314-701D-4D98-A213-6E53881BAD13}"/>
              </a:ext>
            </a:extLst>
          </p:cNvPr>
          <p:cNvSpPr txBox="1"/>
          <p:nvPr/>
        </p:nvSpPr>
        <p:spPr>
          <a:xfrm>
            <a:off x="195209" y="343152"/>
            <a:ext cx="874844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molárními (látkovými) koncentracemi</a:t>
            </a:r>
          </a:p>
          <a:p>
            <a:pPr algn="just"/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Smísíme-li roztoky o objemech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látkovými koncentracemi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látkovou koncentrací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just"/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neplatí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aditivita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objemů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≠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rovnici s látkovými koncentracemi lze použít 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 pro zředěné vodné roztoky.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B78CA5-C8A8-41EC-8DFE-1656B8C940CE}"/>
              </a:ext>
            </a:extLst>
          </p:cNvPr>
          <p:cNvSpPr txBox="1"/>
          <p:nvPr/>
        </p:nvSpPr>
        <p:spPr>
          <a:xfrm>
            <a:off x="195209" y="3640082"/>
            <a:ext cx="885118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hmotnostní zlomek (koncentrace)  rozpouštědla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 (c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0).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odebírání </a:t>
            </a:r>
            <a:r>
              <a:rPr lang="cs-CZ" sz="16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lze použít i klasický tvar směšovací rovnice. V tomto případě vyjde záporná hodnota hmotnosti (objemu) rozpouštědla, což znamená, že se rozpouštědlo nepřidávalo, ale ubíralo (odpařovalo).</a:t>
            </a:r>
          </a:p>
        </p:txBody>
      </p:sp>
    </p:spTree>
    <p:extLst>
      <p:ext uri="{BB962C8B-B14F-4D97-AF65-F5344CB8AC3E}">
        <p14:creationId xmlns:p14="http://schemas.microsoft.com/office/powerpoint/2010/main" val="22215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41C6B2-7E93-4484-9330-382DB20AFF7E}"/>
              </a:ext>
            </a:extLst>
          </p:cNvPr>
          <p:cNvSpPr txBox="1"/>
          <p:nvPr/>
        </p:nvSpPr>
        <p:spPr>
          <a:xfrm>
            <a:off x="146408" y="274596"/>
            <a:ext cx="88511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čisté (rozpouštěné) látky 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 hmotnostní zlomek čisté látky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se přidáním čisté látky objem nezmění (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 koncentrace je látková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/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dostáváme: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přidáváme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hydrát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pak lze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spočítat jako poměr molárních hmotností bezvodé látky a hydrátu 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(hydrát je tedy vlastně roztok soli v krystalové vodě hydrátu).</a:t>
            </a:r>
          </a:p>
        </p:txBody>
      </p:sp>
    </p:spTree>
    <p:extLst>
      <p:ext uri="{BB962C8B-B14F-4D97-AF65-F5344CB8AC3E}">
        <p14:creationId xmlns:p14="http://schemas.microsoft.com/office/powerpoint/2010/main" val="78168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C86CDAB-1FFB-4938-BE4F-B17245FE4096}"/>
              </a:ext>
            </a:extLst>
          </p:cNvPr>
          <p:cNvSpPr txBox="1"/>
          <p:nvPr/>
        </p:nvSpPr>
        <p:spPr>
          <a:xfrm>
            <a:off x="123290" y="147737"/>
            <a:ext cx="87433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hmotnosti roztoků hydroxidu draselného o hmotnostním složení 60 % KOH a 10 % KOH pro přípravu 100 g roztoku o hmotnostním obsahu 45 % KOH.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60 %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45 %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5529CF-B9E8-4655-B6C0-3CCF525B7E85}"/>
              </a:ext>
            </a:extLst>
          </p:cNvPr>
          <p:cNvSpPr txBox="1"/>
          <p:nvPr/>
        </p:nvSpPr>
        <p:spPr>
          <a:xfrm>
            <a:off x="3354513" y="891530"/>
            <a:ext cx="4572000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 + 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(100 -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).60 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6000 - 60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4500</a:t>
            </a:r>
          </a:p>
          <a:p>
            <a:pPr algn="just">
              <a:lnSpc>
                <a:spcPct val="15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30 g 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10% roztoku 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g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60% roztoku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CC8D252-B56F-4A9C-857E-B7F2F6D170D2}"/>
              </a:ext>
            </a:extLst>
          </p:cNvPr>
          <p:cNvSpPr txBox="1"/>
          <p:nvPr/>
        </p:nvSpPr>
        <p:spPr>
          <a:xfrm>
            <a:off x="123290" y="3107521"/>
            <a:ext cx="8876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přípravu 100 g roztoku o hmotnostním obsahu 45 % KOH je potřeba 30 g 10% roztoku a 70 g 60% roztoku.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05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CDB7D1-17CE-4558-BF70-43DF7BC7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49" y="185539"/>
            <a:ext cx="874709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Jakou hmotnost 70 % kyseliny octové a vody je nutno k přípravě 500 g 25 % kyseliny octové?</a:t>
            </a:r>
            <a:endParaRPr lang="cs-CZ" altLang="cs-CZ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86B6574-6E12-4192-BFDD-B73020AC0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21" y="750014"/>
            <a:ext cx="3269975" cy="120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B0281C5-EE2A-4B02-952D-114FBD8D7487}"/>
              </a:ext>
            </a:extLst>
          </p:cNvPr>
          <p:cNvSpPr txBox="1"/>
          <p:nvPr/>
        </p:nvSpPr>
        <p:spPr>
          <a:xfrm>
            <a:off x="5061378" y="2049064"/>
            <a:ext cx="3548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178,57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kyseliny octové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321,43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vody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25EFAF-58B3-4649-832C-DCC6F54BED69}"/>
              </a:ext>
            </a:extLst>
          </p:cNvPr>
          <p:cNvSpPr txBox="1"/>
          <p:nvPr/>
        </p:nvSpPr>
        <p:spPr>
          <a:xfrm>
            <a:off x="273621" y="1027013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25 %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34FBA7-638A-45F0-BAE3-B1243ED6D18D}"/>
              </a:ext>
            </a:extLst>
          </p:cNvPr>
          <p:cNvSpPr txBox="1"/>
          <p:nvPr/>
        </p:nvSpPr>
        <p:spPr>
          <a:xfrm>
            <a:off x="143838" y="2877435"/>
            <a:ext cx="8876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přípravě 500 g 25 % kyseliny octové je potřeba 178,57 g kyseliny octové a 321,43 g vody.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4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7E5BC-EC6C-4E2F-9BF7-54C3A466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46" y="265807"/>
            <a:ext cx="8733033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Připravte 450 g 18 % roztoku </a:t>
            </a:r>
            <a:r>
              <a:rPr kumimoji="0" lang="cs-CZ" altLang="cs-CZ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K dispozici máte kuchyňskou sůl a vodu. Kolik g soli a vody potřebujete k přípravě?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 přípravě 450 g 18% roztoku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bude použito 81 g soli a 369 g vody.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F243A47-F19F-42AD-A83E-218F32C2A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705" y="794145"/>
            <a:ext cx="2948684" cy="117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67D10F6-751A-4025-8F1F-2071522D25E6}"/>
              </a:ext>
            </a:extLst>
          </p:cNvPr>
          <p:cNvSpPr txBox="1"/>
          <p:nvPr/>
        </p:nvSpPr>
        <p:spPr>
          <a:xfrm>
            <a:off x="5938463" y="2025262"/>
            <a:ext cx="1866217" cy="872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81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soli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369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0F4D2F-ADFF-46D7-9DF2-A4B93DBD090F}"/>
              </a:ext>
            </a:extLst>
          </p:cNvPr>
          <p:cNvSpPr txBox="1"/>
          <p:nvPr/>
        </p:nvSpPr>
        <p:spPr>
          <a:xfrm>
            <a:off x="273621" y="1096804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27B47E-7619-4BCD-AA39-7D33F728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5" y="235747"/>
            <a:ext cx="8722758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Kolik gramů FeSO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je nutno přidat k 900 g 8 % roztoku síranu železnatého, aby koncentrace roztoku stoupla na 12 %?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900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8 %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12 %</a:t>
            </a: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278,0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18,0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Dále použijeme zřeďovací rovnici. (m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900,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hmotnost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8 %,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54,7 %, c = 12 %)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7277F8-7120-4DDE-A508-A050B195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222" y="2270590"/>
            <a:ext cx="2580178" cy="71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10EA1803-1091-447B-A9FA-D128485B3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115" y="3913110"/>
            <a:ext cx="4048213" cy="120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DCD0BEE-D949-40A8-A1C8-EB84BEBDD906}"/>
              </a:ext>
            </a:extLst>
          </p:cNvPr>
          <p:cNvSpPr txBox="1"/>
          <p:nvPr/>
        </p:nvSpPr>
        <p:spPr>
          <a:xfrm>
            <a:off x="5546811" y="1347260"/>
            <a:ext cx="3509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Heptahydrát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síranu železnatého = roztok FeSO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v sedmi molekulách vody.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0C18B3-6D8B-4071-BD80-C76CC3A266C2}"/>
              </a:ext>
            </a:extLst>
          </p:cNvPr>
          <p:cNvSpPr txBox="1"/>
          <p:nvPr/>
        </p:nvSpPr>
        <p:spPr>
          <a:xfrm>
            <a:off x="208021" y="5202254"/>
            <a:ext cx="6981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 roztoku je nutno přidat 84,3 g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9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1EF9498-D177-4D35-84A1-C5E79D775FBD}"/>
              </a:ext>
            </a:extLst>
          </p:cNvPr>
          <p:cNvSpPr txBox="1"/>
          <p:nvPr/>
        </p:nvSpPr>
        <p:spPr>
          <a:xfrm>
            <a:off x="205483" y="228317"/>
            <a:ext cx="87330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 bude procentuální koncentrace roztoku ethanolu, který vznikl smísením 550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jeho 20 % roztoku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0,9686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s 350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bezvodého ethanolu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0,7893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)?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9DAED9-0874-40C9-A268-BED65553C9D9}"/>
              </a:ext>
            </a:extLst>
          </p:cNvPr>
          <p:cNvSpPr txBox="1"/>
          <p:nvPr/>
        </p:nvSpPr>
        <p:spPr>
          <a:xfrm>
            <a:off x="3714108" y="1166991"/>
            <a:ext cx="4869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roztoku (vypočítáme ze vztahu m = 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ρ*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00B2C6-C258-4EA0-BFBE-544861F3F89B}"/>
              </a:ext>
            </a:extLst>
          </p:cNvPr>
          <p:cNvSpPr txBox="1"/>
          <p:nvPr/>
        </p:nvSpPr>
        <p:spPr>
          <a:xfrm>
            <a:off x="205483" y="1325433"/>
            <a:ext cx="273292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20 %</a:t>
            </a: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0,9686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0,7893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EAE288-9689-4399-AAC1-B27FADC5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53" y="1663987"/>
            <a:ext cx="1922659" cy="6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0CF203D5-14EC-40F5-A1CF-F2D01C235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162" y="1663987"/>
            <a:ext cx="1407985" cy="10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68179652-F554-4439-870F-52ACA3D5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594" y="3609804"/>
            <a:ext cx="3127807" cy="69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278ECC7-7218-4C49-8983-FCD71D9E34DC}"/>
              </a:ext>
            </a:extLst>
          </p:cNvPr>
          <p:cNvSpPr txBox="1"/>
          <p:nvPr/>
        </p:nvSpPr>
        <p:spPr>
          <a:xfrm>
            <a:off x="3863083" y="302902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čistého ethanolu </a:t>
            </a: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8D46B1-08F4-49B0-9FA0-A3E570EF669F}"/>
              </a:ext>
            </a:extLst>
          </p:cNvPr>
          <p:cNvSpPr txBox="1"/>
          <p:nvPr/>
        </p:nvSpPr>
        <p:spPr>
          <a:xfrm>
            <a:off x="205483" y="410123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Celková hmotnost ethanolu:</a:t>
            </a:r>
            <a:endParaRPr lang="cs-CZ" sz="1600" dirty="0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39FA8DF0-F5C9-4D9D-BC50-39D693E18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0" y="4627593"/>
            <a:ext cx="1901824" cy="5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4F27CB2-2B4C-4987-A34F-2DBEBC781DEB}"/>
              </a:ext>
            </a:extLst>
          </p:cNvPr>
          <p:cNvSpPr txBox="1"/>
          <p:nvPr/>
        </p:nvSpPr>
        <p:spPr>
          <a:xfrm>
            <a:off x="205483" y="540519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nově vzniklého roztoku:</a:t>
            </a:r>
            <a:endParaRPr lang="cs-CZ" sz="1600" dirty="0"/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3BD881F9-B6A5-45DA-947E-F8F015152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9" y="5961993"/>
            <a:ext cx="2016129" cy="5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BA2B765-2CA9-42CE-B2DD-4030D1271A08}"/>
              </a:ext>
            </a:extLst>
          </p:cNvPr>
          <p:cNvSpPr txBox="1"/>
          <p:nvPr/>
        </p:nvSpPr>
        <p:spPr>
          <a:xfrm>
            <a:off x="4012058" y="468575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Procentická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koncentrace nového roztoku</a:t>
            </a:r>
            <a:endParaRPr lang="cs-CZ" sz="1600" dirty="0"/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DC868CB2-FDD1-4D17-AE11-4373C6F9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864" y="5009302"/>
            <a:ext cx="1598948" cy="13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84C7B8AE-3E61-4D8E-9AAD-39CB12C0D48D}"/>
              </a:ext>
            </a:extLst>
          </p:cNvPr>
          <p:cNvSpPr txBox="1"/>
          <p:nvPr/>
        </p:nvSpPr>
        <p:spPr>
          <a:xfrm>
            <a:off x="4258154" y="6339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Nově připravený roztok ethanolu je 47,3 %.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907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782</TotalTime>
  <Words>2241</Words>
  <Application>Microsoft Office PowerPoint</Application>
  <PresentationFormat>Předvádění na obrazovce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101</cp:revision>
  <dcterms:created xsi:type="dcterms:W3CDTF">2021-03-09T19:08:48Z</dcterms:created>
  <dcterms:modified xsi:type="dcterms:W3CDTF">2021-04-03T14:02:54Z</dcterms:modified>
</cp:coreProperties>
</file>