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6" r:id="rId2"/>
    <p:sldId id="326" r:id="rId3"/>
    <p:sldId id="327" r:id="rId4"/>
    <p:sldId id="329" r:id="rId5"/>
    <p:sldId id="331" r:id="rId6"/>
    <p:sldId id="310" r:id="rId7"/>
    <p:sldId id="312" r:id="rId8"/>
    <p:sldId id="315" r:id="rId9"/>
    <p:sldId id="328" r:id="rId10"/>
    <p:sldId id="330" r:id="rId11"/>
    <p:sldId id="313" r:id="rId12"/>
    <p:sldId id="314" r:id="rId13"/>
    <p:sldId id="316" r:id="rId14"/>
    <p:sldId id="317" r:id="rId15"/>
    <p:sldId id="318" r:id="rId16"/>
    <p:sldId id="320" r:id="rId17"/>
    <p:sldId id="319" r:id="rId18"/>
    <p:sldId id="321" r:id="rId19"/>
    <p:sldId id="332" r:id="rId20"/>
    <p:sldId id="344" r:id="rId21"/>
    <p:sldId id="333" r:id="rId22"/>
    <p:sldId id="336" r:id="rId23"/>
    <p:sldId id="345" r:id="rId24"/>
    <p:sldId id="346" r:id="rId25"/>
    <p:sldId id="347" r:id="rId26"/>
    <p:sldId id="348" r:id="rId27"/>
    <p:sldId id="339" r:id="rId28"/>
    <p:sldId id="334" r:id="rId29"/>
    <p:sldId id="340" r:id="rId30"/>
    <p:sldId id="343" r:id="rId31"/>
    <p:sldId id="342" r:id="rId32"/>
    <p:sldId id="335" r:id="rId33"/>
    <p:sldId id="337" r:id="rId34"/>
    <p:sldId id="338" r:id="rId35"/>
    <p:sldId id="349" r:id="rId36"/>
    <p:sldId id="341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792" autoAdjust="0"/>
  </p:normalViewPr>
  <p:slideViewPr>
    <p:cSldViewPr snapToGrid="0">
      <p:cViewPr varScale="1">
        <p:scale>
          <a:sx n="67" d="100"/>
          <a:sy n="67" d="100"/>
        </p:scale>
        <p:origin x="12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7302F-4856-47E1-9FCB-641F7082EB29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219F5-A310-4C38-8732-6D0D2CFA30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461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379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08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19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855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43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69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33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03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2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54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10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7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CA8D8-C868-466D-9082-EB522F6CA9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001712"/>
          </a:xfrm>
        </p:spPr>
        <p:txBody>
          <a:bodyPr/>
          <a:lstStyle/>
          <a:p>
            <a:r>
              <a:rPr lang="cs-CZ" dirty="0"/>
              <a:t>Chemické výpočty</a:t>
            </a:r>
          </a:p>
        </p:txBody>
      </p:sp>
    </p:spTree>
    <p:extLst>
      <p:ext uri="{BB962C8B-B14F-4D97-AF65-F5344CB8AC3E}">
        <p14:creationId xmlns:p14="http://schemas.microsoft.com/office/powerpoint/2010/main" val="1731375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4F5395C3-9BE9-4805-99D5-5AFD637C1167}"/>
              </a:ext>
            </a:extLst>
          </p:cNvPr>
          <p:cNvSpPr txBox="1"/>
          <p:nvPr/>
        </p:nvSpPr>
        <p:spPr>
          <a:xfrm>
            <a:off x="276224" y="310173"/>
            <a:ext cx="86010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i="0" u="none" strike="noStrike" baseline="0" dirty="0">
                <a:latin typeface="Calibri" panose="020F0502020204030204" pitchFamily="34" charset="0"/>
              </a:rPr>
              <a:t>Roztok obsahuje 36,5 g dusičnanu </a:t>
            </a:r>
            <a:r>
              <a:rPr lang="cs-CZ" sz="2000" b="1" i="0" u="none" strike="noStrike" baseline="0" dirty="0" err="1">
                <a:latin typeface="Calibri" panose="020F0502020204030204" pitchFamily="34" charset="0"/>
              </a:rPr>
              <a:t>cesného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. Vypočítejte na jakou hmotnost se má směs zahustit (odpařit), aby byl získán roztok nasycený při teplotě 100°C. Rozpustnost CsNO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 při teplotě 100°C je 197 g ve 100 g vody. </a:t>
            </a:r>
            <a:endParaRPr lang="cs-CZ" sz="2000" b="1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84BE0B4-D3CA-4C15-AB6D-D482B788CE94}"/>
              </a:ext>
            </a:extLst>
          </p:cNvPr>
          <p:cNvSpPr txBox="1"/>
          <p:nvPr/>
        </p:nvSpPr>
        <p:spPr>
          <a:xfrm>
            <a:off x="6810375" y="1325836"/>
            <a:ext cx="18859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m(roztok) = 55,0 g </a:t>
            </a:r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8926DFBD-33E9-4EAC-9278-7434B186E597}"/>
              </a:ext>
            </a:extLst>
          </p:cNvPr>
          <p:cNvSpPr txBox="1"/>
          <p:nvPr/>
        </p:nvSpPr>
        <p:spPr>
          <a:xfrm>
            <a:off x="295275" y="3461073"/>
            <a:ext cx="872490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u="none" strike="noStrike" baseline="0" dirty="0">
                <a:latin typeface="Calibri" panose="020F0502020204030204" pitchFamily="34" charset="0"/>
              </a:rPr>
              <a:t>Volnou krystalizací při teplotě 20°C má být z roztoku obsahujícího 60 g látky C a 180 g vody získáno 45 g látky C. Vypočítejte hmotnost vody, která se musí z roztoku odpařit. Rozpustnost látky C při teplotě 20°C je 45 g ve 100 g vody. </a:t>
            </a:r>
            <a:endParaRPr lang="cs-CZ" sz="2000" b="1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E8847905-F2CB-4E01-8D3B-0E4CC233E318}"/>
              </a:ext>
            </a:extLst>
          </p:cNvPr>
          <p:cNvSpPr txBox="1"/>
          <p:nvPr/>
        </p:nvSpPr>
        <p:spPr>
          <a:xfrm>
            <a:off x="7305674" y="4401085"/>
            <a:ext cx="18383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m(H</a:t>
            </a:r>
            <a:r>
              <a:rPr lang="cs-CZ" sz="1100" b="0" i="0" u="none" strike="noStrike" baseline="0" dirty="0">
                <a:latin typeface="Calibri" panose="020F0502020204030204" pitchFamily="34" charset="0"/>
              </a:rPr>
              <a:t>2</a:t>
            </a:r>
            <a:r>
              <a:rPr lang="cs-CZ" sz="1800" b="0" i="0" u="none" strike="noStrike" baseline="0" dirty="0">
                <a:latin typeface="Calibri" panose="020F0502020204030204" pitchFamily="34" charset="0"/>
              </a:rPr>
              <a:t>O) = 147 g </a:t>
            </a: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EF374AE8-3885-4308-B33C-00F38E95250C}"/>
              </a:ext>
            </a:extLst>
          </p:cNvPr>
          <p:cNvSpPr txBox="1"/>
          <p:nvPr/>
        </p:nvSpPr>
        <p:spPr>
          <a:xfrm>
            <a:off x="276224" y="1843953"/>
            <a:ext cx="860107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u="none" strike="noStrike" baseline="0" dirty="0"/>
              <a:t>Ve 450 g roztoku je rozpuštěno 60,0 g </a:t>
            </a:r>
            <a:r>
              <a:rPr lang="cs-CZ" sz="2000" b="1" i="0" u="none" strike="noStrike" baseline="0" dirty="0" err="1"/>
              <a:t>KCr</a:t>
            </a:r>
            <a:r>
              <a:rPr lang="cs-CZ" sz="2000" b="1" i="0" u="none" strike="noStrike" baseline="0" dirty="0"/>
              <a:t>(SO</a:t>
            </a:r>
            <a:r>
              <a:rPr lang="cs-CZ" sz="2000" b="1" i="0" u="none" strike="noStrike" baseline="-25000" dirty="0"/>
              <a:t>4</a:t>
            </a:r>
            <a:r>
              <a:rPr lang="cs-CZ" sz="2000" b="1" i="0" u="none" strike="noStrike" baseline="0" dirty="0"/>
              <a:t>)</a:t>
            </a:r>
            <a:r>
              <a:rPr lang="cs-CZ" sz="2000" b="1" i="0" u="none" strike="noStrike" baseline="-25000" dirty="0"/>
              <a:t>2</a:t>
            </a:r>
            <a:r>
              <a:rPr lang="en-US" sz="2000" b="1" i="0" u="none" strike="noStrike" baseline="0" dirty="0"/>
              <a:t> . </a:t>
            </a:r>
            <a:r>
              <a:rPr lang="cs-CZ" sz="2000" b="1" i="0" u="none" strike="noStrike" baseline="0" dirty="0"/>
              <a:t>12</a:t>
            </a:r>
            <a:r>
              <a:rPr lang="en-US" sz="2000" b="1" i="0" u="none" strike="noStrike" baseline="0" dirty="0"/>
              <a:t> </a:t>
            </a:r>
            <a:r>
              <a:rPr lang="cs-CZ" sz="2000" b="1" i="0" u="none" strike="noStrike" baseline="0" dirty="0"/>
              <a:t>H</a:t>
            </a:r>
            <a:r>
              <a:rPr lang="cs-CZ" sz="2000" b="1" i="0" u="none" strike="noStrike" baseline="-25000" dirty="0"/>
              <a:t>2</a:t>
            </a:r>
            <a:r>
              <a:rPr lang="cs-CZ" sz="2000" b="1" i="0" u="none" strike="noStrike" baseline="0" dirty="0"/>
              <a:t>O. Vypočítejte hmotnost vody, která se musí z roztoku odpařit, aby zahuštěný roztok byl roztokem nasyceným při 25°C. Rozpustnost </a:t>
            </a:r>
            <a:r>
              <a:rPr lang="cs-CZ" sz="2000" b="1" i="0" u="none" strike="noStrike" baseline="0" dirty="0" err="1"/>
              <a:t>KCr</a:t>
            </a:r>
            <a:r>
              <a:rPr lang="cs-CZ" sz="2000" b="1" i="0" u="none" strike="noStrike" baseline="0" dirty="0"/>
              <a:t>(SO</a:t>
            </a:r>
            <a:r>
              <a:rPr lang="cs-CZ" sz="2000" b="1" i="0" u="none" strike="noStrike" baseline="-25000" dirty="0"/>
              <a:t>4</a:t>
            </a:r>
            <a:r>
              <a:rPr lang="cs-CZ" sz="2000" b="1" i="0" u="none" strike="noStrike" baseline="0" dirty="0"/>
              <a:t>)</a:t>
            </a:r>
            <a:r>
              <a:rPr lang="cs-CZ" sz="2000" b="1" i="0" u="none" strike="noStrike" baseline="-25000" dirty="0"/>
              <a:t>2</a:t>
            </a:r>
            <a:r>
              <a:rPr lang="en-US" sz="2000" b="1" dirty="0"/>
              <a:t> </a:t>
            </a:r>
            <a:r>
              <a:rPr lang="en-US" sz="2000" b="1" i="0" u="none" strike="noStrike" baseline="0" dirty="0"/>
              <a:t>. </a:t>
            </a:r>
            <a:r>
              <a:rPr lang="cs-CZ" sz="2000" b="1" i="0" u="none" strike="noStrike" baseline="0" dirty="0"/>
              <a:t>12H</a:t>
            </a:r>
            <a:r>
              <a:rPr lang="cs-CZ" sz="2000" b="1" i="0" u="none" strike="noStrike" baseline="-25000" dirty="0"/>
              <a:t>2</a:t>
            </a:r>
            <a:r>
              <a:rPr lang="cs-CZ" sz="2000" b="1" i="0" u="none" strike="noStrike" baseline="0" dirty="0"/>
              <a:t>O při teplotě 25°C je 24,4 g ve 100 g vody. </a:t>
            </a:r>
            <a:endParaRPr lang="cs-CZ" sz="2000" b="1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F40FC968-7124-4EBE-8487-96D6E5E73250}"/>
              </a:ext>
            </a:extLst>
          </p:cNvPr>
          <p:cNvSpPr txBox="1"/>
          <p:nvPr/>
        </p:nvSpPr>
        <p:spPr>
          <a:xfrm>
            <a:off x="7181850" y="2946845"/>
            <a:ext cx="1752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m(H</a:t>
            </a:r>
            <a:r>
              <a:rPr lang="cs-CZ" sz="1100" b="0" i="0" u="none" strike="noStrike" baseline="0" dirty="0">
                <a:latin typeface="Calibri" panose="020F0502020204030204" pitchFamily="34" charset="0"/>
              </a:rPr>
              <a:t>2</a:t>
            </a:r>
            <a:r>
              <a:rPr lang="cs-CZ" sz="1800" b="0" i="0" u="none" strike="noStrike" baseline="0" dirty="0">
                <a:latin typeface="Calibri" panose="020F0502020204030204" pitchFamily="34" charset="0"/>
              </a:rPr>
              <a:t>O) = 144 g </a:t>
            </a:r>
            <a:endParaRPr lang="cs-CZ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4D0628CB-B74B-447C-B3D9-14AC8B2B4EB8}"/>
              </a:ext>
            </a:extLst>
          </p:cNvPr>
          <p:cNvSpPr txBox="1"/>
          <p:nvPr/>
        </p:nvSpPr>
        <p:spPr>
          <a:xfrm>
            <a:off x="361948" y="4937186"/>
            <a:ext cx="851535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u="none" strike="noStrike" baseline="0" dirty="0">
                <a:latin typeface="Calibri" panose="020F0502020204030204" pitchFamily="34" charset="0"/>
              </a:rPr>
              <a:t>Rozpuštěním 52,0 g látky B ve vodě byl připraven roztok nasycený při teplotě 20°C. Vypočítejte hmotnost vody, která se musí odpařit, aby bylo volnou krystalizací získáno 30 g krystalů látky B. Rozpustnost látky B při teplotě 20°C je 47,3 g ve 100 g vody. </a:t>
            </a:r>
            <a:endParaRPr lang="cs-CZ" sz="2000" b="1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AE61EA9C-8B86-4F3B-BEE3-2E506E17B82B}"/>
              </a:ext>
            </a:extLst>
          </p:cNvPr>
          <p:cNvSpPr txBox="1"/>
          <p:nvPr/>
        </p:nvSpPr>
        <p:spPr>
          <a:xfrm>
            <a:off x="6924675" y="5888013"/>
            <a:ext cx="1952623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cs-CZ" sz="12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m(H</a:t>
            </a:r>
            <a:r>
              <a:rPr lang="cs-CZ" sz="1100" b="0" i="0" u="none" strike="noStrike" baseline="0" dirty="0">
                <a:latin typeface="Calibri" panose="020F0502020204030204" pitchFamily="34" charset="0"/>
              </a:rPr>
              <a:t>2</a:t>
            </a:r>
            <a:r>
              <a:rPr lang="cs-CZ" sz="1800" b="0" i="0" u="none" strike="noStrike" baseline="0" dirty="0">
                <a:latin typeface="Calibri" panose="020F0502020204030204" pitchFamily="34" charset="0"/>
              </a:rPr>
              <a:t>O) = 63,4 g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028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956950B-0FCD-4234-8BC3-797ADF95051A}"/>
              </a:ext>
            </a:extLst>
          </p:cNvPr>
          <p:cNvSpPr txBox="1"/>
          <p:nvPr/>
        </p:nvSpPr>
        <p:spPr>
          <a:xfrm>
            <a:off x="225709" y="1687995"/>
            <a:ext cx="858405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Rušená krystalizace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krystalizace, kde se vstupní nasycený roztok při dané teplotě t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ochladí na teplotu t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tím dojde ke změně rozpustnosti látky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 rozdělení na fázi tuhou a kapalnou. Jsou možné i výjimky, kdy je třeba roztok zahřát. </a:t>
            </a:r>
            <a:endParaRPr lang="cs-CZ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C0FB2BF7-026B-4421-8B19-992E98443A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77" b="43889"/>
          <a:stretch>
            <a:fillRect/>
          </a:stretch>
        </p:blipFill>
        <p:spPr bwMode="auto">
          <a:xfrm>
            <a:off x="1891551" y="2709605"/>
            <a:ext cx="4006850" cy="205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323DBB79-ECBD-4525-9DDB-7F07C8EACA50}"/>
              </a:ext>
            </a:extLst>
          </p:cNvPr>
          <p:cNvSpPr txBox="1"/>
          <p:nvPr/>
        </p:nvSpPr>
        <p:spPr>
          <a:xfrm>
            <a:off x="228598" y="4858935"/>
            <a:ext cx="891540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34290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6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 vstupního nasyceného roztoku při teplotě t</a:t>
            </a:r>
            <a:r>
              <a:rPr lang="cs-CZ" sz="16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34290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6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 výstupního nasyceného roztoku při teplotě t</a:t>
            </a:r>
            <a:r>
              <a:rPr lang="cs-CZ" sz="16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34290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6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 –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hmotnost krystalů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w(1A)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hmotnostní zlomek rozpuštěné látky, vypočtený z rozpustnosti látky A při teplotě t</a:t>
            </a:r>
            <a:r>
              <a:rPr lang="cs-CZ" sz="16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w(2A)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hmotnostní zlomek rozpuštěné látky, vypočtený z rozpustnosti látky A při teplotě t</a:t>
            </a:r>
            <a:r>
              <a:rPr lang="cs-CZ" sz="16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w(3A)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hmotnostní zlomek látky A v krystalu, může být roven 1 nebo poměru hmotnosti bezvodé látky ku hmotnosti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krystalohydrátu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jestliže jej látka tvoří.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1252AAF-84E6-4DA7-857A-7D8844D29533}"/>
              </a:ext>
            </a:extLst>
          </p:cNvPr>
          <p:cNvSpPr txBox="1"/>
          <p:nvPr/>
        </p:nvSpPr>
        <p:spPr>
          <a:xfrm>
            <a:off x="225709" y="206733"/>
            <a:ext cx="8692581" cy="14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i="0" u="none" strike="noStrike" baseline="0" dirty="0">
                <a:latin typeface="Calibri" panose="020F0502020204030204" pitchFamily="34" charset="0"/>
              </a:rPr>
              <a:t>Rušená krystalizace </a:t>
            </a:r>
          </a:p>
          <a:p>
            <a:endParaRPr lang="cs-CZ" sz="800" b="0" i="0" u="none" strike="noStrike" baseline="0" dirty="0">
              <a:latin typeface="Calibri" panose="020F0502020204030204" pitchFamily="34" charset="0"/>
            </a:endParaRP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a) Ochlazení nasyceného roztoku látky se přebytečné množství látky vyloučí (rozpustnost se s rostoucí teplotou zvětšuje) </a:t>
            </a: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b) vychladnutí -&gt; krystal </a:t>
            </a:r>
          </a:p>
        </p:txBody>
      </p:sp>
    </p:spTree>
    <p:extLst>
      <p:ext uri="{BB962C8B-B14F-4D97-AF65-F5344CB8AC3E}">
        <p14:creationId xmlns:p14="http://schemas.microsoft.com/office/powerpoint/2010/main" val="3346245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63A362D-85AD-4C95-8F9E-08B7D46AD8C6}"/>
              </a:ext>
            </a:extLst>
          </p:cNvPr>
          <p:cNvSpPr txBox="1"/>
          <p:nvPr/>
        </p:nvSpPr>
        <p:spPr>
          <a:xfrm>
            <a:off x="151543" y="1997839"/>
            <a:ext cx="884091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Bilance složky A: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w(1A) =   m2 * w (2A) + m3 * w(3A)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Bilance složky B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w(1B) = m2 * w (2B) + m3 * w(3B)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 těchto 3 rovnic je matematicky možno vypočítat vstupní nebo výstupní množství látek A 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rozpouštědla B.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216F6BE-61C2-4390-9923-CFC34D2E61FD}"/>
              </a:ext>
            </a:extLst>
          </p:cNvPr>
          <p:cNvSpPr txBox="1"/>
          <p:nvPr/>
        </p:nvSpPr>
        <p:spPr>
          <a:xfrm>
            <a:off x="416103" y="385360"/>
            <a:ext cx="857635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Celková bilance – celková hmotnost vstupních a výstupních proudů: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 m</a:t>
            </a:r>
            <a:r>
              <a:rPr lang="cs-CZ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m</a:t>
            </a:r>
            <a:r>
              <a:rPr lang="cs-CZ" sz="18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tedy vstup (roztok) se rovná dvěma výstupním proudům (krystaly a zbytek, podle typu krystalizace).</a:t>
            </a:r>
          </a:p>
        </p:txBody>
      </p:sp>
    </p:spTree>
    <p:extLst>
      <p:ext uri="{BB962C8B-B14F-4D97-AF65-F5344CB8AC3E}">
        <p14:creationId xmlns:p14="http://schemas.microsoft.com/office/powerpoint/2010/main" val="703049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5C14520-8AB0-4899-9D32-8340C803D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169" y="149065"/>
            <a:ext cx="868166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Vypočtěte hmotnost vstupního roztoku pro krystalizaci rušenou SrCl</a:t>
            </a:r>
            <a:r>
              <a:rPr kumimoji="0" lang="cs-CZ" altLang="cs-CZ" b="0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krystalizuje ve formě SrCl</a:t>
            </a:r>
            <a:r>
              <a:rPr kumimoji="0" lang="cs-CZ" altLang="cs-CZ" b="0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.6H</a:t>
            </a:r>
            <a:r>
              <a:rPr kumimoji="0" lang="cs-CZ" altLang="cs-CZ" b="0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O.Ochlazení z 80 °C na 0 °C. Výstupní hmotnost krystalů SrCl</a:t>
            </a:r>
            <a:r>
              <a:rPr kumimoji="0" lang="cs-CZ" altLang="cs-CZ" b="0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.6H</a:t>
            </a:r>
            <a:r>
              <a:rPr kumimoji="0" lang="cs-CZ" altLang="cs-CZ" b="0" i="1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 je 25 g.</a:t>
            </a:r>
            <a:endParaRPr kumimoji="0" lang="cs-CZ" altLang="cs-CZ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7514EC2E-7D03-4A3D-86E4-3370D6EFC9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12000" contrast="24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02" b="45451"/>
          <a:stretch>
            <a:fillRect/>
          </a:stretch>
        </p:blipFill>
        <p:spPr bwMode="auto">
          <a:xfrm>
            <a:off x="3340012" y="928521"/>
            <a:ext cx="5388152" cy="2376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DEFDC1EF-95B2-4D3D-8DC0-9A1B8EA2847D}"/>
              </a:ext>
            </a:extLst>
          </p:cNvPr>
          <p:cNvSpPr txBox="1"/>
          <p:nvPr/>
        </p:nvSpPr>
        <p:spPr>
          <a:xfrm>
            <a:off x="381732" y="2219775"/>
            <a:ext cx="30873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Označení A je SrCl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B je H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O.</a:t>
            </a:r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C63EBCC4-1E0A-4030-9906-C5F87C26CC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840420"/>
              </p:ext>
            </p:extLst>
          </p:nvPr>
        </p:nvGraphicFramePr>
        <p:xfrm>
          <a:off x="3220949" y="4398818"/>
          <a:ext cx="119063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14151" imgH="215619" progId="Equation.3">
                  <p:embed/>
                </p:oleObj>
              </mc:Choice>
              <mc:Fallback>
                <p:oleObj r:id="rId3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0949" y="4398818"/>
                        <a:ext cx="119063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6120CBF2-97C8-4DCB-B71E-BD917710DD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2974507"/>
              </p:ext>
            </p:extLst>
          </p:nvPr>
        </p:nvGraphicFramePr>
        <p:xfrm>
          <a:off x="381732" y="2960550"/>
          <a:ext cx="2154047" cy="609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1447800" imgH="419100" progId="Equation.3">
                  <p:embed/>
                </p:oleObj>
              </mc:Choice>
              <mc:Fallback>
                <p:oleObj r:id="rId5" imgW="14478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732" y="2960550"/>
                        <a:ext cx="2154047" cy="6095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F2AE827A-D3E6-45C7-B567-FCE7ADC2BA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74925"/>
              </p:ext>
            </p:extLst>
          </p:nvPr>
        </p:nvGraphicFramePr>
        <p:xfrm>
          <a:off x="405966" y="3757563"/>
          <a:ext cx="2414933" cy="609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7" imgW="1612900" imgH="419100" progId="Equation.3">
                  <p:embed/>
                </p:oleObj>
              </mc:Choice>
              <mc:Fallback>
                <p:oleObj r:id="rId7" imgW="16129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966" y="3757563"/>
                        <a:ext cx="2414933" cy="6095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>
            <a:extLst>
              <a:ext uri="{FF2B5EF4-FFF2-40B4-BE49-F238E27FC236}">
                <a16:creationId xmlns:a16="http://schemas.microsoft.com/office/drawing/2014/main" id="{33EB12F8-3F34-4585-8971-E9FAD7D67C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077904"/>
              </p:ext>
            </p:extLst>
          </p:nvPr>
        </p:nvGraphicFramePr>
        <p:xfrm>
          <a:off x="491407" y="4544033"/>
          <a:ext cx="2244050" cy="609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9" imgW="1498600" imgH="419100" progId="Equation.3">
                  <p:embed/>
                </p:oleObj>
              </mc:Choice>
              <mc:Fallback>
                <p:oleObj r:id="rId9" imgW="1498600" imgH="4191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407" y="4544033"/>
                        <a:ext cx="2244050" cy="6094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9">
            <a:extLst>
              <a:ext uri="{FF2B5EF4-FFF2-40B4-BE49-F238E27FC236}">
                <a16:creationId xmlns:a16="http://schemas.microsoft.com/office/drawing/2014/main" id="{DDB76802-13AE-4780-AB66-4720FEF95B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949" y="369138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FE5176EA-4027-4BE9-8FCE-D10A85FDFEF0}"/>
              </a:ext>
            </a:extLst>
          </p:cNvPr>
          <p:cNvSpPr txBox="1"/>
          <p:nvPr/>
        </p:nvSpPr>
        <p:spPr>
          <a:xfrm>
            <a:off x="3619679" y="3745273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25 + m3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0,4821 * m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25 * 0,5945 + m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0,307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B820E154-5457-462E-AC9C-DF319248118B}"/>
              </a:ext>
            </a:extLst>
          </p:cNvPr>
          <p:cNvSpPr txBox="1"/>
          <p:nvPr/>
        </p:nvSpPr>
        <p:spPr>
          <a:xfrm>
            <a:off x="3619679" y="4824097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41,05 g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16,05 g</a:t>
            </a:r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7ECEE35A-A1E3-45EF-999C-52460999D2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444" y="5738498"/>
            <a:ext cx="840426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 získání 25 g krystalů SrCl</a:t>
            </a:r>
            <a:r>
              <a:rPr kumimoji="0" lang="cs-CZ" altLang="cs-CZ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.6 H</a:t>
            </a:r>
            <a:r>
              <a:rPr kumimoji="0" lang="cs-CZ" altLang="cs-CZ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 musíme připravit 41,05 g vstupního roztoku.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488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E1C74CFC-CDEF-49AB-8287-CAEAD453130B}"/>
              </a:ext>
            </a:extLst>
          </p:cNvPr>
          <p:cNvSpPr txBox="1"/>
          <p:nvPr/>
        </p:nvSpPr>
        <p:spPr>
          <a:xfrm>
            <a:off x="210619" y="227106"/>
            <a:ext cx="874844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>
                <a:effectLst/>
                <a:latin typeface="Source Sans Pro" panose="020B0503030403020204" pitchFamily="34" charset="0"/>
              </a:rPr>
              <a:t>Rušenou krystalizaci lze například provést přečistění dusičnanu amonného. Jakou hmotnost krystalů získáme ochlazením roztoku nasyceného při 60 °C o hmotnosti 521 g na teplotu 20 °C?</a:t>
            </a:r>
            <a:endParaRPr lang="cs-CZ" sz="2000" b="1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940C3D7-ADDC-44BF-B605-33024C4B6297}"/>
              </a:ext>
            </a:extLst>
          </p:cNvPr>
          <p:cNvSpPr txBox="1"/>
          <p:nvPr/>
        </p:nvSpPr>
        <p:spPr>
          <a:xfrm>
            <a:off x="313361" y="1495723"/>
            <a:ext cx="8517277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Rozpustnosti dusičnanu při 60 °C a 20 °C jsou: </a:t>
            </a:r>
          </a:p>
          <a:p>
            <a:pPr algn="l"/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(NH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NO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3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, 60 °C) = 421 g / 100 g vody </a:t>
            </a:r>
          </a:p>
          <a:p>
            <a:pPr algn="l"/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(NH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NO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3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, 20 °C) = 192 g / 100 g vody.</a:t>
            </a:r>
          </a:p>
          <a:p>
            <a:pPr algn="l"/>
            <a:endParaRPr lang="cs-CZ" sz="2000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Když se při vyšší teplotě rozpustí 421 g a při nižší jen 192 g (obojí na 100 g vody), pak rozdíl hmotností NH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NO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3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vykrystalizuje při nižší teplotě v nasyceném roztoku dusičnanu amonného.</a:t>
            </a:r>
          </a:p>
          <a:p>
            <a:pPr algn="l"/>
            <a:endParaRPr lang="cs-CZ" sz="2000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V nasyceném roztoku zůstane rozpuštěno právě 192 g. Výtěžek rušené krystalizace pak vypočítáme jako rozdíl rozpustnosti mezi těmito dvěma teplotami 421 – 192 = 229 g (krystalů NH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NO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3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).</a:t>
            </a:r>
          </a:p>
          <a:p>
            <a:pPr algn="l"/>
            <a:endParaRPr lang="cs-CZ" sz="2000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Výtěžek je možno převést i na procentní výtěžek z hmotnosti použité soli: 229 g / 421 g ~ 54,39 %.</a:t>
            </a:r>
          </a:p>
        </p:txBody>
      </p:sp>
    </p:spTree>
    <p:extLst>
      <p:ext uri="{BB962C8B-B14F-4D97-AF65-F5344CB8AC3E}">
        <p14:creationId xmlns:p14="http://schemas.microsoft.com/office/powerpoint/2010/main" val="32704723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0447A20-9A7F-4B75-80B9-24D2B99826E2}"/>
              </a:ext>
            </a:extLst>
          </p:cNvPr>
          <p:cNvSpPr txBox="1"/>
          <p:nvPr/>
        </p:nvSpPr>
        <p:spPr>
          <a:xfrm>
            <a:off x="142875" y="389975"/>
            <a:ext cx="877252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u="none" strike="noStrike" baseline="0" dirty="0"/>
              <a:t>Z roztoku dusičnanu měďnatého, jehož hmotnost je 124 g a hmotnostní zlomek w(</a:t>
            </a:r>
            <a:r>
              <a:rPr lang="cs-CZ" sz="2000" b="1" i="0" u="none" strike="noStrike" baseline="0" dirty="0" err="1"/>
              <a:t>Cu</a:t>
            </a:r>
            <a:r>
              <a:rPr lang="cs-CZ" sz="2000" b="1" i="0" u="none" strike="noStrike" baseline="0" dirty="0"/>
              <a:t>(NO</a:t>
            </a:r>
            <a:r>
              <a:rPr lang="cs-CZ" sz="2000" b="1" i="0" u="none" strike="noStrike" baseline="-25000" dirty="0"/>
              <a:t>3</a:t>
            </a:r>
            <a:r>
              <a:rPr lang="cs-CZ" sz="2000" b="1" i="0" u="none" strike="noStrike" baseline="0" dirty="0"/>
              <a:t>)</a:t>
            </a:r>
            <a:r>
              <a:rPr lang="cs-CZ" sz="2000" b="1" i="0" u="none" strike="noStrike" baseline="-25000" dirty="0"/>
              <a:t>2</a:t>
            </a:r>
            <a:r>
              <a:rPr lang="cs-CZ" sz="2000" b="1" i="0" u="none" strike="noStrike" baseline="0" dirty="0"/>
              <a:t>) = 0,140, má být volnou krystalizací při teplotě 20 °C získáno 10,0 g </a:t>
            </a:r>
            <a:r>
              <a:rPr lang="cs-CZ" sz="2000" b="1" i="0" u="none" strike="noStrike" baseline="0" dirty="0" err="1"/>
              <a:t>Cu</a:t>
            </a:r>
            <a:r>
              <a:rPr lang="cs-CZ" sz="2000" b="1" i="0" u="none" strike="noStrike" baseline="0" dirty="0"/>
              <a:t>(NO</a:t>
            </a:r>
            <a:r>
              <a:rPr lang="cs-CZ" sz="2000" b="1" i="0" u="none" strike="noStrike" baseline="-25000" dirty="0"/>
              <a:t>3</a:t>
            </a:r>
            <a:r>
              <a:rPr lang="cs-CZ" sz="2000" b="1" i="0" u="none" strike="noStrike" baseline="0" dirty="0"/>
              <a:t>)</a:t>
            </a:r>
            <a:r>
              <a:rPr lang="cs-CZ" sz="2000" b="1" i="0" u="none" strike="noStrike" baseline="-25000" dirty="0"/>
              <a:t>2</a:t>
            </a:r>
            <a:r>
              <a:rPr lang="en-US" sz="2000" b="1" i="0" u="none" strike="noStrike" baseline="0" dirty="0"/>
              <a:t> . </a:t>
            </a:r>
            <a:r>
              <a:rPr lang="cs-CZ" sz="2000" b="1" i="0" u="none" strike="noStrike" baseline="0" dirty="0"/>
              <a:t>3</a:t>
            </a:r>
            <a:r>
              <a:rPr lang="en-US" sz="2000" b="1" i="0" u="none" strike="noStrike" baseline="0" dirty="0"/>
              <a:t> </a:t>
            </a:r>
            <a:r>
              <a:rPr lang="cs-CZ" sz="2000" b="1" i="0" u="none" strike="noStrike" baseline="0" dirty="0"/>
              <a:t>H</a:t>
            </a:r>
            <a:r>
              <a:rPr lang="cs-CZ" sz="2000" b="1" i="0" u="none" strike="noStrike" baseline="-25000" dirty="0"/>
              <a:t>2</a:t>
            </a:r>
            <a:r>
              <a:rPr lang="cs-CZ" sz="2000" b="1" i="0" u="none" strike="noStrike" baseline="0" dirty="0"/>
              <a:t>O. Vypočítejte hmotnost vody, která se z roztoku musí odpařit. Rozpustnost </a:t>
            </a:r>
            <a:r>
              <a:rPr lang="cs-CZ" sz="2000" b="1" i="0" u="none" strike="noStrike" baseline="0" dirty="0" err="1"/>
              <a:t>Cu</a:t>
            </a:r>
            <a:r>
              <a:rPr lang="cs-CZ" sz="2000" b="1" i="0" u="none" strike="noStrike" baseline="0" dirty="0"/>
              <a:t>(NO</a:t>
            </a:r>
            <a:r>
              <a:rPr lang="cs-CZ" sz="2000" b="1" i="0" u="none" strike="noStrike" baseline="-25000" dirty="0"/>
              <a:t>3</a:t>
            </a:r>
            <a:r>
              <a:rPr lang="cs-CZ" sz="2000" b="1" i="0" u="none" strike="noStrike" baseline="0" dirty="0"/>
              <a:t>)</a:t>
            </a:r>
            <a:r>
              <a:rPr lang="cs-CZ" sz="2000" b="1" i="0" u="none" strike="noStrike" baseline="-25000" dirty="0"/>
              <a:t>2</a:t>
            </a:r>
            <a:r>
              <a:rPr lang="en-US" sz="2000" b="1" i="0" u="none" strike="noStrike" baseline="0" dirty="0"/>
              <a:t> . </a:t>
            </a:r>
            <a:r>
              <a:rPr lang="cs-CZ" sz="2000" b="1" i="0" u="none" strike="noStrike" baseline="0" dirty="0"/>
              <a:t>3</a:t>
            </a:r>
            <a:r>
              <a:rPr lang="en-US" sz="2000" b="1" i="0" u="none" strike="noStrike" baseline="0" dirty="0"/>
              <a:t> </a:t>
            </a:r>
            <a:r>
              <a:rPr lang="cs-CZ" sz="2000" b="1" i="0" u="none" strike="noStrike" baseline="0" dirty="0"/>
              <a:t>H</a:t>
            </a:r>
            <a:r>
              <a:rPr lang="cs-CZ" sz="2000" b="1" i="0" u="none" strike="noStrike" baseline="-25000" dirty="0"/>
              <a:t>2</a:t>
            </a:r>
            <a:r>
              <a:rPr lang="cs-CZ" sz="2000" b="1" i="0" u="none" strike="noStrike" baseline="0" dirty="0"/>
              <a:t>O při teplotě 20°C je 252 g ve 100 g vody. </a:t>
            </a:r>
            <a:endParaRPr lang="cs-CZ" sz="2000" b="1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350C27A-6B0E-46DD-B6D6-85D48A88EE69}"/>
              </a:ext>
            </a:extLst>
          </p:cNvPr>
          <p:cNvSpPr txBox="1"/>
          <p:nvPr/>
        </p:nvSpPr>
        <p:spPr>
          <a:xfrm>
            <a:off x="6953250" y="1828562"/>
            <a:ext cx="19621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m(H</a:t>
            </a:r>
            <a:r>
              <a:rPr lang="cs-CZ" sz="1100" b="0" i="0" u="none" strike="noStrike" baseline="0" dirty="0">
                <a:latin typeface="Calibri" panose="020F0502020204030204" pitchFamily="34" charset="0"/>
              </a:rPr>
              <a:t>2</a:t>
            </a:r>
            <a:r>
              <a:rPr lang="cs-CZ" sz="1800" b="0" i="0" u="none" strike="noStrike" baseline="0" dirty="0">
                <a:latin typeface="Calibri" panose="020F0502020204030204" pitchFamily="34" charset="0"/>
              </a:rPr>
              <a:t>O) = 96,7 g 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0C813EE-E7EB-4C2C-8BEB-DC4CBE817974}"/>
              </a:ext>
            </a:extLst>
          </p:cNvPr>
          <p:cNvSpPr txBox="1"/>
          <p:nvPr/>
        </p:nvSpPr>
        <p:spPr>
          <a:xfrm>
            <a:off x="197643" y="2459504"/>
            <a:ext cx="877252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u="none" strike="noStrike" baseline="0" dirty="0">
                <a:latin typeface="Calibri" panose="020F0502020204030204" pitchFamily="34" charset="0"/>
              </a:rPr>
              <a:t>V laboratoři má být připraveno 22,5 g krystalů KNO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 rušenou krystalizací – ochlazením výchozího roztoku, nasyceného při 50 °C, na teplotu 20 °C. Rozpustnost KNO3 při uvedených teplotách činí 84,2 (50 °C), resp. 31,9 (20 °C) g KNO3 na 100 g vody. Vypočtěte hmotnost výchozího nasyceného roztoku dusičnanu draselného při teplotě 50 °C.</a:t>
            </a:r>
          </a:p>
          <a:p>
            <a:pPr lvl="8" algn="just"/>
            <a:r>
              <a:rPr lang="cs-CZ" sz="2000" u="none" strike="noStrike" baseline="0" dirty="0">
                <a:latin typeface="Calibri,Italic"/>
              </a:rPr>
              <a:t>						m </a:t>
            </a:r>
            <a:r>
              <a:rPr lang="cs-CZ" sz="2000" b="0" i="0" u="none" strike="noStrike" baseline="0" dirty="0">
                <a:latin typeface="CambriaMath"/>
              </a:rPr>
              <a:t>roztoku = 79,2 g.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096DF7F-1511-4E68-A714-5A0E974412E6}"/>
              </a:ext>
            </a:extLst>
          </p:cNvPr>
          <p:cNvSpPr txBox="1"/>
          <p:nvPr/>
        </p:nvSpPr>
        <p:spPr>
          <a:xfrm>
            <a:off x="197643" y="4836809"/>
            <a:ext cx="8662987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u="none" strike="noStrike" baseline="0" dirty="0">
                <a:latin typeface="Calibri" panose="020F0502020204030204" pitchFamily="34" charset="0"/>
              </a:rPr>
              <a:t>Vypočtěte, kolik gramů </a:t>
            </a:r>
            <a:r>
              <a:rPr lang="cs-CZ" sz="2000" b="1" i="0" u="none" strike="noStrike" baseline="0" dirty="0" err="1">
                <a:latin typeface="Calibri" panose="020F0502020204030204" pitchFamily="34" charset="0"/>
              </a:rPr>
              <a:t>heptahydrátu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 síranu železnatého se vyloučí, jestliže 255 gramů roztoku nasyceného při 50 °C ochladíme na 20 °C. Hodnoty rozpustnosti pro tyto dvě teploty činí </a:t>
            </a:r>
            <a:r>
              <a:rPr lang="pt-BR" sz="2000" b="1" i="0" u="none" strike="noStrike" baseline="0" dirty="0">
                <a:latin typeface="Calibri" panose="020F0502020204030204" pitchFamily="34" charset="0"/>
              </a:rPr>
              <a:t>150,2 (při 50 °C) a 61,5 (při 20 °C) g FeSO4 · 7 H2O na 100 g vody.</a:t>
            </a:r>
          </a:p>
          <a:p>
            <a:pPr algn="just"/>
            <a:r>
              <a:rPr lang="cs-CZ" sz="2000" b="1" u="none" strike="noStrike" baseline="0" dirty="0">
                <a:latin typeface="Calibri,Italic"/>
              </a:rPr>
              <a:t>												</a:t>
            </a:r>
            <a:r>
              <a:rPr lang="cs-CZ" sz="2000" u="none" strike="noStrike" baseline="0" dirty="0">
                <a:latin typeface="Calibri,Italic"/>
              </a:rPr>
              <a:t>m</a:t>
            </a:r>
            <a:r>
              <a:rPr lang="cs-CZ" sz="2000" i="1" u="none" strike="noStrike" baseline="0" dirty="0">
                <a:latin typeface="Calibri,Italic"/>
              </a:rPr>
              <a:t> </a:t>
            </a:r>
            <a:r>
              <a:rPr lang="cs-CZ" sz="2000" b="0" i="0" u="none" strike="noStrike" baseline="0" dirty="0" err="1">
                <a:latin typeface="CambriaMath"/>
              </a:rPr>
              <a:t>kryst</a:t>
            </a:r>
            <a:r>
              <a:rPr lang="cs-CZ" sz="2000" b="0" i="0" u="none" strike="noStrike" baseline="0" dirty="0">
                <a:latin typeface="CambriaMath"/>
              </a:rPr>
              <a:t>. = 90,4 g hydrátu</a:t>
            </a:r>
          </a:p>
        </p:txBody>
      </p:sp>
    </p:spTree>
    <p:extLst>
      <p:ext uri="{BB962C8B-B14F-4D97-AF65-F5344CB8AC3E}">
        <p14:creationId xmlns:p14="http://schemas.microsoft.com/office/powerpoint/2010/main" val="2272366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A067522-47BC-45F9-A782-1F796794E2B0}"/>
              </a:ext>
            </a:extLst>
          </p:cNvPr>
          <p:cNvSpPr txBox="1"/>
          <p:nvPr/>
        </p:nvSpPr>
        <p:spPr>
          <a:xfrm>
            <a:off x="123825" y="250267"/>
            <a:ext cx="87249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u="none" strike="noStrike" baseline="0" dirty="0">
                <a:latin typeface="Calibri" panose="020F0502020204030204" pitchFamily="34" charset="0"/>
              </a:rPr>
              <a:t>Vypočtěte, zda ochlazením roztoku chloridu sodného (v němž </a:t>
            </a:r>
            <a:r>
              <a:rPr lang="cs-CZ" sz="2000" b="1" i="1" u="none" strike="noStrike" baseline="0" dirty="0" err="1">
                <a:latin typeface="Cambria,Italic"/>
              </a:rPr>
              <a:t>w</a:t>
            </a:r>
            <a:r>
              <a:rPr lang="cs-CZ" sz="2000" b="1" i="0" u="none" strike="noStrike" baseline="-25000" dirty="0" err="1">
                <a:latin typeface="Calibri" panose="020F0502020204030204" pitchFamily="34" charset="0"/>
              </a:rPr>
              <a:t>NaCl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 = 0,254) z teploty 100 °C na teplotu 10 °C vzniknou krystaly, a pokud ano, vypočtěte jejich výtěžek. Rozpustnost chloridu sodného při teplotě 10 °C je 26,3 g </a:t>
            </a:r>
            <a:r>
              <a:rPr lang="cs-CZ" sz="2000" b="1" i="0" u="none" strike="noStrike" baseline="0" dirty="0" err="1">
                <a:latin typeface="Calibri" panose="020F0502020204030204" pitchFamily="34" charset="0"/>
              </a:rPr>
              <a:t>NaCl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 na 100 g H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O.</a:t>
            </a:r>
          </a:p>
          <a:p>
            <a:pPr algn="just"/>
            <a:r>
              <a:rPr lang="cs-CZ" sz="2000" b="1" i="0" u="none" strike="noStrike" baseline="0" dirty="0">
                <a:latin typeface="Calibri" panose="020F0502020204030204" pitchFamily="34" charset="0"/>
              </a:rPr>
              <a:t>		</a:t>
            </a:r>
            <a:r>
              <a:rPr lang="cs-CZ" sz="2000" b="0" i="0" u="none" strike="noStrike" baseline="0" dirty="0">
                <a:latin typeface="Calibri" panose="020F0502020204030204" pitchFamily="34" charset="0"/>
              </a:rPr>
              <a:t>						Krystaly vzniknou, výtěžek bude 22,8 %.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731D6D0-931B-430B-8754-3972B8CE7BF5}"/>
              </a:ext>
            </a:extLst>
          </p:cNvPr>
          <p:cNvSpPr txBox="1"/>
          <p:nvPr/>
        </p:nvSpPr>
        <p:spPr>
          <a:xfrm>
            <a:off x="123825" y="2088714"/>
            <a:ext cx="882015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u="none" strike="noStrike" baseline="0" dirty="0">
                <a:latin typeface="Calibri" panose="020F0502020204030204" pitchFamily="34" charset="0"/>
              </a:rPr>
              <a:t>Vypočtěte, kolik gramů krystalů </a:t>
            </a:r>
            <a:r>
              <a:rPr lang="cs-CZ" sz="2000" b="1" i="0" u="none" strike="noStrike" baseline="0" dirty="0" err="1">
                <a:latin typeface="Calibri" panose="020F0502020204030204" pitchFamily="34" charset="0"/>
              </a:rPr>
              <a:t>heptahydrátu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 síranu železnatého vznikne ochlazením 948 gramů roztoku FeSO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, nasyceného při 60 °C, na teplotu 20 °C. Jsou známy hodnoty rozpustnosti: při 60 °C je to 185,5 g FeSO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 · 7 H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O na 100 g vody, při 20 °C 61,5 g FeSO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 · 7 H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O na 100 g vody.</a:t>
            </a:r>
          </a:p>
          <a:p>
            <a:pPr algn="just"/>
            <a:r>
              <a:rPr lang="cs-CZ" sz="2000" u="none" strike="noStrike" baseline="0" dirty="0">
                <a:latin typeface="Calibri,Italic"/>
              </a:rPr>
              <a:t>														m</a:t>
            </a:r>
            <a:r>
              <a:rPr lang="cs-CZ" sz="2000" i="1" u="none" strike="noStrike" baseline="0" dirty="0">
                <a:latin typeface="Calibri,Italic"/>
              </a:rPr>
              <a:t> </a:t>
            </a:r>
            <a:r>
              <a:rPr lang="cs-CZ" sz="2000" i="0" u="none" strike="noStrike" baseline="0" dirty="0" err="1">
                <a:latin typeface="CambriaMath"/>
              </a:rPr>
              <a:t>kryst</a:t>
            </a:r>
            <a:r>
              <a:rPr lang="cs-CZ" sz="2000" i="0" u="none" strike="noStrike" baseline="0" dirty="0">
                <a:latin typeface="CambriaMath"/>
              </a:rPr>
              <a:t>. = 412 g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3316E68-1BDF-43F8-9E34-C0EB15D4181B}"/>
              </a:ext>
            </a:extLst>
          </p:cNvPr>
          <p:cNvSpPr txBox="1"/>
          <p:nvPr/>
        </p:nvSpPr>
        <p:spPr>
          <a:xfrm>
            <a:off x="200025" y="3998537"/>
            <a:ext cx="874395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u="none" strike="noStrike" baseline="0" dirty="0">
                <a:latin typeface="Calibri" panose="020F0502020204030204" pitchFamily="34" charset="0"/>
              </a:rPr>
              <a:t>Výchozí roztok chloridu barnatého o teplotě 60 °C, obsahující 25,5 </a:t>
            </a:r>
            <a:r>
              <a:rPr lang="cs-CZ" sz="2000" b="1" i="0" u="none" strike="noStrike" baseline="0" dirty="0" err="1">
                <a:latin typeface="Calibri" panose="020F0502020204030204" pitchFamily="34" charset="0"/>
              </a:rPr>
              <a:t>hmotn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. % BaCl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, byl ochlazen na 20 °C, přičemž vzniklo 18,8 g krystalů BaCl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 · 2 H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O. Rozpustnost dihydrátu chloridu barnatého při 20 °C činí 38,4 g BaCl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 · 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 H2O na 100 g vody. Vypočtěte hmotnost zbylého roztoku (nasyceného při 20 °C) a hmotnostní zlomek BaCl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 v tomto roztoku.</a:t>
            </a:r>
          </a:p>
          <a:p>
            <a:pPr algn="just"/>
            <a:r>
              <a:rPr lang="cs-CZ" sz="2000" b="0" u="none" strike="noStrike" baseline="0" dirty="0">
                <a:latin typeface="Calibri,Italic"/>
              </a:rPr>
              <a:t>											m</a:t>
            </a:r>
            <a:r>
              <a:rPr lang="cs-CZ" sz="2000" b="0" i="1" u="none" strike="noStrike" baseline="0" dirty="0">
                <a:latin typeface="Calibri,Italic"/>
              </a:rPr>
              <a:t> </a:t>
            </a:r>
            <a:r>
              <a:rPr lang="cs-CZ" sz="2000" b="0" i="0" u="none" strike="noStrike" baseline="0" dirty="0">
                <a:latin typeface="CambriaMath"/>
              </a:rPr>
              <a:t>roztok = 608 g </a:t>
            </a:r>
            <a:r>
              <a:rPr lang="cs-CZ" sz="2000" b="0" i="0" u="none" strike="noStrike" baseline="0" dirty="0">
                <a:latin typeface="Calibri" panose="020F0502020204030204" pitchFamily="34" charset="0"/>
              </a:rPr>
              <a:t>,  w</a:t>
            </a:r>
            <a:r>
              <a:rPr lang="cs-CZ" sz="2000" b="0" i="0" u="none" strike="noStrike" baseline="0" dirty="0">
                <a:latin typeface="CambriaMath"/>
              </a:rPr>
              <a:t>BaCl</a:t>
            </a:r>
            <a:r>
              <a:rPr lang="cs-CZ" sz="2000" b="0" i="0" u="none" strike="noStrike" baseline="-25000" dirty="0">
                <a:latin typeface="CambriaMath"/>
              </a:rPr>
              <a:t>2</a:t>
            </a:r>
            <a:r>
              <a:rPr lang="cs-CZ" sz="2000" b="0" i="0" u="none" strike="noStrike" baseline="0" dirty="0">
                <a:latin typeface="CambriaMath"/>
              </a:rPr>
              <a:t> = 0,264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263517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E72D58C-66B1-4D36-BD0E-6B4F94D6CCEA}"/>
              </a:ext>
            </a:extLst>
          </p:cNvPr>
          <p:cNvSpPr txBox="1"/>
          <p:nvPr/>
        </p:nvSpPr>
        <p:spPr>
          <a:xfrm>
            <a:off x="228600" y="286941"/>
            <a:ext cx="86868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u="none" strike="noStrike" baseline="0" dirty="0">
                <a:latin typeface="Calibri" panose="020F0502020204030204" pitchFamily="34" charset="0"/>
              </a:rPr>
              <a:t>Nasycený roztok dusičnanu olovnatého o celkové hmotnosti 315 gramů a teplotě 80 °C, obsahující 52,7 hm % </a:t>
            </a:r>
            <a:r>
              <a:rPr lang="cs-CZ" sz="2000" b="1" i="0" u="none" strike="noStrike" baseline="0" dirty="0" err="1">
                <a:latin typeface="Calibri" panose="020F0502020204030204" pitchFamily="34" charset="0"/>
              </a:rPr>
              <a:t>Pb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(NO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)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  byl ochlazen na teplotu 10 °C, přičemž se vyloučilo celkem 95,5 g krystalů </a:t>
            </a:r>
            <a:r>
              <a:rPr lang="cs-CZ" sz="2000" b="1" i="0" u="none" strike="noStrike" baseline="0" dirty="0" err="1">
                <a:latin typeface="Calibri" panose="020F0502020204030204" pitchFamily="34" charset="0"/>
              </a:rPr>
              <a:t>Pb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(NO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)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. Vypočtěte hmotnostní zlomek a rozpustnost dusičnanu olovnatého v nasyceném roztoku při 10 °C a vyčíslete procentuální výtěžek rušené krystalizace.</a:t>
            </a:r>
          </a:p>
          <a:p>
            <a:pPr lvl="1" algn="just"/>
            <a:r>
              <a:rPr lang="cs-CZ" sz="2000" b="0" i="1" u="none" strike="noStrike" baseline="0" dirty="0">
                <a:latin typeface="Calibri,Italic"/>
              </a:rPr>
              <a:t>		w</a:t>
            </a:r>
            <a:r>
              <a:rPr lang="cs-CZ" sz="2000" b="0" i="0" u="none" strike="noStrike" baseline="0" dirty="0">
                <a:latin typeface="CambriaMath"/>
              </a:rPr>
              <a:t> = 0,321 ; r</a:t>
            </a:r>
            <a:r>
              <a:rPr lang="cs-CZ" sz="2000" b="0" i="0" u="none" strike="noStrike" baseline="-25000" dirty="0">
                <a:latin typeface="CambriaMath"/>
              </a:rPr>
              <a:t>10</a:t>
            </a:r>
            <a:r>
              <a:rPr lang="pl-PL" sz="2000" b="0" i="0" u="none" strike="noStrike" baseline="0" dirty="0">
                <a:latin typeface="CambriaMath"/>
              </a:rPr>
              <a:t>°</a:t>
            </a:r>
            <a:r>
              <a:rPr lang="pl-PL" sz="2000" b="0" i="0" u="none" strike="noStrike" baseline="0" dirty="0">
                <a:latin typeface="Calibri" panose="020F0502020204030204" pitchFamily="34" charset="0"/>
              </a:rPr>
              <a:t>C </a:t>
            </a:r>
            <a:r>
              <a:rPr lang="pl-PL" sz="2000" b="0" i="0" u="none" strike="noStrike" baseline="0" dirty="0">
                <a:latin typeface="CambriaMath"/>
              </a:rPr>
              <a:t>= 47,3 </a:t>
            </a:r>
            <a:r>
              <a:rPr lang="pl-PL" sz="2000" b="0" i="0" u="none" strike="noStrike" baseline="0" dirty="0">
                <a:latin typeface="Calibri" panose="020F0502020204030204" pitchFamily="34" charset="0"/>
              </a:rPr>
              <a:t>g PbNO</a:t>
            </a:r>
            <a:r>
              <a:rPr lang="pl-PL" sz="2000" b="0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pl-PL" sz="2000" b="0" i="0" u="none" strike="noStrike" baseline="0" dirty="0">
                <a:latin typeface="Calibri" panose="020F0502020204030204" pitchFamily="34" charset="0"/>
              </a:rPr>
              <a:t> na 100 g vody </a:t>
            </a:r>
            <a:r>
              <a:rPr lang="pl-PL" sz="2000" b="0" i="0" u="none" strike="noStrike" baseline="0" dirty="0">
                <a:latin typeface="CambriaMath"/>
              </a:rPr>
              <a:t>; výtěžek = 57,5 %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62EC318-6BCB-443D-8D28-C34A1376D676}"/>
              </a:ext>
            </a:extLst>
          </p:cNvPr>
          <p:cNvSpPr txBox="1"/>
          <p:nvPr/>
        </p:nvSpPr>
        <p:spPr>
          <a:xfrm>
            <a:off x="323850" y="2497515"/>
            <a:ext cx="859155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u="none" strike="noStrike" baseline="0" dirty="0">
                <a:latin typeface="Calibri" panose="020F0502020204030204" pitchFamily="34" charset="0"/>
              </a:rPr>
              <a:t>Výchozí roztok tetraboritanu sodného o teplotě 80 °C, který obsahuje 12,8 </a:t>
            </a:r>
            <a:r>
              <a:rPr lang="cs-CZ" sz="2000" b="1" i="0" u="none" strike="noStrike" baseline="0" dirty="0" err="1">
                <a:latin typeface="Calibri" panose="020F0502020204030204" pitchFamily="34" charset="0"/>
              </a:rPr>
              <a:t>hmotn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. % Na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B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O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7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, bude ochlazen na 20 °C. Zjistěte, zda se vyloučí krystaly a pokud ano, vypočtěte jejich výtěžek. Tetraboritan sodný krystalizuje ve formě </a:t>
            </a:r>
            <a:r>
              <a:rPr lang="cs-CZ" sz="2000" b="1" i="0" u="none" strike="noStrike" baseline="0" dirty="0" err="1">
                <a:latin typeface="Calibri" panose="020F0502020204030204" pitchFamily="34" charset="0"/>
              </a:rPr>
              <a:t>dekahydrátu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, je známa hodnota jeho rozpustnosti při 20 °C: 4,97 g Na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B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O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7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 · 10 H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O na 100 g vody.</a:t>
            </a:r>
          </a:p>
          <a:p>
            <a:pPr lvl="8"/>
            <a:r>
              <a:rPr lang="cs-CZ" sz="2000" b="0" i="0" u="none" strike="noStrike" baseline="0" dirty="0">
                <a:latin typeface="Calibri" panose="020F0502020204030204" pitchFamily="34" charset="0"/>
              </a:rPr>
              <a:t>	krystaly se vyloučí, výtěžek </a:t>
            </a:r>
            <a:r>
              <a:rPr lang="cs-CZ" sz="2000" b="0" i="0" u="none" strike="noStrike" baseline="0" dirty="0">
                <a:latin typeface="CambriaMath"/>
              </a:rPr>
              <a:t>= 84,5 %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DF1A679-BE77-4B4D-8130-E1843F703B6A}"/>
              </a:ext>
            </a:extLst>
          </p:cNvPr>
          <p:cNvSpPr txBox="1"/>
          <p:nvPr/>
        </p:nvSpPr>
        <p:spPr>
          <a:xfrm>
            <a:off x="228600" y="4708089"/>
            <a:ext cx="86868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u="none" strike="noStrike" baseline="0" dirty="0">
                <a:latin typeface="Calibri" panose="020F0502020204030204" pitchFamily="34" charset="0"/>
              </a:rPr>
              <a:t>Rušenou krystalizací má být připraveno 122 g krystalů pentahydrátu CuSO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 · 5 H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O. Výchozí roztok, nasycený při 80 °C, obsahuje 36,3 </a:t>
            </a:r>
            <a:r>
              <a:rPr lang="cs-CZ" sz="2000" b="1" i="0" u="none" strike="noStrike" baseline="0" dirty="0" err="1">
                <a:latin typeface="Calibri" panose="020F0502020204030204" pitchFamily="34" charset="0"/>
              </a:rPr>
              <a:t>hmotn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. % CuSO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. Po ochlazení na 30 °C bude zbylý nasycený roztok obsahovat 19,3 </a:t>
            </a:r>
            <a:r>
              <a:rPr lang="cs-CZ" sz="2000" b="1" i="0" u="none" strike="noStrike" baseline="0" dirty="0" err="1">
                <a:latin typeface="Calibri" panose="020F0502020204030204" pitchFamily="34" charset="0"/>
              </a:rPr>
              <a:t>hmotn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. % CuSO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. Vypočtěte hmotnost výchozího nasyceného roztoku, výtěžek krystalů a hodnotu rozpustnosti CuSO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 · 5 H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O při 30 °C.</a:t>
            </a:r>
          </a:p>
          <a:p>
            <a:pPr algn="just"/>
            <a:r>
              <a:rPr lang="cs-CZ" sz="2000" b="0" u="none" strike="noStrike" baseline="0" dirty="0">
                <a:latin typeface="Calibri,Italic"/>
              </a:rPr>
              <a:t>				m </a:t>
            </a:r>
            <a:r>
              <a:rPr lang="cs-CZ" sz="2000" b="0" i="0" u="none" strike="noStrike" baseline="0" dirty="0">
                <a:latin typeface="CambriaMath"/>
              </a:rPr>
              <a:t>roztok = 320 g </a:t>
            </a:r>
            <a:r>
              <a:rPr lang="cs-CZ" sz="2000" b="0" i="0" u="none" strike="noStrike" baseline="0" dirty="0">
                <a:latin typeface="Calibri" panose="020F0502020204030204" pitchFamily="34" charset="0"/>
              </a:rPr>
              <a:t>, výtěžek </a:t>
            </a:r>
            <a:r>
              <a:rPr lang="cs-CZ" sz="2000" b="0" i="0" u="none" strike="noStrike" baseline="0" dirty="0">
                <a:latin typeface="CambriaMath"/>
              </a:rPr>
              <a:t>% = 67,1 % </a:t>
            </a:r>
            <a:r>
              <a:rPr lang="cs-CZ" sz="2000" b="0" i="0" u="none" strike="noStrike" baseline="0" dirty="0">
                <a:latin typeface="Calibri" panose="020F0502020204030204" pitchFamily="34" charset="0"/>
              </a:rPr>
              <a:t>, </a:t>
            </a:r>
            <a:r>
              <a:rPr lang="cs-CZ" sz="2000" b="0" i="0" u="none" strike="noStrike" baseline="0" dirty="0">
                <a:latin typeface="CambriaMath"/>
              </a:rPr>
              <a:t>r</a:t>
            </a:r>
            <a:r>
              <a:rPr lang="pl-PL" sz="2000" b="0" i="0" u="none" strike="noStrike" baseline="0" dirty="0">
                <a:latin typeface="CambriaMath"/>
              </a:rPr>
              <a:t> = 43,2 g </a:t>
            </a:r>
            <a:r>
              <a:rPr lang="pl-PL" sz="2000" b="0" i="0" u="none" strike="noStrike" baseline="0" dirty="0">
                <a:latin typeface="Calibri" panose="020F0502020204030204" pitchFamily="34" charset="0"/>
              </a:rPr>
              <a:t>na 100 g vody 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621422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73F847E0-2445-422C-92C8-49DC0F166A3F}"/>
              </a:ext>
            </a:extLst>
          </p:cNvPr>
          <p:cNvSpPr txBox="1"/>
          <p:nvPr/>
        </p:nvSpPr>
        <p:spPr>
          <a:xfrm>
            <a:off x="209550" y="3072348"/>
            <a:ext cx="862965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just"/>
            <a:r>
              <a:rPr lang="cs-CZ" sz="2000" b="1" i="0" u="none" strike="noStrike" baseline="0" dirty="0">
                <a:latin typeface="Calibri" panose="020F0502020204030204" pitchFamily="34" charset="0"/>
              </a:rPr>
              <a:t>Vypočtěte výtěžek rušené krystalizace, jestliže výchozí roztok uhličitanu sodného o </a:t>
            </a:r>
            <a:r>
              <a:rPr lang="pl-PL" sz="2000" b="1" i="0" u="none" strike="noStrike" baseline="0" dirty="0">
                <a:latin typeface="Calibri" panose="020F0502020204030204" pitchFamily="34" charset="0"/>
              </a:rPr>
              <a:t>teplotě 70 °C a obsahu 29,8 hmotn. % Na</a:t>
            </a:r>
            <a:r>
              <a:rPr lang="pl-PL" sz="2000" b="1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pl-PL" sz="2000" b="1" i="0" u="none" strike="noStrike" baseline="0" dirty="0">
                <a:latin typeface="Calibri" panose="020F0502020204030204" pitchFamily="34" charset="0"/>
              </a:rPr>
              <a:t>CO</a:t>
            </a:r>
            <a:r>
              <a:rPr lang="pl-PL" sz="2000" b="1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pl-PL" sz="2000" b="1" i="0" u="none" strike="noStrike" baseline="0" dirty="0">
                <a:latin typeface="Calibri" panose="020F0502020204030204" pitchFamily="34" charset="0"/>
              </a:rPr>
              <a:t> ochladíme a) na 50 °C, b) na 25 °C. Uhličitan sodný 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krystaluje jako </a:t>
            </a:r>
            <a:r>
              <a:rPr lang="cs-CZ" sz="2000" b="1" i="0" u="none" strike="noStrike" baseline="0" dirty="0" err="1">
                <a:latin typeface="Calibri" panose="020F0502020204030204" pitchFamily="34" charset="0"/>
              </a:rPr>
              <a:t>dekahydrát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 a hodnoty rozpustnosti jsou 773 (50 °C), resp. 173 (25 °C) gramů </a:t>
            </a:r>
            <a:r>
              <a:rPr lang="pl-PL" sz="2000" b="1" i="0" u="none" strike="noStrike" baseline="0" dirty="0">
                <a:latin typeface="Calibri" panose="020F0502020204030204" pitchFamily="34" charset="0"/>
              </a:rPr>
              <a:t>Na</a:t>
            </a:r>
            <a:r>
              <a:rPr lang="pl-PL" sz="2000" b="1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pl-PL" sz="2000" b="1" i="0" u="none" strike="noStrike" baseline="0" dirty="0">
                <a:latin typeface="Calibri" panose="020F0502020204030204" pitchFamily="34" charset="0"/>
              </a:rPr>
              <a:t>CO</a:t>
            </a:r>
            <a:r>
              <a:rPr lang="pl-PL" sz="2000" b="1" i="0" u="none" strike="noStrike" baseline="-25000" dirty="0">
                <a:latin typeface="Calibri" panose="020F0502020204030204" pitchFamily="34" charset="0"/>
              </a:rPr>
              <a:t>3</a:t>
            </a:r>
            <a:r>
              <a:rPr lang="pl-PL" sz="2000" b="1" i="0" u="none" strike="noStrike" baseline="0" dirty="0">
                <a:latin typeface="Calibri" panose="020F0502020204030204" pitchFamily="34" charset="0"/>
              </a:rPr>
              <a:t> · 10 H</a:t>
            </a:r>
            <a:r>
              <a:rPr lang="pl-PL" sz="2000" b="1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pl-PL" sz="2000" b="1" i="0" u="none" strike="noStrike" baseline="0" dirty="0">
                <a:latin typeface="Calibri" panose="020F0502020204030204" pitchFamily="34" charset="0"/>
              </a:rPr>
              <a:t>O na 100 g vody.</a:t>
            </a:r>
          </a:p>
          <a:p>
            <a:pPr marL="4000500" lvl="8" indent="-342900">
              <a:buAutoNum type="alphaLcParenR"/>
            </a:pPr>
            <a:r>
              <a:rPr lang="cs-CZ" sz="2000" b="0" i="0" u="none" strike="noStrike" baseline="0" dirty="0">
                <a:latin typeface="Calibri" panose="020F0502020204030204" pitchFamily="34" charset="0"/>
              </a:rPr>
              <a:t>krystaly se nevyloučí (výtěžek 0 %)</a:t>
            </a:r>
          </a:p>
          <a:p>
            <a:pPr marL="4000500" lvl="8" indent="-342900">
              <a:buAutoNum type="alphaLcParenR"/>
            </a:pPr>
            <a:r>
              <a:rPr lang="cs-CZ" sz="2000" b="0" i="0" u="none" strike="noStrike" baseline="0" dirty="0">
                <a:latin typeface="Calibri" panose="020F0502020204030204" pitchFamily="34" charset="0"/>
              </a:rPr>
              <a:t>výtěžek bude 58 %.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1A4B2B2-9E83-4EBD-963F-51BFD3271C88}"/>
              </a:ext>
            </a:extLst>
          </p:cNvPr>
          <p:cNvSpPr txBox="1"/>
          <p:nvPr/>
        </p:nvSpPr>
        <p:spPr>
          <a:xfrm>
            <a:off x="209550" y="215384"/>
            <a:ext cx="862965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u="none" strike="noStrike" baseline="0" dirty="0">
                <a:latin typeface="Calibri" panose="020F0502020204030204" pitchFamily="34" charset="0"/>
              </a:rPr>
              <a:t>Z výchozího roztoku síranu hořečnatého o teplotě 70 °C byly po ochlazení na teplotu 20 °C získány krystaly MgSO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 · 7 H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O o celkové hmotnosti 47,5 g. Ve zbylém roztoku byla zjištěna hustota 1,38 g cm</a:t>
            </a:r>
            <a:r>
              <a:rPr lang="cs-CZ" sz="2000" b="1" i="0" u="none" strike="noStrike" baseline="30000" dirty="0">
                <a:latin typeface="Calibri" panose="020F0502020204030204" pitchFamily="34" charset="0"/>
              </a:rPr>
              <a:t>–3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 a hmotnostní koncentrace MgSO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 346,4 mg cm</a:t>
            </a:r>
            <a:r>
              <a:rPr lang="cs-CZ" sz="2000" b="1" i="0" u="none" strike="noStrike" baseline="30000" dirty="0">
                <a:latin typeface="Calibri" panose="020F0502020204030204" pitchFamily="34" charset="0"/>
              </a:rPr>
              <a:t>–3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. Výtěžek krystalizace byl 55,8 %. Vypočtěte hmotnost výchozího roztoku a určete, zda tento roztok byl nasycený. Rozpustnost </a:t>
            </a:r>
            <a:r>
              <a:rPr lang="pt-BR" sz="2000" b="1" i="0" u="none" strike="noStrike" baseline="0" dirty="0">
                <a:latin typeface="Calibri" panose="020F0502020204030204" pitchFamily="34" charset="0"/>
              </a:rPr>
              <a:t>MgSO</a:t>
            </a:r>
            <a:r>
              <a:rPr lang="pt-BR" sz="2000" b="1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pt-BR" sz="2000" b="1" i="0" u="none" strike="noStrike" baseline="0" dirty="0">
                <a:latin typeface="Calibri" panose="020F0502020204030204" pitchFamily="34" charset="0"/>
              </a:rPr>
              <a:t> · 7 H</a:t>
            </a:r>
            <a:r>
              <a:rPr lang="pt-BR" sz="2000" b="1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pt-BR" sz="2000" b="1" i="0" u="none" strike="noStrike" baseline="0" dirty="0">
                <a:latin typeface="Calibri" panose="020F0502020204030204" pitchFamily="34" charset="0"/>
              </a:rPr>
              <a:t>O při teplotě 70 °C je 309,1 g MgSO</a:t>
            </a:r>
            <a:r>
              <a:rPr lang="pt-BR" sz="2000" b="1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pt-BR" sz="2000" b="1" i="0" u="none" strike="noStrike" baseline="0" dirty="0">
                <a:latin typeface="Calibri" panose="020F0502020204030204" pitchFamily="34" charset="0"/>
              </a:rPr>
              <a:t> · 7 H</a:t>
            </a:r>
            <a:r>
              <a:rPr lang="pt-BR" sz="2000" b="1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pt-BR" sz="2000" b="1" i="0" u="none" strike="noStrike" baseline="0" dirty="0">
                <a:latin typeface="Calibri" panose="020F0502020204030204" pitchFamily="34" charset="0"/>
              </a:rPr>
              <a:t>O na 100 g vody.</a:t>
            </a:r>
          </a:p>
          <a:p>
            <a:pPr algn="l"/>
            <a:r>
              <a:rPr lang="cs-CZ" sz="2000" b="0" i="1" u="none" strike="noStrike" baseline="0" dirty="0">
                <a:latin typeface="Calibri,Italic"/>
              </a:rPr>
              <a:t> 			</a:t>
            </a:r>
            <a:r>
              <a:rPr lang="cs-CZ" sz="2000" b="0" u="none" strike="noStrike" baseline="0" dirty="0">
                <a:latin typeface="Calibri,Italic"/>
              </a:rPr>
              <a:t>m</a:t>
            </a:r>
            <a:r>
              <a:rPr lang="cs-CZ" sz="2000" b="0" i="1" u="none" strike="noStrike" baseline="0" dirty="0">
                <a:latin typeface="Calibri,Italic"/>
              </a:rPr>
              <a:t> </a:t>
            </a:r>
            <a:r>
              <a:rPr lang="cs-CZ" sz="2000" b="0" i="0" u="none" strike="noStrike" baseline="0" dirty="0">
                <a:latin typeface="CambriaMath"/>
              </a:rPr>
              <a:t>roztok = 121 g </a:t>
            </a:r>
            <a:r>
              <a:rPr lang="cs-CZ" sz="2000" b="0" i="0" u="none" strike="noStrike" baseline="0" dirty="0">
                <a:latin typeface="Calibri" panose="020F0502020204030204" pitchFamily="34" charset="0"/>
              </a:rPr>
              <a:t>, výchozí roztok nebyl nasycený (</a:t>
            </a:r>
            <a:r>
              <a:rPr lang="cs-CZ" sz="2000" b="0" i="1" u="none" strike="noStrike" baseline="0" dirty="0">
                <a:latin typeface="Cambria,Italic"/>
              </a:rPr>
              <a:t>w </a:t>
            </a:r>
            <a:r>
              <a:rPr lang="cs-CZ" sz="2000" b="0" i="0" u="none" strike="noStrike" baseline="0" dirty="0">
                <a:latin typeface="Calibri" panose="020F0502020204030204" pitchFamily="34" charset="0"/>
              </a:rPr>
              <a:t>MgSO</a:t>
            </a:r>
            <a:r>
              <a:rPr lang="cs-CZ" sz="2000" b="0" i="0" u="none" strike="noStrike" baseline="-25000" dirty="0">
                <a:latin typeface="Calibri" panose="020F0502020204030204" pitchFamily="34" charset="0"/>
              </a:rPr>
              <a:t>4</a:t>
            </a:r>
            <a:r>
              <a:rPr lang="cs-CZ" sz="2000" b="0" i="0" u="none" strike="noStrike" baseline="0" dirty="0">
                <a:latin typeface="Calibri" panose="020F0502020204030204" pitchFamily="34" charset="0"/>
              </a:rPr>
              <a:t> = 0,344) .</a:t>
            </a:r>
          </a:p>
        </p:txBody>
      </p:sp>
    </p:spTree>
    <p:extLst>
      <p:ext uri="{BB962C8B-B14F-4D97-AF65-F5344CB8AC3E}">
        <p14:creationId xmlns:p14="http://schemas.microsoft.com/office/powerpoint/2010/main" val="7216834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7B9DE7D-37D6-4014-A1DF-CE5246B1A3EE}"/>
              </a:ext>
            </a:extLst>
          </p:cNvPr>
          <p:cNvSpPr txBox="1"/>
          <p:nvPr/>
        </p:nvSpPr>
        <p:spPr>
          <a:xfrm>
            <a:off x="200025" y="2444954"/>
            <a:ext cx="87439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Při řešení příkladů z chemických rovnic vycházíme z poměru stechiometrických koeficientů látek zapsaných v chemické rovnici. </a:t>
            </a:r>
            <a:r>
              <a:rPr lang="cs-CZ" sz="2000" b="0" i="0" u="sng" dirty="0">
                <a:effectLst/>
              </a:rPr>
              <a:t>Stechiometrické koeficienty v chemické rovnici vyjadřují poměr látkových množství reagujících látek</a:t>
            </a:r>
            <a:r>
              <a:rPr lang="cs-CZ" sz="2000" b="0" i="0" dirty="0">
                <a:effectLst/>
              </a:rPr>
              <a:t>.</a:t>
            </a:r>
            <a:endParaRPr lang="cs-CZ" sz="2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1A55573-998E-436B-B126-08EA1E0DB06E}"/>
              </a:ext>
            </a:extLst>
          </p:cNvPr>
          <p:cNvSpPr txBox="1"/>
          <p:nvPr/>
        </p:nvSpPr>
        <p:spPr>
          <a:xfrm>
            <a:off x="142874" y="1023672"/>
            <a:ext cx="8801101" cy="11818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09600" indent="-609600" algn="just">
              <a:lnSpc>
                <a:spcPct val="80000"/>
              </a:lnSpc>
              <a:buFontTx/>
              <a:buAutoNum type="arabicParenR"/>
            </a:pPr>
            <a:r>
              <a:rPr lang="cs-CZ" altLang="cs-CZ" sz="2000" dirty="0"/>
              <a:t>specifikuje </a:t>
            </a:r>
            <a:r>
              <a:rPr lang="cs-CZ" sz="2000" dirty="0">
                <a:effectLst/>
                <a:ea typeface="Calibri" panose="020F0502020204030204" pitchFamily="34" charset="0"/>
              </a:rPr>
              <a:t>látky, které do reakce vstupují (</a:t>
            </a:r>
            <a:r>
              <a:rPr lang="cs-CZ" altLang="cs-CZ" sz="2000" dirty="0"/>
              <a:t>výchozí látky</a:t>
            </a:r>
            <a:r>
              <a:rPr lang="cs-CZ" sz="2000" dirty="0">
                <a:effectLst/>
                <a:ea typeface="Calibri" panose="020F0502020204030204" pitchFamily="34" charset="0"/>
              </a:rPr>
              <a:t>, reaktanty) a látky reakcí vznikající (produkty).</a:t>
            </a:r>
            <a:endParaRPr lang="en-US" altLang="cs-CZ" sz="2000" dirty="0"/>
          </a:p>
          <a:p>
            <a:pPr algn="just">
              <a:lnSpc>
                <a:spcPct val="80000"/>
              </a:lnSpc>
            </a:pPr>
            <a:endParaRPr lang="en-US" altLang="cs-CZ" sz="800" dirty="0"/>
          </a:p>
          <a:p>
            <a:pPr marL="609600" indent="-609600" algn="just">
              <a:lnSpc>
                <a:spcPct val="80000"/>
              </a:lnSpc>
              <a:buFontTx/>
              <a:buNone/>
            </a:pPr>
            <a:r>
              <a:rPr lang="cs-CZ" altLang="cs-CZ" sz="2000" dirty="0"/>
              <a:t>2) </a:t>
            </a:r>
            <a:r>
              <a:rPr lang="en-US" altLang="cs-CZ" sz="2000" dirty="0"/>
              <a:t>	</a:t>
            </a:r>
            <a:r>
              <a:rPr lang="cs-CZ" altLang="cs-CZ" sz="2000" dirty="0"/>
              <a:t>vyjadřuje počet molekul, látková množství či hmotnosti reagujících látek a produktů</a:t>
            </a:r>
            <a:endParaRPr lang="en-US" alt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9C4BA91-5AFE-4A88-BBE2-B5BE261ACA09}"/>
              </a:ext>
            </a:extLst>
          </p:cNvPr>
          <p:cNvSpPr txBox="1"/>
          <p:nvPr/>
        </p:nvSpPr>
        <p:spPr>
          <a:xfrm>
            <a:off x="228600" y="389079"/>
            <a:ext cx="4572000" cy="3951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09600" indent="-609600">
              <a:lnSpc>
                <a:spcPct val="80000"/>
              </a:lnSpc>
            </a:pPr>
            <a:r>
              <a:rPr lang="cs-CZ" altLang="cs-CZ" sz="2400" b="1" dirty="0"/>
              <a:t>Chemická rovnice</a:t>
            </a:r>
            <a:endParaRPr lang="cs-CZ" altLang="cs-CZ" sz="2400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FB778F22-AF1D-46D9-9CA1-BAAE7ED5597C}"/>
              </a:ext>
            </a:extLst>
          </p:cNvPr>
          <p:cNvSpPr txBox="1"/>
          <p:nvPr/>
        </p:nvSpPr>
        <p:spPr>
          <a:xfrm>
            <a:off x="142874" y="3616576"/>
            <a:ext cx="8867775" cy="30421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Při výpočtu postupujeme následovně:</a:t>
            </a:r>
            <a:endParaRPr lang="cs-CZ" dirty="0">
              <a:effectLst/>
              <a:ea typeface="Calibri" panose="020F050202020403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cs-CZ" b="1" dirty="0">
                <a:effectLst/>
                <a:ea typeface="Calibri" panose="020F0502020204030204" pitchFamily="34" charset="0"/>
              </a:rPr>
              <a:t>Zapíšeme </a:t>
            </a:r>
            <a:r>
              <a:rPr lang="cs-CZ" dirty="0">
                <a:effectLst/>
                <a:ea typeface="Calibri" panose="020F0502020204030204" pitchFamily="34" charset="0"/>
              </a:rPr>
              <a:t>chemickou rovnicí daný </a:t>
            </a:r>
            <a:r>
              <a:rPr lang="cs-CZ" b="1" dirty="0">
                <a:effectLst/>
                <a:ea typeface="Calibri" panose="020F0502020204030204" pitchFamily="34" charset="0"/>
              </a:rPr>
              <a:t>chemický děj.</a:t>
            </a:r>
            <a:endParaRPr lang="cs-CZ" dirty="0">
              <a:effectLst/>
              <a:ea typeface="Calibri" panose="020F050202020403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cs-CZ" b="1" dirty="0">
                <a:effectLst/>
                <a:ea typeface="Calibri" panose="020F0502020204030204" pitchFamily="34" charset="0"/>
              </a:rPr>
              <a:t>Vyrovnáme stechiometrické koeficienty</a:t>
            </a:r>
            <a:r>
              <a:rPr lang="cs-CZ" dirty="0">
                <a:effectLst/>
                <a:ea typeface="Calibri" panose="020F0502020204030204" pitchFamily="34" charset="0"/>
              </a:rPr>
              <a:t> v rovnici tak, aby platila rovnost počtu atomů na levé a pravé straně rovnice.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cs-CZ" dirty="0">
                <a:effectLst/>
                <a:ea typeface="Calibri" panose="020F0502020204030204" pitchFamily="34" charset="0"/>
              </a:rPr>
              <a:t>Z rovnice </a:t>
            </a:r>
            <a:r>
              <a:rPr lang="cs-CZ" b="1" dirty="0">
                <a:effectLst/>
                <a:ea typeface="Calibri" panose="020F0502020204030204" pitchFamily="34" charset="0"/>
              </a:rPr>
              <a:t>vyjádříme</a:t>
            </a:r>
            <a:r>
              <a:rPr lang="cs-CZ" dirty="0">
                <a:effectLst/>
                <a:ea typeface="Calibri" panose="020F0502020204030204" pitchFamily="34" charset="0"/>
              </a:rPr>
              <a:t> pomocí přímé úměrnosti </a:t>
            </a:r>
            <a:r>
              <a:rPr lang="cs-CZ" b="1" dirty="0">
                <a:effectLst/>
                <a:ea typeface="Calibri" panose="020F0502020204030204" pitchFamily="34" charset="0"/>
              </a:rPr>
              <a:t>počet molů</a:t>
            </a:r>
            <a:r>
              <a:rPr lang="cs-CZ" dirty="0">
                <a:effectLst/>
                <a:ea typeface="Calibri" panose="020F0502020204030204" pitchFamily="34" charset="0"/>
              </a:rPr>
              <a:t> zadané látky a na druhou stranu počet molů vznikající látky. Toto </a:t>
            </a:r>
            <a:r>
              <a:rPr lang="cs-CZ" b="1" dirty="0">
                <a:effectLst/>
                <a:ea typeface="Calibri" panose="020F0502020204030204" pitchFamily="34" charset="0"/>
              </a:rPr>
              <a:t>množství vyjádříme v gramech</a:t>
            </a:r>
            <a:r>
              <a:rPr lang="cs-CZ" dirty="0">
                <a:effectLst/>
                <a:ea typeface="Calibri" panose="020F0502020204030204" pitchFamily="34" charset="0"/>
              </a:rPr>
              <a:t> a do přímé úměrnosti dopíšeme </a:t>
            </a:r>
            <a:r>
              <a:rPr lang="cs-CZ" b="1" dirty="0">
                <a:effectLst/>
                <a:ea typeface="Calibri" panose="020F0502020204030204" pitchFamily="34" charset="0"/>
              </a:rPr>
              <a:t>množství hledané látky jako x</a:t>
            </a:r>
            <a:r>
              <a:rPr lang="cs-CZ" dirty="0">
                <a:effectLst/>
                <a:ea typeface="Calibri" panose="020F0502020204030204" pitchFamily="34" charset="0"/>
              </a:rPr>
              <a:t>, a množství látky zadané v jednotkách hmotnosti a vypočítáme x.</a:t>
            </a:r>
          </a:p>
        </p:txBody>
      </p:sp>
    </p:spTree>
    <p:extLst>
      <p:ext uri="{BB962C8B-B14F-4D97-AF65-F5344CB8AC3E}">
        <p14:creationId xmlns:p14="http://schemas.microsoft.com/office/powerpoint/2010/main" val="1869639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DC485F01-EB44-4DA8-8200-4713C54225B4}"/>
              </a:ext>
            </a:extLst>
          </p:cNvPr>
          <p:cNvSpPr txBox="1"/>
          <p:nvPr/>
        </p:nvSpPr>
        <p:spPr>
          <a:xfrm>
            <a:off x="118152" y="151179"/>
            <a:ext cx="8907695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Postupným rozpouštěním látky lze při jedné teplotě dosáhnout stavu, kdy se další množství látky již nerozpustí. V tom okamžiku se stává </a:t>
            </a:r>
            <a:r>
              <a:rPr lang="cs-CZ" sz="2000" b="1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roztok nasyceným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. </a:t>
            </a:r>
            <a:endParaRPr lang="en-US" sz="2000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just"/>
            <a:endParaRPr lang="en-US" sz="800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r>
              <a:rPr lang="cs-CZ" sz="1800" b="1" i="0" u="none" strike="noStrike" baseline="0" dirty="0">
                <a:latin typeface="Calibri" panose="020F0502020204030204" pitchFamily="34" charset="0"/>
              </a:rPr>
              <a:t>Nasycený roztok </a:t>
            </a:r>
            <a:endParaRPr lang="cs-CZ" sz="1800" b="0" i="0" u="none" strike="noStrike" baseline="0" dirty="0">
              <a:latin typeface="Calibri" panose="020F0502020204030204" pitchFamily="34" charset="0"/>
            </a:endParaRPr>
          </a:p>
          <a:p>
            <a:r>
              <a:rPr lang="en-US" sz="1800" b="0" i="0" u="none" strike="noStrike" baseline="0" dirty="0">
                <a:latin typeface="Calibri" panose="020F0502020204030204" pitchFamily="34" charset="0"/>
              </a:rPr>
              <a:t>	</a:t>
            </a:r>
            <a:r>
              <a:rPr lang="cs-CZ" sz="1800" b="0" i="0" u="none" strike="noStrike" baseline="0" dirty="0">
                <a:latin typeface="Calibri" panose="020F0502020204030204" pitchFamily="34" charset="0"/>
              </a:rPr>
              <a:t>a) stav roztoku, kdy po přidání dalšího množství tuhé látky, se tuhá látky nerozpouští při dané teplotě </a:t>
            </a:r>
          </a:p>
          <a:p>
            <a:r>
              <a:rPr lang="en-US" sz="1800" b="0" i="0" u="none" strike="noStrike" baseline="0" dirty="0">
                <a:latin typeface="Calibri" panose="020F0502020204030204" pitchFamily="34" charset="0"/>
              </a:rPr>
              <a:t>	</a:t>
            </a:r>
            <a:r>
              <a:rPr lang="cs-CZ" sz="1800" b="0" i="0" u="none" strike="noStrike" baseline="0" dirty="0">
                <a:latin typeface="Calibri" panose="020F0502020204030204" pitchFamily="34" charset="0"/>
              </a:rPr>
              <a:t>b) je v rovnováze roztok a tuhá látka (pevná látka) </a:t>
            </a:r>
          </a:p>
          <a:p>
            <a:pPr algn="just"/>
            <a:endParaRPr lang="en-US" sz="2000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just"/>
            <a:r>
              <a:rPr lang="cs-CZ" sz="2000" b="1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</a:t>
            </a:r>
            <a:r>
              <a:rPr lang="en-US" sz="2000" b="1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e</a:t>
            </a:r>
            <a:r>
              <a:rPr lang="cs-CZ" sz="2000" b="1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nasycený roztok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obsahuje méně rozpouštěné látky, než je schopno se rozpustit za dané teploty ve zvoleném množství rozpouštědla. Pouze z nasycených roztoků lze provádět krystalizaci, která obvykle slouží k získání rozpuštěné látky z roztoku nebo k jejímu přečištění (předpokládáme-li, že krystaly obsahují právě jen čistou látku).</a:t>
            </a:r>
          </a:p>
          <a:p>
            <a:pPr algn="just"/>
            <a:endParaRPr lang="cs-CZ" sz="2000" dirty="0">
              <a:solidFill>
                <a:srgbClr val="373A3C"/>
              </a:solidFill>
              <a:latin typeface="Source Sans Pro" panose="020B0503030403020204" pitchFamily="34" charset="0"/>
            </a:endParaRPr>
          </a:p>
          <a:p>
            <a:pPr algn="just"/>
            <a:r>
              <a:rPr lang="cs-CZ" sz="2000" b="1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Rozpustnost</a:t>
            </a:r>
          </a:p>
          <a:p>
            <a:pPr algn="just"/>
            <a:endParaRPr lang="cs-CZ" sz="800" b="1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just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Nejvyšší možné množství rozpouštěné látky označujeme jako </a:t>
            </a:r>
            <a:r>
              <a:rPr lang="cs-CZ" sz="2000" i="0" u="sng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rozpustnost </a:t>
            </a:r>
            <a:r>
              <a:rPr lang="cs-CZ" sz="2000" b="0" i="0" u="sng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při dané teplotě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. </a:t>
            </a:r>
            <a:r>
              <a:rPr lang="cs-CZ" sz="200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Rozpustnost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závisí na teplotě rozpouštědla, má různou teplotní závislost a liší se pro každou látku. U většiny anorganických látek rozpustnost s teplotou roste, někdy se mění jen nepatrně a v některých případech naopak klesá. </a:t>
            </a:r>
            <a:r>
              <a:rPr lang="cs-CZ" sz="2000" u="sng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Hodnota rozpustnosti </a:t>
            </a:r>
            <a:r>
              <a:rPr lang="cs-CZ" sz="2000" b="0" i="0" u="sng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se obvykle uvádí </a:t>
            </a:r>
            <a:r>
              <a:rPr lang="cs-CZ" sz="2000" b="1" i="0" u="sng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v</a:t>
            </a:r>
            <a:r>
              <a:rPr lang="cs-CZ" sz="2000" b="0" i="0" u="sng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cs-CZ" sz="2000" b="1" i="0" u="sng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gramech látky na 100 g rozpouštědla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24439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D1C307E4-AC01-4AB4-A104-1CA8A8FCBF67}"/>
              </a:ext>
            </a:extLst>
          </p:cNvPr>
          <p:cNvSpPr txBox="1"/>
          <p:nvPr/>
        </p:nvSpPr>
        <p:spPr>
          <a:xfrm>
            <a:off x="257175" y="232886"/>
            <a:ext cx="865822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71F2E"/>
                </a:solidFill>
                <a:effectLst/>
                <a:latin typeface="Droid Sans"/>
              </a:rPr>
              <a:t>Pokud do reakce nevstupují reaktanty v poměru, který odpovídá chemické rovnici, musíme nejprve určit</a:t>
            </a:r>
            <a:r>
              <a:rPr lang="en-US" b="0" i="0" dirty="0">
                <a:solidFill>
                  <a:srgbClr val="071F2E"/>
                </a:solidFill>
                <a:effectLst/>
                <a:latin typeface="Droid Sans"/>
              </a:rPr>
              <a:t> </a:t>
            </a:r>
            <a:r>
              <a:rPr lang="en-US" b="1" i="0" dirty="0">
                <a:solidFill>
                  <a:srgbClr val="071F2E"/>
                </a:solidFill>
                <a:effectLst/>
                <a:latin typeface="Times New Roman" panose="02020603050405020304" pitchFamily="18" charset="0"/>
              </a:rPr>
              <a:t>l</a:t>
            </a:r>
            <a:r>
              <a:rPr lang="cs-CZ" b="1" i="0" dirty="0" err="1">
                <a:solidFill>
                  <a:srgbClr val="071F2E"/>
                </a:solidFill>
                <a:effectLst/>
                <a:latin typeface="Times New Roman" panose="02020603050405020304" pitchFamily="18" charset="0"/>
              </a:rPr>
              <a:t>imitní</a:t>
            </a:r>
            <a:r>
              <a:rPr lang="cs-CZ" b="1" i="0" dirty="0">
                <a:solidFill>
                  <a:srgbClr val="071F2E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b="1" i="0" dirty="0" err="1">
                <a:solidFill>
                  <a:srgbClr val="071F2E"/>
                </a:solidFill>
                <a:effectLst/>
                <a:latin typeface="Times New Roman" panose="02020603050405020304" pitchFamily="18" charset="0"/>
              </a:rPr>
              <a:t>reagent</a:t>
            </a:r>
            <a:r>
              <a:rPr lang="cs-CZ" b="0" i="0" dirty="0">
                <a:solidFill>
                  <a:srgbClr val="071F2E"/>
                </a:solidFill>
                <a:effectLst/>
                <a:latin typeface="Droid Sans"/>
              </a:rPr>
              <a:t>, </a:t>
            </a:r>
            <a:r>
              <a:rPr lang="en-US" dirty="0">
                <a:solidFill>
                  <a:srgbClr val="071F2E"/>
                </a:solidFill>
                <a:latin typeface="Droid Sans"/>
              </a:rPr>
              <a:t>=</a:t>
            </a:r>
            <a:r>
              <a:rPr lang="cs-CZ" b="0" i="0" dirty="0">
                <a:solidFill>
                  <a:srgbClr val="071F2E"/>
                </a:solidFill>
                <a:effectLst/>
                <a:latin typeface="Droid Sans"/>
              </a:rPr>
              <a:t> </a:t>
            </a:r>
            <a:r>
              <a:rPr lang="cs-CZ" b="0" i="0" dirty="0" err="1">
                <a:solidFill>
                  <a:srgbClr val="071F2E"/>
                </a:solidFill>
                <a:effectLst/>
                <a:latin typeface="Droid Sans"/>
              </a:rPr>
              <a:t>rea</a:t>
            </a:r>
            <a:r>
              <a:rPr lang="en-US" b="0" i="0" dirty="0">
                <a:solidFill>
                  <a:srgbClr val="071F2E"/>
                </a:solidFill>
                <a:effectLst/>
                <a:latin typeface="Droid Sans"/>
              </a:rPr>
              <a:t>k</a:t>
            </a:r>
            <a:r>
              <a:rPr lang="cs-CZ" b="0" i="0" dirty="0" err="1">
                <a:solidFill>
                  <a:srgbClr val="071F2E"/>
                </a:solidFill>
                <a:effectLst/>
                <a:latin typeface="Droid Sans"/>
              </a:rPr>
              <a:t>tant</a:t>
            </a:r>
            <a:r>
              <a:rPr lang="en-US" b="0" i="0" dirty="0">
                <a:solidFill>
                  <a:srgbClr val="071F2E"/>
                </a:solidFill>
                <a:effectLst/>
                <a:latin typeface="Droid Sans"/>
              </a:rPr>
              <a:t>, </a:t>
            </a:r>
            <a:r>
              <a:rPr lang="cs-CZ" b="0" i="0" dirty="0">
                <a:solidFill>
                  <a:srgbClr val="071F2E"/>
                </a:solidFill>
                <a:effectLst/>
                <a:latin typeface="Droid Sans"/>
              </a:rPr>
              <a:t>který bude určovat množství vzniklého produktu.</a:t>
            </a:r>
            <a:r>
              <a:rPr lang="en-US" b="0" i="0" dirty="0">
                <a:solidFill>
                  <a:srgbClr val="071F2E"/>
                </a:solidFill>
                <a:effectLst/>
                <a:latin typeface="Droid Sans"/>
              </a:rPr>
              <a:t> </a:t>
            </a:r>
            <a:r>
              <a:rPr lang="en-US" b="0" i="0" dirty="0" err="1">
                <a:solidFill>
                  <a:srgbClr val="071F2E"/>
                </a:solidFill>
                <a:effectLst/>
                <a:latin typeface="Droid Sans"/>
              </a:rPr>
              <a:t>Ostatn</a:t>
            </a:r>
            <a:r>
              <a:rPr lang="cs-CZ" b="0" i="0" dirty="0">
                <a:solidFill>
                  <a:srgbClr val="071F2E"/>
                </a:solidFill>
                <a:effectLst/>
                <a:latin typeface="Droid Sans"/>
              </a:rPr>
              <a:t>í</a:t>
            </a:r>
            <a:r>
              <a:rPr lang="en-US" b="0" i="0" dirty="0">
                <a:solidFill>
                  <a:srgbClr val="071F2E"/>
                </a:solidFill>
                <a:effectLst/>
                <a:latin typeface="Droid Sans"/>
              </a:rPr>
              <a:t> </a:t>
            </a:r>
            <a:r>
              <a:rPr lang="en-US" b="0" i="0" dirty="0" err="1">
                <a:solidFill>
                  <a:srgbClr val="071F2E"/>
                </a:solidFill>
                <a:effectLst/>
                <a:latin typeface="Droid Sans"/>
              </a:rPr>
              <a:t>reaktanty</a:t>
            </a:r>
            <a:r>
              <a:rPr lang="cs-CZ" b="0" i="0" dirty="0">
                <a:solidFill>
                  <a:srgbClr val="071F2E"/>
                </a:solidFill>
                <a:effectLst/>
                <a:latin typeface="Droid Sans"/>
              </a:rPr>
              <a:t> jsou vůči limitnímu reagentu </a:t>
            </a:r>
            <a:r>
              <a:rPr lang="cs-CZ" b="1" i="0" dirty="0">
                <a:solidFill>
                  <a:srgbClr val="071F2E"/>
                </a:solidFill>
                <a:effectLst/>
                <a:latin typeface="Droid Sans"/>
              </a:rPr>
              <a:t>v nadbytku</a:t>
            </a:r>
            <a:r>
              <a:rPr lang="cs-CZ" dirty="0">
                <a:solidFill>
                  <a:srgbClr val="071F2E"/>
                </a:solidFill>
                <a:latin typeface="Droid Sans"/>
              </a:rPr>
              <a:t> a </a:t>
            </a:r>
            <a:r>
              <a:rPr lang="cs-CZ" b="0" i="0" dirty="0">
                <a:solidFill>
                  <a:srgbClr val="071F2E"/>
                </a:solidFill>
                <a:effectLst/>
                <a:latin typeface="Droid Sans"/>
              </a:rPr>
              <a:t>po proběhnutí reakce se jejich nezreagovaná část nachází ve výsledné směsi.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1CC4C95-4721-4A04-B13C-1946B8AEBB92}"/>
              </a:ext>
            </a:extLst>
          </p:cNvPr>
          <p:cNvSpPr txBox="1"/>
          <p:nvPr/>
        </p:nvSpPr>
        <p:spPr>
          <a:xfrm>
            <a:off x="257175" y="5655710"/>
            <a:ext cx="874767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000000"/>
                </a:solidFill>
                <a:effectLst/>
              </a:rPr>
              <a:t>Pokud nejsou splněny normální (standardní) podmínky (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T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= 273,15 K, 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p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= 101,325 </a:t>
            </a:r>
            <a:r>
              <a:rPr lang="cs-CZ" sz="2000" b="0" i="0" dirty="0" err="1">
                <a:solidFill>
                  <a:srgbClr val="000000"/>
                </a:solidFill>
                <a:effectLst/>
              </a:rPr>
              <a:t>kPa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), pak tento vztah nemůžeme použít a musíme použít 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stavovou rovnici ideálního plynu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.</a:t>
            </a:r>
            <a:endParaRPr lang="cs-CZ" sz="2000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57295309-3ACB-46E2-8CB1-D7B1FE0DA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460" y="3958233"/>
            <a:ext cx="825072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Molární objem </a:t>
            </a:r>
            <a:r>
              <a:rPr kumimoji="0" lang="cs-CZ" altLang="cs-CZ" sz="1800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</a:t>
            </a:r>
            <a:r>
              <a:rPr kumimoji="0" lang="cs-CZ" altLang="cs-CZ" sz="1800" b="1" i="1" u="none" strike="noStrike" cap="none" normalizeH="0" baseline="-3000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                              </a:t>
            </a:r>
            <a:endParaRPr kumimoji="0" lang="cs-CZ" altLang="cs-CZ" sz="1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7FDE92A7-A7FD-4D95-AD2C-D136F12012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035" y="4953621"/>
            <a:ext cx="2398782" cy="437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2DDF8987-FC19-4EC0-8AF9-A147691EA6AE}"/>
              </a:ext>
            </a:extLst>
          </p:cNvPr>
          <p:cNvSpPr txBox="1"/>
          <p:nvPr/>
        </p:nvSpPr>
        <p:spPr>
          <a:xfrm>
            <a:off x="257175" y="4419110"/>
            <a:ext cx="874767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Za normálních podmínek (</a:t>
            </a:r>
            <a:r>
              <a:rPr kumimoji="0" lang="cs-CZ" altLang="cs-CZ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= 273,15 K = 0 °C, </a:t>
            </a:r>
            <a:r>
              <a:rPr kumimoji="0" lang="cs-CZ" altLang="cs-CZ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= 101,325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kPa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) zaujímá 1 mol (ideálního) pl</a:t>
            </a:r>
            <a:r>
              <a:rPr lang="cs-CZ" altLang="cs-CZ" sz="2000" dirty="0">
                <a:solidFill>
                  <a:srgbClr val="000000"/>
                </a:solidFill>
                <a:cs typeface="Arial" panose="020B0604020202020204" pitchFamily="34" charset="0"/>
              </a:rPr>
              <a:t>ynu objem 22,4 dm</a:t>
            </a:r>
            <a:r>
              <a:rPr lang="cs-CZ" altLang="cs-CZ" sz="2000" baseline="30000" dirty="0">
                <a:solidFill>
                  <a:srgbClr val="000000"/>
                </a:solidFill>
                <a:cs typeface="Arial" panose="020B0604020202020204" pitchFamily="34" charset="0"/>
              </a:rPr>
              <a:t>3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4DE3A63-7983-4EBB-86D3-C99B9337808C}"/>
              </a:ext>
            </a:extLst>
          </p:cNvPr>
          <p:cNvSpPr txBox="1"/>
          <p:nvPr/>
        </p:nvSpPr>
        <p:spPr>
          <a:xfrm>
            <a:off x="118027" y="3223813"/>
            <a:ext cx="52625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Výpočty s plynnými reaktanty/produkty</a:t>
            </a:r>
          </a:p>
        </p:txBody>
      </p:sp>
    </p:spTree>
    <p:extLst>
      <p:ext uri="{BB962C8B-B14F-4D97-AF65-F5344CB8AC3E}">
        <p14:creationId xmlns:p14="http://schemas.microsoft.com/office/powerpoint/2010/main" val="8979718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E9A01755-5C68-4570-A48B-2009286C4ED2}"/>
              </a:ext>
            </a:extLst>
          </p:cNvPr>
          <p:cNvSpPr txBox="1"/>
          <p:nvPr/>
        </p:nvSpPr>
        <p:spPr>
          <a:xfrm>
            <a:off x="147637" y="105013"/>
            <a:ext cx="8996363" cy="67710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1" i="1" dirty="0">
                <a:effectLst/>
                <a:latin typeface="Times New Roman" panose="02020603050405020304" pitchFamily="18" charset="0"/>
              </a:rPr>
              <a:t>Vypočítej</a:t>
            </a:r>
            <a:r>
              <a:rPr lang="en-US" b="1" i="1" dirty="0" err="1">
                <a:effectLst/>
                <a:latin typeface="Times New Roman" panose="02020603050405020304" pitchFamily="18" charset="0"/>
              </a:rPr>
              <a:t>te</a:t>
            </a:r>
            <a:r>
              <a:rPr lang="cs-CZ" b="1" i="1" dirty="0">
                <a:effectLst/>
                <a:latin typeface="Times New Roman" panose="02020603050405020304" pitchFamily="18" charset="0"/>
              </a:rPr>
              <a:t> hmotnost sulfidu měďného, který vznikne reakcí 16 g mědi se sírou</a:t>
            </a:r>
            <a:r>
              <a:rPr lang="cs-CZ" b="0" i="0" dirty="0">
                <a:effectLst/>
                <a:latin typeface="Times New Roman" panose="02020603050405020304" pitchFamily="18" charset="0"/>
              </a:rPr>
              <a:t>.</a:t>
            </a:r>
            <a:br>
              <a:rPr lang="cs-CZ" dirty="0"/>
            </a:br>
            <a:br>
              <a:rPr lang="cs-CZ" dirty="0"/>
            </a:br>
            <a:r>
              <a:rPr lang="cs-CZ" b="1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POSTUP I - s využitím úvahy a trojčlenky:</a:t>
            </a:r>
            <a:endParaRPr lang="en-US" sz="800" b="1" i="0" u="sng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endParaRPr lang="en-US" sz="800" b="0" i="0" u="sng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Sestavíme rovnici reakce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     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Cu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+ S --&gt; Cu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</a:t>
            </a: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endParaRPr lang="cs-CZ" sz="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cs-CZ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Úvaha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ze 2 mol mědi vznikne 1 mol sulfidu měďného</a:t>
            </a:r>
            <a:endParaRPr lang="en-US" sz="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endParaRPr lang="cs-CZ" sz="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Určíme molární hmotnosti obou látek</a:t>
            </a:r>
            <a:b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M(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Cu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= 63,5 g/mol a M(Cu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S) = 159 g/mol</a:t>
            </a:r>
            <a:endParaRPr lang="cs-CZ" sz="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endParaRPr lang="en-US" sz="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Určíme hmotnosti obou látek</a:t>
            </a:r>
            <a:b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m(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Cu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= n(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Cu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. M(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Cu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</a:t>
            </a:r>
            <a:b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m(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Cu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= 2 . 63,5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= 127 g</a:t>
            </a:r>
            <a:br>
              <a:rPr lang="cs-CZ" sz="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br>
              <a:rPr lang="cs-CZ" sz="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m( Cu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S) = n( Cu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S) . M( Cu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S)</a:t>
            </a:r>
            <a:b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m( Cu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S) = 1 . 159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= 159 g</a:t>
            </a:r>
            <a:endParaRPr lang="en-US" sz="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endParaRPr lang="cs-CZ" sz="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cs-CZ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Úvaha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Ze 127 g mědi vznikne 159 g sulfidu měďného.</a:t>
            </a: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br>
              <a:rPr lang="cs-CZ" sz="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Kolik gramů sulfidu měďného vznikne z 16 g mědi ?</a:t>
            </a:r>
            <a:b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127 g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Cu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.................................. 159 g Cu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</a:t>
            </a:r>
            <a:b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cs-CZ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16 g </a:t>
            </a:r>
            <a:r>
              <a:rPr lang="cs-CZ" b="0" i="0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Cu</a:t>
            </a:r>
            <a:r>
              <a:rPr lang="cs-CZ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.................................... x g Cu</a:t>
            </a:r>
            <a:r>
              <a:rPr lang="cs-CZ" b="0" i="0" u="sng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cs-CZ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</a:t>
            </a:r>
            <a:b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x : 159 = 16 : 127</a:t>
            </a:r>
            <a:b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x . 127 = 159 . 16</a:t>
            </a:r>
            <a:b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cs-CZ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x = 20 g</a:t>
            </a:r>
            <a:br>
              <a:rPr lang="cs-CZ" sz="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cs-CZ" sz="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Reakcí 16 g mědi vznikne 20 g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sulfi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 měďného.</a:t>
            </a:r>
          </a:p>
        </p:txBody>
      </p:sp>
    </p:spTree>
    <p:extLst>
      <p:ext uri="{BB962C8B-B14F-4D97-AF65-F5344CB8AC3E}">
        <p14:creationId xmlns:p14="http://schemas.microsoft.com/office/powerpoint/2010/main" val="9546572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18F6F35-24BF-48FB-BA3C-4EE5273EDC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5" y="202506"/>
            <a:ext cx="9001125" cy="1677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b="1" i="1" dirty="0">
                <a:effectLst/>
                <a:latin typeface="Times New Roman" panose="02020603050405020304" pitchFamily="18" charset="0"/>
              </a:rPr>
              <a:t>Vypočítej</a:t>
            </a:r>
            <a:r>
              <a:rPr lang="en-US" b="1" i="1" dirty="0" err="1">
                <a:effectLst/>
                <a:latin typeface="Times New Roman" panose="02020603050405020304" pitchFamily="18" charset="0"/>
              </a:rPr>
              <a:t>te</a:t>
            </a:r>
            <a:r>
              <a:rPr lang="cs-CZ" b="1" i="1" dirty="0">
                <a:effectLst/>
                <a:latin typeface="Times New Roman" panose="02020603050405020304" pitchFamily="18" charset="0"/>
              </a:rPr>
              <a:t> hmotnost sulfidu měďného, který vznikne reakcí 16 g mědi se sírou</a:t>
            </a:r>
            <a:r>
              <a:rPr lang="cs-CZ" b="0" i="0" dirty="0">
                <a:effectLst/>
                <a:latin typeface="Times New Roman" panose="02020603050405020304" pitchFamily="18" charset="0"/>
              </a:rPr>
              <a:t>.</a:t>
            </a:r>
            <a:br>
              <a:rPr lang="cs-CZ" dirty="0"/>
            </a:br>
            <a:br>
              <a:rPr lang="cs-CZ" dirty="0"/>
            </a:br>
            <a:r>
              <a:rPr kumimoji="0" lang="cs-CZ" altLang="cs-CZ" sz="18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POSTUP II - s využitím vzorce: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cs-CZ" altLang="cs-CZ" sz="3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  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6822E71-2566-40E9-A753-DD6D149465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385" y="1382714"/>
            <a:ext cx="2177682" cy="642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F2157B5-2087-4D5B-A1A5-F69AE2E1A1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75" y="2315844"/>
            <a:ext cx="7258050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Sestavíme rovnici reakce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+ S --&gt; Cu</a:t>
            </a:r>
            <a:r>
              <a:rPr kumimoji="0" lang="cs-CZ" altLang="cs-CZ" sz="1800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rčíme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...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 ... Cu</a:t>
            </a:r>
            <a:r>
              <a:rPr kumimoji="0" lang="cs-CZ" altLang="cs-CZ" sz="1800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= 2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 = 1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M(A) = 63,5 g/mol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M(B) = 159 g/mol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m(A) = 16 g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m(B) ... ?</a:t>
            </a:r>
            <a:endParaRPr kumimoji="0" lang="en-US" altLang="cs-CZ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cs-CZ" sz="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osadíme do vzorce a vypočítáme:</a:t>
            </a:r>
            <a:br>
              <a:rPr kumimoji="0" lang="cs-CZ" altLang="cs-CZ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cs-CZ" altLang="cs-CZ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m(B) = 20 g</a:t>
            </a:r>
            <a:br>
              <a:rPr kumimoji="0" lang="cs-CZ" altLang="cs-CZ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Reakcí 16 g mědi vznikne 20 g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sulfiu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měďného.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5EF77689-F3D1-45C0-B660-8B9527B22B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38151" y="7776612"/>
            <a:ext cx="103578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3AB0CC88-9677-4BC3-88B7-DA848E3995FE}"/>
              </a:ext>
            </a:extLst>
          </p:cNvPr>
          <p:cNvSpPr txBox="1"/>
          <p:nvPr/>
        </p:nvSpPr>
        <p:spPr>
          <a:xfrm>
            <a:off x="4101527" y="837492"/>
            <a:ext cx="35433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kde: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A ... látka jejíž hmotnost je známá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B ... látka jejíž hmotnost je neznámá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a ... látkové množství látky A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b ... látkové množství látky B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M(A) ... molární hmotnost látky A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M(B) ... molární hmotnost látky B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m(A) ... hmotnost látky A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m(B) ... hmotnost látky B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637478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20EC4A82-E9C3-47A9-8F30-B440E68F7AC0}"/>
              </a:ext>
            </a:extLst>
          </p:cNvPr>
          <p:cNvSpPr txBox="1"/>
          <p:nvPr/>
        </p:nvSpPr>
        <p:spPr>
          <a:xfrm>
            <a:off x="246407" y="536931"/>
            <a:ext cx="8811868" cy="39090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b="1" dirty="0">
                <a:effectLst/>
                <a:ea typeface="Calibri" panose="020F0502020204030204" pitchFamily="34" charset="0"/>
              </a:rPr>
              <a:t>Při rozpouštění uhlíku v roztaveném železe vzniká cementit Fe</a:t>
            </a:r>
            <a:r>
              <a:rPr lang="cs-CZ" b="1" baseline="-25000" dirty="0">
                <a:effectLst/>
                <a:ea typeface="Calibri" panose="020F0502020204030204" pitchFamily="34" charset="0"/>
              </a:rPr>
              <a:t>3</a:t>
            </a:r>
            <a:r>
              <a:rPr lang="cs-CZ" b="1" dirty="0">
                <a:effectLst/>
                <a:ea typeface="Calibri" panose="020F0502020204030204" pitchFamily="34" charset="0"/>
              </a:rPr>
              <a:t>C. Určete hmotnost vzniklého cementitu, jestliže se rozpustí 5 g uhlíku. </a:t>
            </a:r>
            <a:r>
              <a:rPr lang="cs-CZ" b="1" i="1" dirty="0">
                <a:effectLst/>
                <a:ea typeface="Calibri" panose="020F0502020204030204" pitchFamily="34" charset="0"/>
              </a:rPr>
              <a:t>M</a:t>
            </a:r>
            <a:r>
              <a:rPr lang="cs-CZ" b="1" i="1" baseline="-25000" dirty="0">
                <a:effectLst/>
                <a:ea typeface="Calibri" panose="020F0502020204030204" pitchFamily="34" charset="0"/>
              </a:rPr>
              <a:t>r </a:t>
            </a:r>
            <a:r>
              <a:rPr lang="cs-CZ" b="1" dirty="0">
                <a:effectLst/>
                <a:ea typeface="Calibri" panose="020F0502020204030204" pitchFamily="34" charset="0"/>
              </a:rPr>
              <a:t>(Fe</a:t>
            </a:r>
            <a:r>
              <a:rPr lang="cs-CZ" b="1" baseline="-25000" dirty="0">
                <a:effectLst/>
                <a:ea typeface="Calibri" panose="020F0502020204030204" pitchFamily="34" charset="0"/>
              </a:rPr>
              <a:t>3</a:t>
            </a:r>
            <a:r>
              <a:rPr lang="cs-CZ" b="1" dirty="0">
                <a:effectLst/>
                <a:ea typeface="Calibri" panose="020F0502020204030204" pitchFamily="34" charset="0"/>
              </a:rPr>
              <a:t>C) = 55,8.3+12= 179,4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dirty="0">
                <a:effectLst/>
                <a:ea typeface="Calibri" panose="020F0502020204030204" pitchFamily="34" charset="0"/>
              </a:rPr>
              <a:t>Zapíšeme chemickou rovnici a vyrovnáme koeficienty: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dirty="0">
                <a:effectLst/>
                <a:ea typeface="Calibri" panose="020F0502020204030204" pitchFamily="34" charset="0"/>
              </a:rPr>
              <a:t>                                  3 </a:t>
            </a:r>
            <a:r>
              <a:rPr lang="cs-CZ" dirty="0" err="1">
                <a:effectLst/>
                <a:ea typeface="Calibri" panose="020F0502020204030204" pitchFamily="34" charset="0"/>
              </a:rPr>
              <a:t>Fe</a:t>
            </a:r>
            <a:r>
              <a:rPr lang="cs-CZ" dirty="0">
                <a:effectLst/>
                <a:ea typeface="Calibri" panose="020F0502020204030204" pitchFamily="34" charset="0"/>
              </a:rPr>
              <a:t>   +   </a:t>
            </a:r>
            <a:r>
              <a:rPr lang="cs-CZ" b="1" dirty="0">
                <a:solidFill>
                  <a:srgbClr val="365F91"/>
                </a:solidFill>
                <a:effectLst/>
                <a:ea typeface="Calibri" panose="020F0502020204030204" pitchFamily="34" charset="0"/>
              </a:rPr>
              <a:t>C </a:t>
            </a:r>
            <a:r>
              <a:rPr lang="cs-CZ" dirty="0">
                <a:effectLst/>
                <a:ea typeface="Calibri" panose="020F0502020204030204" pitchFamily="34" charset="0"/>
              </a:rPr>
              <a:t>  =    </a:t>
            </a:r>
            <a:r>
              <a:rPr lang="cs-CZ" b="1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Fe</a:t>
            </a:r>
            <a:r>
              <a:rPr lang="cs-CZ" b="1" baseline="-25000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3</a:t>
            </a:r>
            <a:r>
              <a:rPr lang="cs-CZ" b="1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C</a:t>
            </a:r>
            <a:endParaRPr lang="cs-CZ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dirty="0">
                <a:effectLst/>
                <a:ea typeface="Calibri" panose="020F0502020204030204" pitchFamily="34" charset="0"/>
              </a:rPr>
              <a:t>Podle rovnice:        1mol C…………1mol Fe</a:t>
            </a:r>
            <a:r>
              <a:rPr lang="cs-CZ" baseline="-25000" dirty="0">
                <a:effectLst/>
                <a:ea typeface="Calibri" panose="020F0502020204030204" pitchFamily="34" charset="0"/>
              </a:rPr>
              <a:t>3</a:t>
            </a:r>
            <a:r>
              <a:rPr lang="cs-CZ" dirty="0">
                <a:effectLst/>
                <a:ea typeface="Calibri" panose="020F0502020204030204" pitchFamily="34" charset="0"/>
              </a:rPr>
              <a:t>C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dirty="0">
                <a:effectLst/>
                <a:ea typeface="Calibri" panose="020F0502020204030204" pitchFamily="34" charset="0"/>
              </a:rPr>
              <a:t>                                12g C………….179,4g Fe</a:t>
            </a:r>
            <a:r>
              <a:rPr lang="cs-CZ" baseline="-25000" dirty="0">
                <a:effectLst/>
                <a:ea typeface="Calibri" panose="020F0502020204030204" pitchFamily="34" charset="0"/>
              </a:rPr>
              <a:t>3</a:t>
            </a:r>
            <a:r>
              <a:rPr lang="cs-CZ" dirty="0">
                <a:effectLst/>
                <a:ea typeface="Calibri" panose="020F0502020204030204" pitchFamily="34" charset="0"/>
              </a:rPr>
              <a:t>C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dirty="0">
                <a:effectLst/>
                <a:ea typeface="Calibri" panose="020F0502020204030204" pitchFamily="34" charset="0"/>
              </a:rPr>
              <a:t>                                 5g C…………….x g Fe</a:t>
            </a:r>
            <a:r>
              <a:rPr lang="cs-CZ" baseline="-25000" dirty="0">
                <a:effectLst/>
                <a:ea typeface="Calibri" panose="020F0502020204030204" pitchFamily="34" charset="0"/>
              </a:rPr>
              <a:t>3</a:t>
            </a:r>
            <a:r>
              <a:rPr lang="cs-CZ" dirty="0">
                <a:effectLst/>
                <a:ea typeface="Calibri" panose="020F0502020204030204" pitchFamily="34" charset="0"/>
              </a:rPr>
              <a:t>C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dirty="0">
                <a:effectLst/>
                <a:ea typeface="Calibri" panose="020F0502020204030204" pitchFamily="34" charset="0"/>
              </a:rPr>
              <a:t>                                       x = 5.179,5/12 = 74,8g Fe</a:t>
            </a:r>
            <a:r>
              <a:rPr lang="cs-CZ" baseline="-25000" dirty="0">
                <a:effectLst/>
                <a:ea typeface="Calibri" panose="020F0502020204030204" pitchFamily="34" charset="0"/>
              </a:rPr>
              <a:t>3</a:t>
            </a:r>
            <a:r>
              <a:rPr lang="cs-CZ" dirty="0">
                <a:effectLst/>
                <a:ea typeface="Calibri" panose="020F0502020204030204" pitchFamily="34" charset="0"/>
              </a:rPr>
              <a:t>C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b="1" dirty="0">
                <a:effectLst/>
                <a:ea typeface="Calibri" panose="020F0502020204030204" pitchFamily="34" charset="0"/>
              </a:rPr>
              <a:t>Rozpuštěním 5g uhlíku vznikne 74,8 g cementitu.</a:t>
            </a:r>
          </a:p>
        </p:txBody>
      </p:sp>
    </p:spTree>
    <p:extLst>
      <p:ext uri="{BB962C8B-B14F-4D97-AF65-F5344CB8AC3E}">
        <p14:creationId xmlns:p14="http://schemas.microsoft.com/office/powerpoint/2010/main" val="22820584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DA59439-0878-48CA-94BE-B09B032BE8F1}"/>
              </a:ext>
            </a:extLst>
          </p:cNvPr>
          <p:cNvSpPr txBox="1"/>
          <p:nvPr/>
        </p:nvSpPr>
        <p:spPr>
          <a:xfrm>
            <a:off x="166066" y="140650"/>
            <a:ext cx="8811868" cy="38382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1800" b="1" dirty="0">
                <a:effectLst/>
                <a:ea typeface="Calibri" panose="020F0502020204030204" pitchFamily="34" charset="0"/>
              </a:rPr>
              <a:t>Síra hoří za vzniku oxidu siřičitého. Určete, kolik litrů oxidu siřičitého vznikne shořením 10 g síry.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1800" dirty="0">
                <a:effectLst/>
                <a:ea typeface="Calibri" panose="020F0502020204030204" pitchFamily="34" charset="0"/>
              </a:rPr>
              <a:t>Chemická rovnice vyjadřující daný chemický děj: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1800" dirty="0">
                <a:effectLst/>
                <a:ea typeface="Calibri" panose="020F0502020204030204" pitchFamily="34" charset="0"/>
              </a:rPr>
              <a:t>                                 </a:t>
            </a:r>
            <a:r>
              <a:rPr lang="cs-CZ" sz="1800" b="1" dirty="0">
                <a:solidFill>
                  <a:srgbClr val="365F91"/>
                </a:solidFill>
                <a:effectLst/>
                <a:ea typeface="Calibri" panose="020F0502020204030204" pitchFamily="34" charset="0"/>
              </a:rPr>
              <a:t>S</a:t>
            </a:r>
            <a:r>
              <a:rPr lang="cs-CZ" sz="1800" b="1" dirty="0">
                <a:effectLst/>
                <a:ea typeface="Calibri" panose="020F0502020204030204" pitchFamily="34" charset="0"/>
              </a:rPr>
              <a:t> </a:t>
            </a:r>
            <a:r>
              <a:rPr lang="cs-CZ" sz="1800" dirty="0">
                <a:effectLst/>
                <a:ea typeface="Calibri" panose="020F0502020204030204" pitchFamily="34" charset="0"/>
              </a:rPr>
              <a:t>  +   O</a:t>
            </a:r>
            <a:r>
              <a:rPr lang="cs-CZ" sz="1800" baseline="-25000" dirty="0">
                <a:effectLst/>
                <a:ea typeface="Calibri" panose="020F0502020204030204" pitchFamily="34" charset="0"/>
              </a:rPr>
              <a:t>2   </a:t>
            </a:r>
            <a:r>
              <a:rPr lang="cs-CZ" sz="1800" dirty="0">
                <a:effectLst/>
                <a:ea typeface="Calibri" panose="020F0502020204030204" pitchFamily="34" charset="0"/>
              </a:rPr>
              <a:t> =   </a:t>
            </a:r>
            <a:r>
              <a:rPr lang="cs-CZ" sz="1800" b="1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SO</a:t>
            </a:r>
            <a:r>
              <a:rPr lang="cs-CZ" sz="1800" b="1" baseline="-25000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2</a:t>
            </a:r>
            <a:endParaRPr lang="cs-CZ" sz="18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1800" dirty="0">
                <a:effectLst/>
                <a:ea typeface="Calibri" panose="020F0502020204030204" pitchFamily="34" charset="0"/>
              </a:rPr>
              <a:t>Podle rovnice:          1mol S……………1mol SO</a:t>
            </a:r>
            <a:r>
              <a:rPr lang="cs-CZ" sz="18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1800" dirty="0">
                <a:effectLst/>
                <a:ea typeface="Calibri" panose="020F0502020204030204" pitchFamily="34" charset="0"/>
              </a:rPr>
              <a:t>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1800" dirty="0">
                <a:effectLst/>
                <a:ea typeface="Calibri" panose="020F0502020204030204" pitchFamily="34" charset="0"/>
              </a:rPr>
              <a:t>                                  32g S……………  22,4 l SO</a:t>
            </a:r>
            <a:r>
              <a:rPr lang="cs-CZ" sz="1800" baseline="-25000" dirty="0">
                <a:effectLst/>
                <a:ea typeface="Calibri" panose="020F0502020204030204" pitchFamily="34" charset="0"/>
              </a:rPr>
              <a:t>2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		</a:t>
            </a:r>
            <a:r>
              <a:rPr lang="cs-CZ" sz="1800" dirty="0">
                <a:effectLst/>
                <a:ea typeface="Calibri" panose="020F0502020204030204" pitchFamily="34" charset="0"/>
              </a:rPr>
              <a:t>10g S……………..x l SO</a:t>
            </a:r>
            <a:r>
              <a:rPr lang="cs-CZ" sz="1800" baseline="-25000" dirty="0">
                <a:effectLst/>
                <a:ea typeface="Calibri" panose="020F0502020204030204" pitchFamily="34" charset="0"/>
              </a:rPr>
              <a:t>2</a:t>
            </a:r>
            <a:endParaRPr lang="cs-CZ" sz="18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1800" dirty="0">
                <a:effectLst/>
                <a:ea typeface="Calibri" panose="020F0502020204030204" pitchFamily="34" charset="0"/>
              </a:rPr>
              <a:t>                                        x = 10.22,4/32 = 7 l SO</a:t>
            </a:r>
            <a:r>
              <a:rPr lang="cs-CZ" sz="1800" baseline="-25000" dirty="0">
                <a:effectLst/>
                <a:ea typeface="Calibri" panose="020F0502020204030204" pitchFamily="34" charset="0"/>
              </a:rPr>
              <a:t>2</a:t>
            </a:r>
            <a:endParaRPr lang="cs-CZ" baseline="-25000" dirty="0"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1800" b="1" dirty="0">
                <a:effectLst/>
                <a:ea typeface="Calibri" panose="020F0502020204030204" pitchFamily="34" charset="0"/>
              </a:rPr>
              <a:t>Shořením 10g síry vznikne 7 litrů oxidu siřičitého.</a:t>
            </a:r>
          </a:p>
        </p:txBody>
      </p:sp>
    </p:spTree>
    <p:extLst>
      <p:ext uri="{BB962C8B-B14F-4D97-AF65-F5344CB8AC3E}">
        <p14:creationId xmlns:p14="http://schemas.microsoft.com/office/powerpoint/2010/main" val="3549769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C0A31D3-7832-429C-8446-B07F5371BBE0}"/>
              </a:ext>
            </a:extLst>
          </p:cNvPr>
          <p:cNvSpPr txBox="1"/>
          <p:nvPr/>
        </p:nvSpPr>
        <p:spPr>
          <a:xfrm>
            <a:off x="152400" y="205308"/>
            <a:ext cx="8648700" cy="3391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1800" b="1" dirty="0">
                <a:effectLst/>
                <a:ea typeface="Calibri" panose="020F0502020204030204" pitchFamily="34" charset="0"/>
              </a:rPr>
              <a:t>Kolik dm</a:t>
            </a:r>
            <a:r>
              <a:rPr lang="cs-CZ" sz="1800" b="1" baseline="30000" dirty="0">
                <a:effectLst/>
                <a:ea typeface="Calibri" panose="020F0502020204030204" pitchFamily="34" charset="0"/>
              </a:rPr>
              <a:t>3</a:t>
            </a:r>
            <a:r>
              <a:rPr lang="cs-CZ" sz="1800" b="1" dirty="0">
                <a:effectLst/>
                <a:ea typeface="Calibri" panose="020F0502020204030204" pitchFamily="34" charset="0"/>
              </a:rPr>
              <a:t> amoniaku vznikne reakcí 15 g vodíku s odpovídajícím množstvím dusíku za normálních podmínek ?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1800" dirty="0">
                <a:effectLst/>
                <a:ea typeface="Calibri" panose="020F0502020204030204" pitchFamily="34" charset="0"/>
              </a:rPr>
              <a:t>Rovnice:                                        </a:t>
            </a:r>
            <a:r>
              <a:rPr lang="cs-CZ" sz="1800" b="1" dirty="0">
                <a:solidFill>
                  <a:srgbClr val="365F91"/>
                </a:solidFill>
                <a:effectLst/>
                <a:ea typeface="Calibri" panose="020F0502020204030204" pitchFamily="34" charset="0"/>
              </a:rPr>
              <a:t>3 H</a:t>
            </a:r>
            <a:r>
              <a:rPr lang="cs-CZ" sz="1800" b="1" baseline="-25000" dirty="0">
                <a:solidFill>
                  <a:srgbClr val="365F91"/>
                </a:solidFill>
                <a:effectLst/>
                <a:ea typeface="Calibri" panose="020F0502020204030204" pitchFamily="34" charset="0"/>
              </a:rPr>
              <a:t>2 </a:t>
            </a:r>
            <a:r>
              <a:rPr lang="cs-CZ" sz="1800" baseline="-25000" dirty="0">
                <a:effectLst/>
                <a:ea typeface="Calibri" panose="020F0502020204030204" pitchFamily="34" charset="0"/>
              </a:rPr>
              <a:t> </a:t>
            </a:r>
            <a:r>
              <a:rPr lang="cs-CZ" sz="1800" dirty="0">
                <a:effectLst/>
                <a:ea typeface="Calibri" panose="020F0502020204030204" pitchFamily="34" charset="0"/>
              </a:rPr>
              <a:t> +  N</a:t>
            </a:r>
            <a:r>
              <a:rPr lang="cs-CZ" sz="1800" baseline="-25000" dirty="0">
                <a:effectLst/>
                <a:ea typeface="Calibri" panose="020F0502020204030204" pitchFamily="34" charset="0"/>
              </a:rPr>
              <a:t>2   </a:t>
            </a:r>
            <a:r>
              <a:rPr lang="cs-CZ" sz="1800" dirty="0">
                <a:effectLst/>
                <a:ea typeface="Calibri" panose="020F0502020204030204" pitchFamily="34" charset="0"/>
              </a:rPr>
              <a:t>=   </a:t>
            </a:r>
            <a:r>
              <a:rPr lang="cs-CZ" sz="1800" b="1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2 NH</a:t>
            </a:r>
            <a:r>
              <a:rPr lang="cs-CZ" sz="1800" b="1" baseline="-25000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3</a:t>
            </a:r>
            <a:r>
              <a:rPr lang="cs-CZ" sz="1800" b="1" baseline="-25000" dirty="0">
                <a:effectLst/>
                <a:ea typeface="Calibri" panose="020F0502020204030204" pitchFamily="34" charset="0"/>
              </a:rPr>
              <a:t>	                       </a:t>
            </a:r>
            <a:endParaRPr lang="cs-CZ" sz="18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1800" dirty="0">
                <a:effectLst/>
                <a:ea typeface="Calibri" panose="020F0502020204030204" pitchFamily="34" charset="0"/>
              </a:rPr>
              <a:t>Z rovnice vyplývá:           3 moly H</a:t>
            </a:r>
            <a:r>
              <a:rPr lang="cs-CZ" sz="18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1800" dirty="0">
                <a:effectLst/>
                <a:ea typeface="Calibri" panose="020F0502020204030204" pitchFamily="34" charset="0"/>
              </a:rPr>
              <a:t>…………..2 moly NH</a:t>
            </a:r>
            <a:r>
              <a:rPr lang="cs-CZ" sz="1800" baseline="-25000" dirty="0">
                <a:effectLst/>
                <a:ea typeface="Calibri" panose="020F0502020204030204" pitchFamily="34" charset="0"/>
              </a:rPr>
              <a:t>3</a:t>
            </a:r>
            <a:endParaRPr lang="cs-CZ" sz="18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1800" dirty="0">
                <a:effectLst/>
                <a:ea typeface="Calibri" panose="020F0502020204030204" pitchFamily="34" charset="0"/>
              </a:rPr>
              <a:t>                                         6g H</a:t>
            </a:r>
            <a:r>
              <a:rPr lang="cs-CZ" sz="18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1800" dirty="0">
                <a:effectLst/>
                <a:ea typeface="Calibri" panose="020F0502020204030204" pitchFamily="34" charset="0"/>
              </a:rPr>
              <a:t>………………44,8 dm</a:t>
            </a:r>
            <a:r>
              <a:rPr lang="cs-CZ" sz="1800" baseline="30000" dirty="0">
                <a:effectLst/>
                <a:ea typeface="Calibri" panose="020F0502020204030204" pitchFamily="34" charset="0"/>
              </a:rPr>
              <a:t>3 </a:t>
            </a:r>
            <a:r>
              <a:rPr lang="cs-CZ" sz="1800" dirty="0">
                <a:effectLst/>
                <a:ea typeface="Calibri" panose="020F0502020204030204" pitchFamily="34" charset="0"/>
              </a:rPr>
              <a:t>NH</a:t>
            </a:r>
            <a:r>
              <a:rPr lang="cs-CZ" sz="1800" baseline="-25000" dirty="0">
                <a:effectLst/>
                <a:ea typeface="Calibri" panose="020F0502020204030204" pitchFamily="34" charset="0"/>
              </a:rPr>
              <a:t>3   </a:t>
            </a:r>
            <a:endParaRPr lang="cs-CZ" sz="18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1800" dirty="0">
                <a:effectLst/>
                <a:ea typeface="Calibri" panose="020F0502020204030204" pitchFamily="34" charset="0"/>
              </a:rPr>
              <a:t>                                        15g H</a:t>
            </a:r>
            <a:r>
              <a:rPr lang="cs-CZ" sz="18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1800" dirty="0">
                <a:effectLst/>
                <a:ea typeface="Calibri" panose="020F0502020204030204" pitchFamily="34" charset="0"/>
              </a:rPr>
              <a:t>………………  x dm</a:t>
            </a:r>
            <a:r>
              <a:rPr lang="cs-CZ" sz="1800" baseline="30000" dirty="0">
                <a:effectLst/>
                <a:ea typeface="Calibri" panose="020F0502020204030204" pitchFamily="34" charset="0"/>
              </a:rPr>
              <a:t>3</a:t>
            </a:r>
            <a:r>
              <a:rPr lang="cs-CZ" sz="1800" dirty="0">
                <a:effectLst/>
                <a:ea typeface="Calibri" panose="020F0502020204030204" pitchFamily="34" charset="0"/>
              </a:rPr>
              <a:t> NH</a:t>
            </a:r>
            <a:r>
              <a:rPr lang="cs-CZ" sz="1800" baseline="-25000" dirty="0">
                <a:effectLst/>
                <a:ea typeface="Calibri" panose="020F0502020204030204" pitchFamily="34" charset="0"/>
              </a:rPr>
              <a:t>3</a:t>
            </a:r>
            <a:endParaRPr lang="cs-CZ" sz="18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1800" dirty="0">
                <a:effectLst/>
                <a:ea typeface="Calibri" panose="020F0502020204030204" pitchFamily="34" charset="0"/>
              </a:rPr>
              <a:t>                                          x = 15.44,8/6 = 11,2 dm</a:t>
            </a:r>
            <a:r>
              <a:rPr lang="cs-CZ" sz="1800" baseline="30000" dirty="0">
                <a:effectLst/>
                <a:ea typeface="Calibri" panose="020F0502020204030204" pitchFamily="34" charset="0"/>
              </a:rPr>
              <a:t>3 </a:t>
            </a:r>
            <a:r>
              <a:rPr lang="cs-CZ" sz="1800" dirty="0">
                <a:effectLst/>
                <a:ea typeface="Calibri" panose="020F0502020204030204" pitchFamily="34" charset="0"/>
              </a:rPr>
              <a:t>NH</a:t>
            </a:r>
            <a:r>
              <a:rPr lang="cs-CZ" sz="1800" baseline="-25000" dirty="0">
                <a:effectLst/>
                <a:ea typeface="Calibri" panose="020F0502020204030204" pitchFamily="34" charset="0"/>
              </a:rPr>
              <a:t>3</a:t>
            </a:r>
            <a:endParaRPr lang="cs-CZ" baseline="-25000" dirty="0"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1800" b="1" dirty="0">
                <a:effectLst/>
                <a:ea typeface="Calibri" panose="020F0502020204030204" pitchFamily="34" charset="0"/>
              </a:rPr>
              <a:t>Reakcí 15 g vodíku s dusíkem vznikne 11,2 litrů amoniaku.</a:t>
            </a:r>
          </a:p>
        </p:txBody>
      </p:sp>
    </p:spTree>
    <p:extLst>
      <p:ext uri="{BB962C8B-B14F-4D97-AF65-F5344CB8AC3E}">
        <p14:creationId xmlns:p14="http://schemas.microsoft.com/office/powerpoint/2010/main" val="41278500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B73D9EA-2011-476F-8D31-093A9FE9DC8E}"/>
              </a:ext>
            </a:extLst>
          </p:cNvPr>
          <p:cNvSpPr txBox="1"/>
          <p:nvPr/>
        </p:nvSpPr>
        <p:spPr>
          <a:xfrm>
            <a:off x="266700" y="148062"/>
            <a:ext cx="8610600" cy="3512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1800" b="1" dirty="0">
                <a:effectLst/>
                <a:ea typeface="Calibri" panose="020F0502020204030204" pitchFamily="34" charset="0"/>
              </a:rPr>
              <a:t>Kolik kg oxidu železitého vznikne pražením 100 kg pyritu FeS</a:t>
            </a:r>
            <a:r>
              <a:rPr lang="cs-CZ" sz="1800" b="1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1800" b="1" dirty="0">
                <a:effectLst/>
                <a:ea typeface="Calibri" panose="020F0502020204030204" pitchFamily="34" charset="0"/>
              </a:rPr>
              <a:t> ?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1800" dirty="0">
                <a:effectLst/>
                <a:ea typeface="Calibri" panose="020F0502020204030204" pitchFamily="34" charset="0"/>
              </a:rPr>
              <a:t>Rovnice:                </a:t>
            </a:r>
            <a:r>
              <a:rPr lang="cs-CZ" sz="1800" b="1" dirty="0">
                <a:solidFill>
                  <a:srgbClr val="365F91"/>
                </a:solidFill>
                <a:effectLst/>
                <a:ea typeface="Calibri" panose="020F0502020204030204" pitchFamily="34" charset="0"/>
              </a:rPr>
              <a:t>4 FeS</a:t>
            </a:r>
            <a:r>
              <a:rPr lang="cs-CZ" sz="1800" b="1" baseline="-25000" dirty="0">
                <a:solidFill>
                  <a:srgbClr val="365F91"/>
                </a:solidFill>
                <a:effectLst/>
                <a:ea typeface="Calibri" panose="020F0502020204030204" pitchFamily="34" charset="0"/>
              </a:rPr>
              <a:t>2</a:t>
            </a:r>
            <a:r>
              <a:rPr lang="cs-CZ" sz="1800" dirty="0">
                <a:effectLst/>
                <a:ea typeface="Calibri" panose="020F0502020204030204" pitchFamily="34" charset="0"/>
              </a:rPr>
              <a:t>   +   11 O</a:t>
            </a:r>
            <a:r>
              <a:rPr lang="cs-CZ" sz="1800" baseline="-25000" dirty="0">
                <a:effectLst/>
                <a:ea typeface="Calibri" panose="020F0502020204030204" pitchFamily="34" charset="0"/>
              </a:rPr>
              <a:t>2 </a:t>
            </a:r>
            <a:r>
              <a:rPr lang="cs-CZ" sz="1800" dirty="0">
                <a:effectLst/>
                <a:ea typeface="Calibri" panose="020F0502020204030204" pitchFamily="34" charset="0"/>
              </a:rPr>
              <a:t> =   </a:t>
            </a:r>
            <a:r>
              <a:rPr lang="cs-CZ" sz="1800" b="1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2 Fe</a:t>
            </a:r>
            <a:r>
              <a:rPr lang="cs-CZ" sz="1800" b="1" baseline="-25000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2</a:t>
            </a:r>
            <a:r>
              <a:rPr lang="cs-CZ" sz="1800" b="1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O</a:t>
            </a:r>
            <a:r>
              <a:rPr lang="cs-CZ" sz="1800" b="1" baseline="-25000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3</a:t>
            </a:r>
            <a:r>
              <a:rPr lang="cs-CZ" sz="1800" baseline="-25000" dirty="0">
                <a:effectLst/>
                <a:ea typeface="Calibri" panose="020F0502020204030204" pitchFamily="34" charset="0"/>
              </a:rPr>
              <a:t>  </a:t>
            </a:r>
            <a:r>
              <a:rPr lang="cs-CZ" sz="1800" dirty="0">
                <a:effectLst/>
                <a:ea typeface="Calibri" panose="020F0502020204030204" pitchFamily="34" charset="0"/>
              </a:rPr>
              <a:t> +   8 SO</a:t>
            </a:r>
            <a:r>
              <a:rPr lang="cs-CZ" sz="18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1800" b="1" dirty="0">
                <a:effectLst/>
                <a:ea typeface="Calibri" panose="020F0502020204030204" pitchFamily="34" charset="0"/>
              </a:rPr>
              <a:t>                                                          </a:t>
            </a:r>
            <a:endParaRPr lang="cs-CZ" sz="18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1800" i="1" dirty="0">
                <a:effectLst/>
                <a:ea typeface="Calibri" panose="020F0502020204030204" pitchFamily="34" charset="0"/>
              </a:rPr>
              <a:t>M</a:t>
            </a:r>
            <a:r>
              <a:rPr lang="cs-CZ" sz="1800" i="1" baseline="-25000" dirty="0">
                <a:effectLst/>
                <a:ea typeface="Calibri" panose="020F0502020204030204" pitchFamily="34" charset="0"/>
              </a:rPr>
              <a:t>r </a:t>
            </a:r>
            <a:r>
              <a:rPr lang="cs-CZ" sz="1800" dirty="0">
                <a:effectLst/>
                <a:ea typeface="Calibri" panose="020F0502020204030204" pitchFamily="34" charset="0"/>
              </a:rPr>
              <a:t>(FeS</a:t>
            </a:r>
            <a:r>
              <a:rPr lang="cs-CZ" sz="18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1800" dirty="0">
                <a:effectLst/>
                <a:ea typeface="Calibri" panose="020F0502020204030204" pitchFamily="34" charset="0"/>
              </a:rPr>
              <a:t>) = 120, </a:t>
            </a:r>
            <a:r>
              <a:rPr lang="cs-CZ" sz="1800" i="1" dirty="0">
                <a:effectLst/>
                <a:ea typeface="Calibri" panose="020F0502020204030204" pitchFamily="34" charset="0"/>
              </a:rPr>
              <a:t>M</a:t>
            </a:r>
            <a:r>
              <a:rPr lang="cs-CZ" sz="1800" i="1" baseline="-25000" dirty="0">
                <a:effectLst/>
                <a:ea typeface="Calibri" panose="020F0502020204030204" pitchFamily="34" charset="0"/>
              </a:rPr>
              <a:t>r </a:t>
            </a:r>
            <a:r>
              <a:rPr lang="cs-CZ" sz="1800" dirty="0">
                <a:effectLst/>
                <a:ea typeface="Calibri" panose="020F0502020204030204" pitchFamily="34" charset="0"/>
              </a:rPr>
              <a:t>(Fe</a:t>
            </a:r>
            <a:r>
              <a:rPr lang="cs-CZ" sz="18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1800" dirty="0">
                <a:effectLst/>
                <a:ea typeface="Calibri" panose="020F0502020204030204" pitchFamily="34" charset="0"/>
              </a:rPr>
              <a:t>O</a:t>
            </a:r>
            <a:r>
              <a:rPr lang="cs-CZ" sz="1800" baseline="-25000" dirty="0">
                <a:effectLst/>
                <a:ea typeface="Calibri" panose="020F0502020204030204" pitchFamily="34" charset="0"/>
              </a:rPr>
              <a:t>3</a:t>
            </a:r>
            <a:r>
              <a:rPr lang="cs-CZ" sz="1800" dirty="0">
                <a:effectLst/>
                <a:ea typeface="Calibri" panose="020F0502020204030204" pitchFamily="34" charset="0"/>
              </a:rPr>
              <a:t>) = 160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1800" dirty="0">
                <a:effectLst/>
                <a:ea typeface="Calibri" panose="020F0502020204030204" pitchFamily="34" charset="0"/>
              </a:rPr>
              <a:t>Z rovnice vyplývá:             4 moly FeS</a:t>
            </a:r>
            <a:r>
              <a:rPr lang="cs-CZ" sz="18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1800" dirty="0">
                <a:effectLst/>
                <a:ea typeface="Calibri" panose="020F0502020204030204" pitchFamily="34" charset="0"/>
              </a:rPr>
              <a:t>………………2  moly Fe</a:t>
            </a:r>
            <a:r>
              <a:rPr lang="cs-CZ" sz="18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1800" dirty="0">
                <a:effectLst/>
                <a:ea typeface="Calibri" panose="020F0502020204030204" pitchFamily="34" charset="0"/>
              </a:rPr>
              <a:t>O</a:t>
            </a:r>
            <a:r>
              <a:rPr lang="cs-CZ" sz="1800" baseline="-25000" dirty="0">
                <a:effectLst/>
                <a:ea typeface="Calibri" panose="020F0502020204030204" pitchFamily="34" charset="0"/>
              </a:rPr>
              <a:t>3</a:t>
            </a:r>
            <a:endParaRPr lang="cs-CZ" sz="18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1800" dirty="0">
                <a:effectLst/>
                <a:ea typeface="Calibri" panose="020F0502020204030204" pitchFamily="34" charset="0"/>
              </a:rPr>
              <a:t>                                        480 kg  FeS</a:t>
            </a:r>
            <a:r>
              <a:rPr lang="cs-CZ" sz="18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1800" dirty="0">
                <a:effectLst/>
                <a:ea typeface="Calibri" panose="020F0502020204030204" pitchFamily="34" charset="0"/>
              </a:rPr>
              <a:t>......................320  kg Fe</a:t>
            </a:r>
            <a:r>
              <a:rPr lang="cs-CZ" sz="18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1800" dirty="0">
                <a:effectLst/>
                <a:ea typeface="Calibri" panose="020F0502020204030204" pitchFamily="34" charset="0"/>
              </a:rPr>
              <a:t>O</a:t>
            </a:r>
            <a:r>
              <a:rPr lang="cs-CZ" sz="1800" baseline="-25000" dirty="0">
                <a:effectLst/>
                <a:ea typeface="Calibri" panose="020F0502020204030204" pitchFamily="34" charset="0"/>
              </a:rPr>
              <a:t>3</a:t>
            </a:r>
            <a:endParaRPr lang="cs-CZ" sz="18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1800" dirty="0">
                <a:effectLst/>
                <a:ea typeface="Calibri" panose="020F0502020204030204" pitchFamily="34" charset="0"/>
              </a:rPr>
              <a:t>                                        100 kg FeS</a:t>
            </a:r>
            <a:r>
              <a:rPr lang="cs-CZ" sz="18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1800" dirty="0">
                <a:effectLst/>
                <a:ea typeface="Calibri" panose="020F0502020204030204" pitchFamily="34" charset="0"/>
              </a:rPr>
              <a:t>………………..x kgFe</a:t>
            </a:r>
            <a:r>
              <a:rPr lang="cs-CZ" sz="18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1800" dirty="0">
                <a:effectLst/>
                <a:ea typeface="Calibri" panose="020F0502020204030204" pitchFamily="34" charset="0"/>
              </a:rPr>
              <a:t>O</a:t>
            </a:r>
            <a:r>
              <a:rPr lang="cs-CZ" sz="1800" baseline="-25000" dirty="0">
                <a:effectLst/>
                <a:ea typeface="Calibri" panose="020F0502020204030204" pitchFamily="34" charset="0"/>
              </a:rPr>
              <a:t>3</a:t>
            </a:r>
            <a:endParaRPr lang="cs-CZ" sz="18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1800" dirty="0">
                <a:effectLst/>
                <a:ea typeface="Calibri" panose="020F0502020204030204" pitchFamily="34" charset="0"/>
              </a:rPr>
              <a:t>                                            x = 100.208/480 = 43,3 kg Fe</a:t>
            </a:r>
            <a:r>
              <a:rPr lang="cs-CZ" sz="18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1800" dirty="0">
                <a:effectLst/>
                <a:ea typeface="Calibri" panose="020F0502020204030204" pitchFamily="34" charset="0"/>
              </a:rPr>
              <a:t>O</a:t>
            </a:r>
            <a:r>
              <a:rPr lang="cs-CZ" sz="1800" baseline="-25000" dirty="0">
                <a:effectLst/>
                <a:ea typeface="Calibri" panose="020F0502020204030204" pitchFamily="34" charset="0"/>
              </a:rPr>
              <a:t>3</a:t>
            </a:r>
            <a:endParaRPr lang="cs-CZ" baseline="-25000" dirty="0"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1800" b="1" dirty="0">
                <a:effectLst/>
                <a:ea typeface="Calibri" panose="020F0502020204030204" pitchFamily="34" charset="0"/>
              </a:rPr>
              <a:t>Pražením 100 kg pyritu vznikne 43,3 kg oxidu železitého.</a:t>
            </a:r>
          </a:p>
        </p:txBody>
      </p:sp>
    </p:spTree>
    <p:extLst>
      <p:ext uri="{BB962C8B-B14F-4D97-AF65-F5344CB8AC3E}">
        <p14:creationId xmlns:p14="http://schemas.microsoft.com/office/powerpoint/2010/main" val="24101604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77F1313A-05A5-441E-AA54-ABE3D60A95CC}"/>
              </a:ext>
            </a:extLst>
          </p:cNvPr>
          <p:cNvSpPr txBox="1"/>
          <p:nvPr/>
        </p:nvSpPr>
        <p:spPr>
          <a:xfrm>
            <a:off x="200025" y="289679"/>
            <a:ext cx="8743950" cy="6278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cs-CZ" b="1" i="0" dirty="0">
                <a:solidFill>
                  <a:srgbClr val="404040"/>
                </a:solidFill>
                <a:effectLst/>
              </a:rPr>
              <a:t>Kolik cm</a:t>
            </a:r>
            <a:r>
              <a:rPr lang="cs-CZ" b="1" i="0" baseline="30000" dirty="0">
                <a:solidFill>
                  <a:srgbClr val="404040"/>
                </a:solidFill>
                <a:effectLst/>
              </a:rPr>
              <a:t>3</a:t>
            </a:r>
            <a:r>
              <a:rPr lang="cs-CZ" b="1" i="0" dirty="0">
                <a:solidFill>
                  <a:srgbClr val="404040"/>
                </a:solidFill>
                <a:effectLst/>
              </a:rPr>
              <a:t> 10% roztoku amoniaku (</a:t>
            </a:r>
            <a:r>
              <a:rPr lang="el-GR" b="1" i="0" dirty="0">
                <a:solidFill>
                  <a:srgbClr val="404040"/>
                </a:solidFill>
                <a:effectLst/>
              </a:rPr>
              <a:t>ρ =0,9575 </a:t>
            </a:r>
            <a:r>
              <a:rPr lang="cs-CZ" b="1" i="0" dirty="0">
                <a:solidFill>
                  <a:srgbClr val="404040"/>
                </a:solidFill>
                <a:effectLst/>
              </a:rPr>
              <a:t>g</a:t>
            </a:r>
            <a:r>
              <a:rPr lang="en-US" b="1" i="0" dirty="0">
                <a:solidFill>
                  <a:srgbClr val="404040"/>
                </a:solidFill>
                <a:effectLst/>
              </a:rPr>
              <a:t>.</a:t>
            </a:r>
            <a:r>
              <a:rPr lang="cs-CZ" b="1" i="0" dirty="0">
                <a:solidFill>
                  <a:srgbClr val="404040"/>
                </a:solidFill>
                <a:effectLst/>
              </a:rPr>
              <a:t>cm</a:t>
            </a:r>
            <a:r>
              <a:rPr lang="cs-CZ" b="1" i="0" baseline="30000" dirty="0">
                <a:solidFill>
                  <a:srgbClr val="404040"/>
                </a:solidFill>
                <a:effectLst/>
              </a:rPr>
              <a:t>-3</a:t>
            </a:r>
            <a:r>
              <a:rPr lang="cs-CZ" b="1" i="0" dirty="0">
                <a:solidFill>
                  <a:srgbClr val="404040"/>
                </a:solidFill>
                <a:effectLst/>
              </a:rPr>
              <a:t>) a kolik 20% roztoku</a:t>
            </a:r>
            <a:r>
              <a:rPr lang="en-US" b="1" i="0" dirty="0">
                <a:solidFill>
                  <a:srgbClr val="404040"/>
                </a:solidFill>
                <a:effectLst/>
              </a:rPr>
              <a:t> </a:t>
            </a:r>
            <a:r>
              <a:rPr lang="cs-CZ" b="1" i="0" dirty="0">
                <a:solidFill>
                  <a:srgbClr val="404040"/>
                </a:solidFill>
                <a:effectLst/>
              </a:rPr>
              <a:t>H</a:t>
            </a:r>
            <a:r>
              <a:rPr lang="cs-CZ" b="1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cs-CZ" b="1" i="0" dirty="0">
                <a:solidFill>
                  <a:srgbClr val="404040"/>
                </a:solidFill>
                <a:effectLst/>
              </a:rPr>
              <a:t>SO</a:t>
            </a:r>
            <a:r>
              <a:rPr lang="cs-CZ" b="1" i="0" baseline="-25000" dirty="0">
                <a:solidFill>
                  <a:srgbClr val="404040"/>
                </a:solidFill>
                <a:effectLst/>
              </a:rPr>
              <a:t>4</a:t>
            </a:r>
            <a:r>
              <a:rPr lang="en-US" b="1" baseline="-25000" dirty="0">
                <a:solidFill>
                  <a:srgbClr val="404040"/>
                </a:solidFill>
              </a:rPr>
              <a:t> </a:t>
            </a:r>
            <a:r>
              <a:rPr lang="cs-CZ" b="1" i="0" dirty="0">
                <a:solidFill>
                  <a:srgbClr val="404040"/>
                </a:solidFill>
                <a:effectLst/>
              </a:rPr>
              <a:t>(</a:t>
            </a:r>
            <a:r>
              <a:rPr lang="el-GR" b="1" i="0" dirty="0">
                <a:solidFill>
                  <a:srgbClr val="404040"/>
                </a:solidFill>
                <a:effectLst/>
              </a:rPr>
              <a:t>ρ = 1,1394 </a:t>
            </a:r>
            <a:r>
              <a:rPr lang="cs-CZ" b="1" i="0" dirty="0">
                <a:solidFill>
                  <a:srgbClr val="404040"/>
                </a:solidFill>
                <a:effectLst/>
              </a:rPr>
              <a:t>g</a:t>
            </a:r>
            <a:r>
              <a:rPr lang="en-US" b="1" i="0" dirty="0">
                <a:solidFill>
                  <a:srgbClr val="404040"/>
                </a:solidFill>
                <a:effectLst/>
              </a:rPr>
              <a:t>.</a:t>
            </a:r>
            <a:r>
              <a:rPr lang="cs-CZ" b="1" i="0" dirty="0">
                <a:solidFill>
                  <a:srgbClr val="404040"/>
                </a:solidFill>
                <a:effectLst/>
              </a:rPr>
              <a:t>cm</a:t>
            </a:r>
            <a:r>
              <a:rPr lang="cs-CZ" b="1" i="0" baseline="30000" dirty="0">
                <a:solidFill>
                  <a:srgbClr val="404040"/>
                </a:solidFill>
                <a:effectLst/>
              </a:rPr>
              <a:t>-3</a:t>
            </a:r>
            <a:r>
              <a:rPr lang="cs-CZ" b="1" i="0" dirty="0">
                <a:solidFill>
                  <a:srgbClr val="404040"/>
                </a:solidFill>
                <a:effectLst/>
              </a:rPr>
              <a:t>) je třeba pro přípravu 55 g síranu amonného?</a:t>
            </a:r>
            <a:endParaRPr lang="en-US" b="1" i="0" dirty="0">
              <a:solidFill>
                <a:srgbClr val="404040"/>
              </a:solidFill>
              <a:effectLst/>
            </a:endParaRPr>
          </a:p>
          <a:p>
            <a:pPr algn="just" fontAlgn="base"/>
            <a:endParaRPr lang="en-US" b="1" i="0" dirty="0">
              <a:solidFill>
                <a:srgbClr val="404040"/>
              </a:solidFill>
              <a:effectLst/>
            </a:endParaRPr>
          </a:p>
          <a:p>
            <a:pPr algn="l" fontAlgn="base"/>
            <a:r>
              <a:rPr lang="cs-CZ" b="0" i="0" dirty="0">
                <a:solidFill>
                  <a:srgbClr val="404040"/>
                </a:solidFill>
                <a:effectLst/>
              </a:rPr>
              <a:t>Napíšeme rovnici reakce a pod ni uvedeme relativní molekulové hmotnosti reaktantů a produktu. Pak sestavíme přímé úměry, s jejichž pomocí vypočítáme, kolik gramů 100% amoniaku a kyseliny sírové by muselo </a:t>
            </a:r>
            <a:r>
              <a:rPr lang="cs-CZ" b="0" i="0" dirty="0" err="1">
                <a:solidFill>
                  <a:srgbClr val="404040"/>
                </a:solidFill>
                <a:effectLst/>
              </a:rPr>
              <a:t>zreagovat</a:t>
            </a:r>
            <a:r>
              <a:rPr lang="cs-CZ" b="0" i="0" dirty="0">
                <a:solidFill>
                  <a:srgbClr val="404040"/>
                </a:solidFill>
                <a:effectLst/>
              </a:rPr>
              <a:t>, aby vzniklo 55 g síranu amonného:</a:t>
            </a:r>
          </a:p>
          <a:p>
            <a:pPr algn="ctr" fontAlgn="base"/>
            <a:r>
              <a:rPr lang="cs-CZ" b="0" i="0" dirty="0">
                <a:solidFill>
                  <a:srgbClr val="404040"/>
                </a:solidFill>
                <a:effectLst/>
              </a:rPr>
              <a:t>2NH</a:t>
            </a:r>
            <a:r>
              <a:rPr lang="cs-CZ" b="0" i="0" baseline="-25000" dirty="0">
                <a:solidFill>
                  <a:srgbClr val="404040"/>
                </a:solidFill>
                <a:effectLst/>
              </a:rPr>
              <a:t>3       </a:t>
            </a:r>
            <a:r>
              <a:rPr lang="cs-CZ" b="0" i="0" dirty="0">
                <a:solidFill>
                  <a:srgbClr val="404040"/>
                </a:solidFill>
                <a:effectLst/>
              </a:rPr>
              <a:t>+         H</a:t>
            </a:r>
            <a:r>
              <a:rPr lang="cs-CZ" b="0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cs-CZ" b="0" i="0" dirty="0">
                <a:solidFill>
                  <a:srgbClr val="404040"/>
                </a:solidFill>
                <a:effectLst/>
              </a:rPr>
              <a:t>SO</a:t>
            </a:r>
            <a:r>
              <a:rPr lang="cs-CZ" b="0" i="0" baseline="-25000" dirty="0">
                <a:solidFill>
                  <a:srgbClr val="404040"/>
                </a:solidFill>
                <a:effectLst/>
              </a:rPr>
              <a:t>4     </a:t>
            </a:r>
            <a:r>
              <a:rPr lang="cs-CZ" b="0" i="0" dirty="0">
                <a:solidFill>
                  <a:srgbClr val="404040"/>
                </a:solidFill>
                <a:effectLst/>
              </a:rPr>
              <a:t>→       (NH</a:t>
            </a:r>
            <a:r>
              <a:rPr lang="cs-CZ" b="0" i="0" baseline="-25000" dirty="0">
                <a:solidFill>
                  <a:srgbClr val="404040"/>
                </a:solidFill>
                <a:effectLst/>
              </a:rPr>
              <a:t>4</a:t>
            </a:r>
            <a:r>
              <a:rPr lang="cs-CZ" b="0" i="0" dirty="0">
                <a:solidFill>
                  <a:srgbClr val="404040"/>
                </a:solidFill>
                <a:effectLst/>
              </a:rPr>
              <a:t>)</a:t>
            </a:r>
            <a:r>
              <a:rPr lang="cs-CZ" b="0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cs-CZ" b="0" i="0" dirty="0">
                <a:solidFill>
                  <a:srgbClr val="404040"/>
                </a:solidFill>
                <a:effectLst/>
              </a:rPr>
              <a:t>SO</a:t>
            </a:r>
            <a:r>
              <a:rPr lang="cs-CZ" b="0" i="0" baseline="-25000" dirty="0">
                <a:solidFill>
                  <a:srgbClr val="404040"/>
                </a:solidFill>
                <a:effectLst/>
              </a:rPr>
              <a:t>4</a:t>
            </a:r>
            <a:br>
              <a:rPr lang="cs-CZ" b="0" i="0" baseline="-25000" dirty="0">
                <a:solidFill>
                  <a:srgbClr val="404040"/>
                </a:solidFill>
                <a:effectLst/>
              </a:rPr>
            </a:br>
            <a:r>
              <a:rPr lang="cs-CZ" b="0" i="0" dirty="0">
                <a:solidFill>
                  <a:srgbClr val="404040"/>
                </a:solidFill>
                <a:effectLst/>
              </a:rPr>
              <a:t>2 17 g ……………98 g……………………132 g</a:t>
            </a:r>
            <a:br>
              <a:rPr lang="cs-CZ" b="0" i="0" dirty="0">
                <a:solidFill>
                  <a:srgbClr val="404040"/>
                </a:solidFill>
                <a:effectLst/>
              </a:rPr>
            </a:br>
            <a:r>
              <a:rPr lang="cs-CZ" b="0" i="0" u="sng" dirty="0">
                <a:solidFill>
                  <a:srgbClr val="404040"/>
                </a:solidFill>
                <a:effectLst/>
              </a:rPr>
              <a:t>x ……………………….y…………………………55 g</a:t>
            </a:r>
            <a:br>
              <a:rPr lang="cs-CZ" b="0" i="0" dirty="0">
                <a:solidFill>
                  <a:srgbClr val="404040"/>
                </a:solidFill>
                <a:effectLst/>
              </a:rPr>
            </a:br>
            <a:r>
              <a:rPr lang="cs-CZ" b="0" i="0" u="sng" dirty="0">
                <a:solidFill>
                  <a:srgbClr val="404040"/>
                </a:solidFill>
                <a:effectLst/>
              </a:rPr>
              <a:t>x = 14,2 g (100% NH</a:t>
            </a:r>
            <a:r>
              <a:rPr lang="cs-CZ" b="0" i="0" u="sng" baseline="-25000" dirty="0">
                <a:solidFill>
                  <a:srgbClr val="404040"/>
                </a:solidFill>
                <a:effectLst/>
              </a:rPr>
              <a:t>3</a:t>
            </a:r>
            <a:r>
              <a:rPr lang="cs-CZ" b="0" i="0" u="sng" dirty="0">
                <a:solidFill>
                  <a:srgbClr val="404040"/>
                </a:solidFill>
                <a:effectLst/>
              </a:rPr>
              <a:t>)</a:t>
            </a:r>
            <a:r>
              <a:rPr lang="cs-CZ" b="0" i="0" dirty="0">
                <a:solidFill>
                  <a:srgbClr val="404040"/>
                </a:solidFill>
                <a:effectLst/>
              </a:rPr>
              <a:t>    </a:t>
            </a:r>
            <a:r>
              <a:rPr lang="cs-CZ" b="0" i="0" u="sng" dirty="0">
                <a:solidFill>
                  <a:srgbClr val="404040"/>
                </a:solidFill>
                <a:effectLst/>
              </a:rPr>
              <a:t>y = 40,8 g (100% H</a:t>
            </a:r>
            <a:r>
              <a:rPr lang="cs-CZ" b="0" i="0" u="sng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cs-CZ" b="0" i="0" u="sng" dirty="0">
                <a:solidFill>
                  <a:srgbClr val="404040"/>
                </a:solidFill>
                <a:effectLst/>
              </a:rPr>
              <a:t>SO</a:t>
            </a:r>
            <a:r>
              <a:rPr lang="cs-CZ" b="0" i="0" u="sng" baseline="-25000" dirty="0">
                <a:solidFill>
                  <a:srgbClr val="404040"/>
                </a:solidFill>
                <a:effectLst/>
              </a:rPr>
              <a:t>4</a:t>
            </a:r>
            <a:r>
              <a:rPr lang="cs-CZ" b="0" i="0" u="sng" dirty="0">
                <a:solidFill>
                  <a:srgbClr val="404040"/>
                </a:solidFill>
                <a:effectLst/>
              </a:rPr>
              <a:t>)</a:t>
            </a:r>
            <a:endParaRPr lang="en-US" b="0" i="0" u="sng" dirty="0">
              <a:solidFill>
                <a:srgbClr val="404040"/>
              </a:solidFill>
              <a:effectLst/>
            </a:endParaRPr>
          </a:p>
          <a:p>
            <a:pPr algn="ctr" fontAlgn="base"/>
            <a:endParaRPr lang="en-US" sz="800" b="0" i="0" u="sng" dirty="0">
              <a:solidFill>
                <a:srgbClr val="404040"/>
              </a:solidFill>
              <a:effectLst/>
            </a:endParaRPr>
          </a:p>
          <a:p>
            <a:pPr algn="l" fontAlgn="base"/>
            <a:r>
              <a:rPr lang="cs-CZ" b="0" i="0" dirty="0">
                <a:solidFill>
                  <a:srgbClr val="404040"/>
                </a:solidFill>
                <a:effectLst/>
              </a:rPr>
              <a:t>Pomocí nepřímé úměry vypočítáme hmotnost 10% roztoku amoniaku, ve kterém je obsaženo 14,2 g amoniaku. Stejným způsobem vypočítáme hmotnost 20% roztoku kyseliny sírové:</a:t>
            </a:r>
          </a:p>
          <a:p>
            <a:pPr algn="just" fontAlgn="base"/>
            <a:r>
              <a:rPr lang="en-US" b="0" i="0" dirty="0">
                <a:solidFill>
                  <a:srgbClr val="404040"/>
                </a:solidFill>
                <a:effectLst/>
              </a:rPr>
              <a:t>		</a:t>
            </a:r>
            <a:r>
              <a:rPr lang="cs-CZ" b="0" i="0" dirty="0">
                <a:solidFill>
                  <a:srgbClr val="404040"/>
                </a:solidFill>
                <a:effectLst/>
              </a:rPr>
              <a:t>14,2 g …………100 %         40,8 g ……………100 %</a:t>
            </a:r>
          </a:p>
          <a:p>
            <a:pPr algn="just" fontAlgn="base"/>
            <a:r>
              <a:rPr lang="en-US" b="0" i="0" dirty="0">
                <a:solidFill>
                  <a:srgbClr val="404040"/>
                </a:solidFill>
                <a:effectLst/>
              </a:rPr>
              <a:t>		</a:t>
            </a:r>
            <a:r>
              <a:rPr lang="cs-CZ" b="0" i="0" dirty="0">
                <a:solidFill>
                  <a:srgbClr val="404040"/>
                </a:solidFill>
                <a:effectLst/>
              </a:rPr>
              <a:t>x …………………10 %           y ……………………20 %</a:t>
            </a:r>
          </a:p>
          <a:p>
            <a:pPr algn="just" fontAlgn="base"/>
            <a:r>
              <a:rPr lang="en-US" b="0" i="0" dirty="0">
                <a:solidFill>
                  <a:srgbClr val="404040"/>
                </a:solidFill>
                <a:effectLst/>
              </a:rPr>
              <a:t>			</a:t>
            </a:r>
            <a:r>
              <a:rPr lang="cs-CZ" b="0" i="0" u="sng" dirty="0">
                <a:solidFill>
                  <a:srgbClr val="404040"/>
                </a:solidFill>
                <a:effectLst/>
              </a:rPr>
              <a:t>x = 142 g</a:t>
            </a:r>
            <a:r>
              <a:rPr lang="cs-CZ" b="0" i="0" dirty="0">
                <a:solidFill>
                  <a:srgbClr val="404040"/>
                </a:solidFill>
                <a:effectLst/>
              </a:rPr>
              <a:t>                             </a:t>
            </a:r>
            <a:r>
              <a:rPr lang="cs-CZ" b="0" i="0" u="sng" dirty="0">
                <a:solidFill>
                  <a:srgbClr val="404040"/>
                </a:solidFill>
                <a:effectLst/>
              </a:rPr>
              <a:t>y = 204 g</a:t>
            </a:r>
            <a:endParaRPr lang="cs-CZ" b="0" i="0" dirty="0">
              <a:solidFill>
                <a:srgbClr val="404040"/>
              </a:solidFill>
              <a:effectLst/>
            </a:endParaRPr>
          </a:p>
          <a:p>
            <a:pPr algn="l" fontAlgn="base"/>
            <a:endParaRPr lang="en-US" sz="800" b="0" i="0" dirty="0">
              <a:solidFill>
                <a:srgbClr val="404040"/>
              </a:solidFill>
              <a:effectLst/>
            </a:endParaRPr>
          </a:p>
          <a:p>
            <a:pPr algn="l" fontAlgn="base"/>
            <a:r>
              <a:rPr lang="cs-CZ" b="0" i="0" dirty="0">
                <a:solidFill>
                  <a:srgbClr val="404040"/>
                </a:solidFill>
                <a:effectLst/>
              </a:rPr>
              <a:t>S využitím vztahu V = m/</a:t>
            </a:r>
            <a:r>
              <a:rPr lang="el-GR" b="0" i="0" dirty="0">
                <a:solidFill>
                  <a:srgbClr val="404040"/>
                </a:solidFill>
                <a:effectLst/>
              </a:rPr>
              <a:t>ρ </a:t>
            </a:r>
            <a:r>
              <a:rPr lang="cs-CZ" b="0" i="0" dirty="0">
                <a:solidFill>
                  <a:srgbClr val="404040"/>
                </a:solidFill>
                <a:effectLst/>
              </a:rPr>
              <a:t>přepočteme zjištěné hmotnosti obou roztoků na objem:</a:t>
            </a:r>
          </a:p>
          <a:p>
            <a:pPr algn="just" fontAlgn="base"/>
            <a:r>
              <a:rPr lang="cs-CZ" b="0" i="0" dirty="0">
                <a:solidFill>
                  <a:srgbClr val="404040"/>
                </a:solidFill>
                <a:effectLst/>
              </a:rPr>
              <a:t>Amoniak: V = 142/0,9575 = </a:t>
            </a:r>
            <a:r>
              <a:rPr lang="cs-CZ" b="0" i="0" u="sng" dirty="0">
                <a:solidFill>
                  <a:srgbClr val="404040"/>
                </a:solidFill>
                <a:effectLst/>
              </a:rPr>
              <a:t>148,3 cm</a:t>
            </a:r>
            <a:r>
              <a:rPr lang="cs-CZ" b="0" i="0" u="sng" baseline="30000" dirty="0">
                <a:solidFill>
                  <a:srgbClr val="404040"/>
                </a:solidFill>
                <a:effectLst/>
              </a:rPr>
              <a:t>3</a:t>
            </a:r>
            <a:endParaRPr lang="cs-CZ" b="0" i="0" dirty="0">
              <a:solidFill>
                <a:srgbClr val="404040"/>
              </a:solidFill>
              <a:effectLst/>
            </a:endParaRPr>
          </a:p>
          <a:p>
            <a:pPr algn="just" fontAlgn="base"/>
            <a:r>
              <a:rPr lang="cs-CZ" b="0" i="0" dirty="0">
                <a:solidFill>
                  <a:srgbClr val="404040"/>
                </a:solidFill>
                <a:effectLst/>
              </a:rPr>
              <a:t>Kyselina sírová: V = 204/1,1394 = </a:t>
            </a:r>
            <a:r>
              <a:rPr lang="cs-CZ" b="0" i="0" u="sng" dirty="0">
                <a:solidFill>
                  <a:srgbClr val="404040"/>
                </a:solidFill>
                <a:effectLst/>
              </a:rPr>
              <a:t>179 cm</a:t>
            </a:r>
            <a:r>
              <a:rPr lang="cs-CZ" b="0" i="0" u="sng" baseline="30000" dirty="0">
                <a:solidFill>
                  <a:srgbClr val="404040"/>
                </a:solidFill>
                <a:effectLst/>
              </a:rPr>
              <a:t>3</a:t>
            </a:r>
            <a:endParaRPr lang="cs-CZ" b="0" i="0" dirty="0">
              <a:solidFill>
                <a:srgbClr val="404040"/>
              </a:solidFill>
              <a:effectLst/>
            </a:endParaRPr>
          </a:p>
          <a:p>
            <a:pPr algn="just" fontAlgn="base"/>
            <a:endParaRPr lang="en-US" sz="800" b="1" i="0" dirty="0">
              <a:solidFill>
                <a:srgbClr val="404040"/>
              </a:solidFill>
              <a:effectLst/>
            </a:endParaRPr>
          </a:p>
          <a:p>
            <a:pPr algn="just" fontAlgn="base"/>
            <a:r>
              <a:rPr lang="cs-CZ" b="1" dirty="0">
                <a:solidFill>
                  <a:srgbClr val="404040"/>
                </a:solidFill>
                <a:effectLst/>
              </a:rPr>
              <a:t>Pro přípravu 55 g síranu amonného je třeba použít 148,3 cm</a:t>
            </a:r>
            <a:r>
              <a:rPr lang="cs-CZ" b="1" baseline="30000" dirty="0">
                <a:solidFill>
                  <a:srgbClr val="404040"/>
                </a:solidFill>
                <a:effectLst/>
              </a:rPr>
              <a:t>3</a:t>
            </a:r>
            <a:r>
              <a:rPr lang="cs-CZ" b="1" dirty="0">
                <a:solidFill>
                  <a:srgbClr val="404040"/>
                </a:solidFill>
                <a:effectLst/>
              </a:rPr>
              <a:t> 10% roztoku amoniaku a 179 cm</a:t>
            </a:r>
            <a:r>
              <a:rPr lang="cs-CZ" b="1" baseline="30000" dirty="0">
                <a:solidFill>
                  <a:srgbClr val="404040"/>
                </a:solidFill>
                <a:effectLst/>
              </a:rPr>
              <a:t>3</a:t>
            </a:r>
            <a:r>
              <a:rPr lang="cs-CZ" b="1" dirty="0">
                <a:solidFill>
                  <a:srgbClr val="404040"/>
                </a:solidFill>
                <a:effectLst/>
              </a:rPr>
              <a:t> 20% kyseliny sírové.</a:t>
            </a:r>
          </a:p>
        </p:txBody>
      </p:sp>
    </p:spTree>
    <p:extLst>
      <p:ext uri="{BB962C8B-B14F-4D97-AF65-F5344CB8AC3E}">
        <p14:creationId xmlns:p14="http://schemas.microsoft.com/office/powerpoint/2010/main" val="32420282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CAA93D7F-43F8-4114-AC08-3CD414361355}"/>
              </a:ext>
            </a:extLst>
          </p:cNvPr>
          <p:cNvSpPr txBox="1"/>
          <p:nvPr/>
        </p:nvSpPr>
        <p:spPr>
          <a:xfrm>
            <a:off x="152400" y="218212"/>
            <a:ext cx="88201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1" i="0" dirty="0">
                <a:solidFill>
                  <a:srgbClr val="000000"/>
                </a:solidFill>
                <a:effectLst/>
                <a:latin typeface="Noto Sans"/>
              </a:rPr>
              <a:t>Z roztoku obsahující 1 g síranu alkalického kovu bylo nadbytkem chloridu barnatého vysráženo 1,3394 g síranu barnatého. Vypočítejte střední </a:t>
            </a:r>
            <a:r>
              <a:rPr lang="cs-CZ" b="1" i="0" dirty="0" err="1">
                <a:solidFill>
                  <a:srgbClr val="000000"/>
                </a:solidFill>
                <a:effectLst/>
                <a:latin typeface="Noto Sans"/>
              </a:rPr>
              <a:t>realativní</a:t>
            </a:r>
            <a:r>
              <a:rPr lang="cs-CZ" b="1" i="0" dirty="0">
                <a:solidFill>
                  <a:srgbClr val="000000"/>
                </a:solidFill>
                <a:effectLst/>
                <a:latin typeface="Noto Sans"/>
              </a:rPr>
              <a:t> atomovou hmotnost kovu.</a:t>
            </a:r>
            <a:r>
              <a:rPr lang="en-US" b="1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cs-CZ" b="1" i="0" dirty="0">
                <a:solidFill>
                  <a:srgbClr val="000000"/>
                </a:solidFill>
                <a:effectLst/>
                <a:latin typeface="Noto Sans"/>
              </a:rPr>
              <a:t>M(BaSO</a:t>
            </a:r>
            <a:r>
              <a:rPr lang="cs-CZ" b="1" i="0" baseline="-25000" dirty="0">
                <a:solidFill>
                  <a:srgbClr val="000000"/>
                </a:solidFill>
                <a:effectLst/>
                <a:latin typeface="Noto Sans"/>
              </a:rPr>
              <a:t>4</a:t>
            </a:r>
            <a:r>
              <a:rPr lang="cs-CZ" b="1" i="0" dirty="0">
                <a:solidFill>
                  <a:srgbClr val="000000"/>
                </a:solidFill>
                <a:effectLst/>
                <a:latin typeface="Noto Sans"/>
              </a:rPr>
              <a:t>) = 233,40 g⋅mol</a:t>
            </a:r>
            <a:r>
              <a:rPr lang="cs-CZ" b="1" i="0" baseline="30000" dirty="0">
                <a:solidFill>
                  <a:srgbClr val="000000"/>
                </a:solidFill>
                <a:effectLst/>
                <a:latin typeface="Noto Sans"/>
              </a:rPr>
              <a:t>-1</a:t>
            </a:r>
            <a:endParaRPr lang="cs-CZ" b="1" i="0" dirty="0">
              <a:solidFill>
                <a:srgbClr val="000000"/>
              </a:solidFill>
              <a:effectLst/>
              <a:latin typeface="Noto Sans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F0772408-8366-4AAF-8900-13BB14E03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" y="1286947"/>
            <a:ext cx="81534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Neznámý kov označíme např. písmenem 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.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m(A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 = 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= 1,0000 g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m(BaSO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 = 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= 1,3994 g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M(BaSO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 = 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= 233,40 g⋅mol</a:t>
            </a:r>
            <a:r>
              <a:rPr kumimoji="0" lang="cs-CZ" altLang="cs-CZ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-1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BD6E4AF3-0978-4758-AE04-B216F150F1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" y="2563624"/>
            <a:ext cx="882015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Vyjádříme reakci chemickou rovnicí: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+ BaCl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  → BaSO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+ 2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ACl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cs-CZ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Z vyčíslené rovnice vyplývá pro poměr reaktantu a produktu: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n(A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SO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</a:t>
            </a:r>
            <a:r>
              <a:rPr lang="en-US" altLang="cs-CZ" dirty="0">
                <a:solidFill>
                  <a:srgbClr val="000000"/>
                </a:solidFill>
                <a:latin typeface="+mn-lt"/>
              </a:rPr>
              <a:t>/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n(BaSO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=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</a:t>
            </a:r>
            <a:r>
              <a:rPr lang="en-US" altLang="cs-CZ" dirty="0">
                <a:solidFill>
                  <a:srgbClr val="000000"/>
                </a:solidFill>
                <a:latin typeface="+mn-lt"/>
              </a:rPr>
              <a:t>/1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cs-CZ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Látkové množství vypočítáme ze vzorce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8B0000"/>
                </a:solidFill>
                <a:effectLst/>
                <a:latin typeface="+mn-lt"/>
              </a:rPr>
              <a:t>n=m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8B0000"/>
                </a:solidFill>
                <a:effectLst/>
                <a:latin typeface="+mn-lt"/>
              </a:rPr>
              <a:t>.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8B0000"/>
                </a:solidFill>
                <a:effectLst/>
                <a:latin typeface="+mn-lt"/>
              </a:rPr>
              <a:t>M</a:t>
            </a:r>
            <a:endParaRPr kumimoji="0" lang="en-US" altLang="cs-CZ" b="0" i="0" u="none" strike="noStrike" cap="none" normalizeH="0" baseline="0" dirty="0">
              <a:ln>
                <a:noFill/>
              </a:ln>
              <a:solidFill>
                <a:srgbClr val="8B00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cs-CZ" sz="800" b="0" i="0" u="none" strike="noStrike" cap="none" normalizeH="0" baseline="0" dirty="0">
              <a:ln>
                <a:noFill/>
              </a:ln>
              <a:solidFill>
                <a:srgbClr val="8B00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Tedy po dosazení do vztahu vyplývající z rovnice a vyjádření molární hmotnosti A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dostaneme: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DCB726F2-8AA3-4A02-8BF9-86BCAB29FCC2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185737" y="4555390"/>
            <a:ext cx="8772525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=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⋅M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/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=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1,0000⋅233,40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/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1,3394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≈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174,26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g⋅mol</a:t>
            </a:r>
            <a:r>
              <a:rPr kumimoji="0" lang="cs-CZ" altLang="cs-CZ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−1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cs-CZ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Výpočtem jsme zjistili molární hmotnost A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.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Relativní hmotnost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je číselně rovna molární hmotnosti, relativní hmotnost 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</a:t>
            </a:r>
            <a:r>
              <a:rPr kumimoji="0" lang="cs-CZ" altLang="cs-CZ" b="1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r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tedy získáme: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cs-CZ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</a:t>
            </a:r>
            <a:r>
              <a:rPr kumimoji="0" lang="cs-CZ" altLang="cs-CZ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st</a:t>
            </a:r>
            <a:r>
              <a:rPr kumimoji="0" lang="cs-CZ" altLang="cs-CZ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r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(A)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=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(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</a:t>
            </a:r>
            <a:r>
              <a:rPr kumimoji="0" lang="cs-CZ" altLang="cs-CZ" b="0" i="0" u="none" strike="noStrike" cap="none" normalizeH="0" baseline="3000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st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r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(A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SO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−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</a:t>
            </a:r>
            <a:r>
              <a:rPr kumimoji="0" lang="cs-CZ" altLang="cs-CZ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st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r(S)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−(4⋅A</a:t>
            </a:r>
            <a:r>
              <a:rPr kumimoji="0" lang="cs-CZ" altLang="cs-CZ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st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r(O))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)/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=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(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174,26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−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32,07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−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(4⋅16,00)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)/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≈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6400"/>
                </a:solidFill>
                <a:effectLst/>
                <a:latin typeface="+mn-lt"/>
              </a:rPr>
              <a:t>39,10</a:t>
            </a:r>
            <a:endParaRPr kumimoji="0" lang="en-US" altLang="cs-CZ" b="0" i="0" u="none" strike="noStrike" cap="none" normalizeH="0" baseline="0" dirty="0">
              <a:ln>
                <a:noFill/>
              </a:ln>
              <a:solidFill>
                <a:srgbClr val="0064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Střední relativní atomová hmotnost kovu je 39,10. V tabulkách nalezneme, že se se jedná o draslík.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574767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97D41BBC-CF25-4314-8061-AA7B68172693}"/>
              </a:ext>
            </a:extLst>
          </p:cNvPr>
          <p:cNvSpPr txBox="1"/>
          <p:nvPr/>
        </p:nvSpPr>
        <p:spPr>
          <a:xfrm>
            <a:off x="149087" y="110775"/>
            <a:ext cx="8776252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/>
              <a:t>Příklad Kolik kg vápna získáme vypálením 340 kg vápence, který obsahuje 95 % CaCO</a:t>
            </a:r>
            <a:r>
              <a:rPr lang="cs-CZ" sz="2000" b="1" baseline="-25000" dirty="0"/>
              <a:t>3</a:t>
            </a:r>
            <a:r>
              <a:rPr lang="cs-CZ" sz="2000" b="1" dirty="0"/>
              <a:t>?</a:t>
            </a:r>
          </a:p>
          <a:p>
            <a:r>
              <a:rPr lang="cs-CZ" sz="2000" b="1" dirty="0"/>
              <a:t>CaCO</a:t>
            </a:r>
            <a:r>
              <a:rPr lang="cs-CZ" sz="2000" b="1" baseline="-25000" dirty="0"/>
              <a:t>3</a:t>
            </a:r>
            <a:r>
              <a:rPr lang="cs-CZ" sz="2000" b="1" dirty="0"/>
              <a:t> → </a:t>
            </a:r>
            <a:r>
              <a:rPr lang="cs-CZ" sz="2000" b="1" dirty="0" err="1"/>
              <a:t>CaO</a:t>
            </a:r>
            <a:r>
              <a:rPr lang="cs-CZ" sz="2000" b="1" dirty="0"/>
              <a:t> + CO</a:t>
            </a:r>
            <a:r>
              <a:rPr lang="cs-CZ" sz="2000" b="1" baseline="-25000" dirty="0"/>
              <a:t>2</a:t>
            </a:r>
          </a:p>
          <a:p>
            <a:endParaRPr lang="en-US" sz="800" dirty="0"/>
          </a:p>
          <a:p>
            <a:r>
              <a:rPr lang="cs-CZ" sz="2000" dirty="0"/>
              <a:t>340 kg vápence ............100 %</a:t>
            </a:r>
          </a:p>
          <a:p>
            <a:r>
              <a:rPr lang="cs-CZ" sz="2000" dirty="0"/>
              <a:t>x kg CaCO</a:t>
            </a:r>
            <a:r>
              <a:rPr lang="cs-CZ" sz="2000" baseline="-25000" dirty="0"/>
              <a:t>3</a:t>
            </a:r>
            <a:r>
              <a:rPr lang="cs-CZ" sz="2000" dirty="0"/>
              <a:t> .............. 95 %</a:t>
            </a:r>
          </a:p>
          <a:p>
            <a:r>
              <a:rPr lang="cs-CZ" sz="2000" dirty="0"/>
              <a:t>x = 95 * 340 / 100 = 323 kg</a:t>
            </a:r>
            <a:endParaRPr lang="en-US" sz="2000" dirty="0"/>
          </a:p>
          <a:p>
            <a:endParaRPr lang="cs-CZ" sz="800" dirty="0"/>
          </a:p>
          <a:p>
            <a:r>
              <a:rPr lang="cs-CZ" sz="2000" dirty="0"/>
              <a:t>ze 100 kg ............56 kg </a:t>
            </a:r>
            <a:r>
              <a:rPr lang="cs-CZ" sz="2000" dirty="0" err="1"/>
              <a:t>CaO</a:t>
            </a:r>
            <a:endParaRPr lang="cs-CZ" sz="2000" dirty="0"/>
          </a:p>
          <a:p>
            <a:r>
              <a:rPr lang="cs-CZ" sz="2000" dirty="0"/>
              <a:t>z 323 kg ............ x kg</a:t>
            </a:r>
          </a:p>
          <a:p>
            <a:r>
              <a:rPr lang="cs-CZ" sz="2000" dirty="0"/>
              <a:t>x = 56 * 323 / 100 = </a:t>
            </a:r>
            <a:r>
              <a:rPr lang="cs-CZ" sz="2000" u="sng" dirty="0"/>
              <a:t>180 kg vápna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54334BC-40E3-41A9-883C-4E576AEB591F}"/>
              </a:ext>
            </a:extLst>
          </p:cNvPr>
          <p:cNvSpPr txBox="1"/>
          <p:nvPr/>
        </p:nvSpPr>
        <p:spPr>
          <a:xfrm>
            <a:off x="183874" y="3638683"/>
            <a:ext cx="8776252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/>
              <a:t>Příklad: Kolik g rtuti a kolik dm</a:t>
            </a:r>
            <a:r>
              <a:rPr lang="cs-CZ" sz="2000" b="1" baseline="30000" dirty="0"/>
              <a:t>3</a:t>
            </a:r>
            <a:r>
              <a:rPr lang="cs-CZ" sz="2000" b="1" dirty="0"/>
              <a:t> kyslíku vznikne rozkladem 108 g </a:t>
            </a:r>
            <a:r>
              <a:rPr lang="cs-CZ" sz="2000" b="1" dirty="0" err="1"/>
              <a:t>HgO</a:t>
            </a:r>
            <a:r>
              <a:rPr lang="cs-CZ" sz="2000" b="1" dirty="0"/>
              <a:t>?</a:t>
            </a:r>
          </a:p>
          <a:p>
            <a:r>
              <a:rPr lang="cs-CZ" sz="2000" b="1" dirty="0"/>
              <a:t>2 </a:t>
            </a:r>
            <a:r>
              <a:rPr lang="cs-CZ" sz="2000" b="1" dirty="0" err="1"/>
              <a:t>HgO</a:t>
            </a:r>
            <a:r>
              <a:rPr lang="cs-CZ" sz="2000" b="1" dirty="0"/>
              <a:t> → 2 </a:t>
            </a:r>
            <a:r>
              <a:rPr lang="cs-CZ" sz="2000" b="1" dirty="0" err="1"/>
              <a:t>Hg</a:t>
            </a:r>
            <a:r>
              <a:rPr lang="cs-CZ" sz="2000" b="1" dirty="0"/>
              <a:t> + O</a:t>
            </a:r>
            <a:r>
              <a:rPr lang="cs-CZ" sz="2000" b="1" baseline="-25000" dirty="0"/>
              <a:t>2</a:t>
            </a:r>
            <a:endParaRPr lang="en-US" sz="2000" b="1" baseline="-25000" dirty="0"/>
          </a:p>
          <a:p>
            <a:endParaRPr lang="cs-CZ" sz="800" dirty="0"/>
          </a:p>
          <a:p>
            <a:r>
              <a:rPr lang="cs-CZ" sz="2000" dirty="0"/>
              <a:t>2*217g → 2*201g + 22,4 dm3</a:t>
            </a:r>
          </a:p>
          <a:p>
            <a:r>
              <a:rPr lang="cs-CZ" sz="2000" dirty="0"/>
              <a:t>ze 434 g </a:t>
            </a:r>
            <a:r>
              <a:rPr lang="cs-CZ" sz="2000" dirty="0" err="1"/>
              <a:t>HgO</a:t>
            </a:r>
            <a:r>
              <a:rPr lang="cs-CZ" sz="2000" dirty="0"/>
              <a:t> ........... 402 g </a:t>
            </a:r>
            <a:r>
              <a:rPr lang="cs-CZ" sz="2000" dirty="0" err="1"/>
              <a:t>Hg</a:t>
            </a:r>
            <a:endParaRPr lang="cs-CZ" sz="2000" dirty="0"/>
          </a:p>
          <a:p>
            <a:r>
              <a:rPr lang="cs-CZ" sz="2000" dirty="0"/>
              <a:t>ze 108 g </a:t>
            </a:r>
            <a:r>
              <a:rPr lang="cs-CZ" sz="2000" dirty="0" err="1"/>
              <a:t>HgO</a:t>
            </a:r>
            <a:r>
              <a:rPr lang="cs-CZ" sz="2000" dirty="0"/>
              <a:t> ............ x g</a:t>
            </a:r>
          </a:p>
          <a:p>
            <a:r>
              <a:rPr lang="cs-CZ" sz="2000" dirty="0"/>
              <a:t>x = 402*108/434= 100 g </a:t>
            </a:r>
            <a:r>
              <a:rPr lang="cs-CZ" sz="2000" dirty="0" err="1"/>
              <a:t>Hg</a:t>
            </a:r>
            <a:endParaRPr lang="en-US" sz="2000" dirty="0"/>
          </a:p>
          <a:p>
            <a:endParaRPr lang="cs-CZ" sz="800" dirty="0"/>
          </a:p>
          <a:p>
            <a:r>
              <a:rPr lang="cs-CZ" sz="2000" dirty="0"/>
              <a:t>ze 434 g </a:t>
            </a:r>
            <a:r>
              <a:rPr lang="cs-CZ" sz="2000" dirty="0" err="1"/>
              <a:t>HgO</a:t>
            </a:r>
            <a:r>
              <a:rPr lang="cs-CZ" sz="2000" dirty="0"/>
              <a:t> .......... 22,4 dm</a:t>
            </a:r>
            <a:r>
              <a:rPr lang="cs-CZ" sz="2000" baseline="30000" dirty="0"/>
              <a:t>3</a:t>
            </a:r>
          </a:p>
          <a:p>
            <a:r>
              <a:rPr lang="cs-CZ" sz="2000" dirty="0"/>
              <a:t>ze 108 g </a:t>
            </a:r>
            <a:r>
              <a:rPr lang="cs-CZ" sz="2000" dirty="0" err="1"/>
              <a:t>HgO</a:t>
            </a:r>
            <a:r>
              <a:rPr lang="cs-CZ" sz="2000" dirty="0"/>
              <a:t> .......... x dm</a:t>
            </a:r>
            <a:r>
              <a:rPr lang="cs-CZ" sz="2000" baseline="30000" dirty="0"/>
              <a:t>3</a:t>
            </a:r>
          </a:p>
          <a:p>
            <a:r>
              <a:rPr lang="cs-CZ" sz="2000" dirty="0"/>
              <a:t>x = 108*22,4/434 = 5,6 dm</a:t>
            </a:r>
            <a:r>
              <a:rPr lang="cs-CZ" sz="2000" baseline="30000" dirty="0"/>
              <a:t>3</a:t>
            </a:r>
            <a:r>
              <a:rPr lang="cs-CZ" sz="2000" dirty="0"/>
              <a:t> O</a:t>
            </a:r>
            <a:r>
              <a:rPr lang="cs-CZ" sz="2000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47537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EE9D5069-B962-43F4-8D26-9E5E18248FD9}"/>
              </a:ext>
            </a:extLst>
          </p:cNvPr>
          <p:cNvSpPr txBox="1"/>
          <p:nvPr/>
        </p:nvSpPr>
        <p:spPr>
          <a:xfrm>
            <a:off x="169523" y="257929"/>
            <a:ext cx="87587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1" dirty="0">
                <a:effectLst/>
              </a:rPr>
              <a:t>Vypočítejte hmotnost </a:t>
            </a:r>
            <a:r>
              <a:rPr lang="cs-CZ" sz="2000" b="0" i="1" dirty="0" err="1">
                <a:effectLst/>
              </a:rPr>
              <a:t>heptahydrátu</a:t>
            </a:r>
            <a:r>
              <a:rPr lang="cs-CZ" sz="2000" b="0" i="1" dirty="0">
                <a:effectLst/>
              </a:rPr>
              <a:t> síranu železnatého k přípravě 200 g jeho nasyceného roztoku při 50 °C. Vypočítejte hmotnostní zlomek FeSO</a:t>
            </a:r>
            <a:r>
              <a:rPr lang="cs-CZ" sz="2000" b="0" i="1" baseline="-25000" dirty="0">
                <a:effectLst/>
              </a:rPr>
              <a:t>4 </a:t>
            </a:r>
            <a:r>
              <a:rPr lang="cs-CZ" sz="2000" b="0" i="1" dirty="0">
                <a:effectLst/>
              </a:rPr>
              <a:t>. 7 H</a:t>
            </a:r>
            <a:r>
              <a:rPr lang="cs-CZ" sz="2000" b="0" i="1" baseline="-25000" dirty="0">
                <a:effectLst/>
              </a:rPr>
              <a:t>2</a:t>
            </a:r>
            <a:r>
              <a:rPr lang="cs-CZ" sz="2000" b="0" i="1" dirty="0">
                <a:effectLst/>
              </a:rPr>
              <a:t>O a FeSO</a:t>
            </a:r>
            <a:r>
              <a:rPr lang="cs-CZ" sz="2000" b="0" i="1" baseline="-25000" dirty="0">
                <a:effectLst/>
              </a:rPr>
              <a:t>4 </a:t>
            </a:r>
            <a:r>
              <a:rPr lang="cs-CZ" sz="2000" b="0" i="1" dirty="0">
                <a:effectLst/>
              </a:rPr>
              <a:t>v připraveném nasyceném roztoku.</a:t>
            </a:r>
            <a:endParaRPr lang="cs-CZ" sz="2000" i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7500112-F319-4E9B-AA7D-BBF3479DCC5E}"/>
              </a:ext>
            </a:extLst>
          </p:cNvPr>
          <p:cNvSpPr txBox="1"/>
          <p:nvPr/>
        </p:nvSpPr>
        <p:spPr>
          <a:xfrm>
            <a:off x="169521" y="1503455"/>
            <a:ext cx="875871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    Rozpustnost zadané soli při této teplotě 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(FeSO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.7H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2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O, 50 °C) = 149 g / 100 g vody. Z tohoto údaje plyne, že při použití 149 g soli vznikne 249 g nasyceného roztoku (149 g soli + 100 g vody). </a:t>
            </a:r>
          </a:p>
          <a:p>
            <a:pPr algn="l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   Přímou úměrou přepočteme hmotnost na požadovaných 200 g roztoku jako</a:t>
            </a:r>
          </a:p>
          <a:p>
            <a:pPr algn="ctr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149 g hydrátu ............. (100 + 149) g roztoku</a:t>
            </a:r>
          </a:p>
          <a:p>
            <a:pPr algn="ctr"/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x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g...................................      200 g roztoku</a:t>
            </a:r>
          </a:p>
          <a:p>
            <a:pPr algn="ctr"/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x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= 149 · 200/249 = 119,7 g hydrátu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9F72E94-E7B4-4060-B6F7-988D9B0BA3C5}"/>
              </a:ext>
            </a:extLst>
          </p:cNvPr>
          <p:cNvSpPr txBox="1"/>
          <p:nvPr/>
        </p:nvSpPr>
        <p:spPr>
          <a:xfrm>
            <a:off x="192641" y="3848232"/>
            <a:ext cx="875871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Hmotnostní zlomek </a:t>
            </a:r>
            <a:r>
              <a:rPr lang="cs-CZ" sz="2000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heptahydrátu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síranu železnatého v nasyceném roztoku při 50 °C je 	</a:t>
            </a:r>
          </a:p>
          <a:p>
            <a:pPr algn="l"/>
            <a:r>
              <a:rPr lang="cs-CZ" sz="2000" dirty="0">
                <a:solidFill>
                  <a:srgbClr val="373A3C"/>
                </a:solidFill>
                <a:latin typeface="Source Sans Pro" panose="020B0503030403020204" pitchFamily="34" charset="0"/>
              </a:rPr>
              <a:t>	</a:t>
            </a:r>
            <a:r>
              <a:rPr lang="cs-CZ" sz="2000" b="0" i="1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w</a:t>
            </a:r>
            <a:r>
              <a:rPr lang="cs-CZ" sz="2000" b="0" i="1" baseline="-2500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h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= </a:t>
            </a:r>
            <a:r>
              <a:rPr lang="cs-CZ" sz="2000" b="0" i="1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m</a:t>
            </a:r>
            <a:r>
              <a:rPr lang="cs-CZ" sz="2000" b="0" i="1" baseline="-2500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h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/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m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⊙</a:t>
            </a:r>
            <a:endParaRPr lang="cs-CZ" sz="2000" baseline="-25000" dirty="0">
              <a:solidFill>
                <a:srgbClr val="373A3C"/>
              </a:solidFill>
              <a:latin typeface="Source Sans Pro" panose="020B0503030403020204" pitchFamily="34" charset="0"/>
            </a:endParaRPr>
          </a:p>
          <a:p>
            <a:pPr algn="l"/>
            <a:r>
              <a:rPr lang="cs-CZ" sz="2000" b="0" i="1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              </a:t>
            </a:r>
            <a:r>
              <a:rPr lang="cs-CZ" sz="2000" b="0" i="1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w</a:t>
            </a:r>
            <a:r>
              <a:rPr lang="cs-CZ" sz="2000" b="0" i="1" baseline="-2500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h</a:t>
            </a:r>
            <a:r>
              <a:rPr lang="cs-CZ" sz="2000" dirty="0">
                <a:solidFill>
                  <a:srgbClr val="373A3C"/>
                </a:solidFill>
                <a:latin typeface="Source Sans Pro" panose="020B0503030403020204" pitchFamily="34" charset="0"/>
              </a:rPr>
              <a:t> 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= 149/(149 + 100) ≐ 0,5984 = 59,84 %.</a:t>
            </a:r>
          </a:p>
          <a:p>
            <a:pPr algn="l"/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Hmotnostní zlomek bezvodé látky v nasyceném roztoku 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w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přepočítáme přes hmotnostní zlomek 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w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(FeSO4/FeSO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.7H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2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O) následovně:</a:t>
            </a:r>
          </a:p>
          <a:p>
            <a:pPr algn="ctr"/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w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 = 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m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/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m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⊙</a:t>
            </a:r>
            <a:endParaRPr lang="cs-CZ" sz="2000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ctr"/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w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= 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m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· [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M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(FeSO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)/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M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(FeSO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4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.7H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2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O)]/</a:t>
            </a:r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m</a:t>
            </a:r>
            <a:r>
              <a:rPr lang="cs-CZ" sz="2000" b="0" i="0" baseline="-2500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⊙</a:t>
            </a:r>
            <a:endParaRPr lang="cs-CZ" sz="2000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ctr"/>
            <a:r>
              <a:rPr lang="cs-CZ" sz="2000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w</a:t>
            </a:r>
            <a:r>
              <a:rPr lang="cs-CZ" sz="2000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= 149 [151,9/278,2]/(149 + 100) = 0,3267 = 32,67  %</a:t>
            </a:r>
          </a:p>
        </p:txBody>
      </p:sp>
    </p:spTree>
    <p:extLst>
      <p:ext uri="{BB962C8B-B14F-4D97-AF65-F5344CB8AC3E}">
        <p14:creationId xmlns:p14="http://schemas.microsoft.com/office/powerpoint/2010/main" val="38733882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7E0EE2A-4AFA-49C7-BA2A-258108BA53DC}"/>
              </a:ext>
            </a:extLst>
          </p:cNvPr>
          <p:cNvSpPr txBox="1"/>
          <p:nvPr/>
        </p:nvSpPr>
        <p:spPr>
          <a:xfrm>
            <a:off x="233362" y="394544"/>
            <a:ext cx="871061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sz="2000" b="1" dirty="0">
                <a:effectLst/>
                <a:ea typeface="Times New Roman" panose="02020603050405020304" pitchFamily="18" charset="0"/>
              </a:rPr>
              <a:t>Vypočítej hmotnost chloridu olovnatého, který vznikne z 10</a:t>
            </a:r>
            <a:r>
              <a:rPr lang="en-US" sz="2000" b="1" dirty="0">
                <a:effectLst/>
                <a:ea typeface="Times New Roman" panose="02020603050405020304" pitchFamily="18" charset="0"/>
              </a:rPr>
              <a:t> </a:t>
            </a:r>
            <a:r>
              <a:rPr lang="cs-CZ" sz="2000" b="1" dirty="0">
                <a:effectLst/>
                <a:ea typeface="Times New Roman" panose="02020603050405020304" pitchFamily="18" charset="0"/>
              </a:rPr>
              <a:t>g dusičnanu olovnatého</a:t>
            </a:r>
            <a:r>
              <a:rPr lang="en-US" sz="2000" b="1" dirty="0">
                <a:effectLst/>
                <a:ea typeface="Times New Roman" panose="02020603050405020304" pitchFamily="18" charset="0"/>
              </a:rPr>
              <a:t>. </a:t>
            </a:r>
            <a:r>
              <a:rPr lang="cs-CZ" sz="2000" b="1" dirty="0">
                <a:effectLst/>
                <a:ea typeface="Times New Roman" panose="02020603050405020304" pitchFamily="18" charset="0"/>
              </a:rPr>
              <a:t>(Reaguje dusičnan olovnatý s kyselinou chlorovodíkovou, vzniká chlorid olovnatý a kyselina dusičná)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[8,4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g]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BDBA804-16F7-4D66-B2F6-ACF4E2D5345C}"/>
              </a:ext>
            </a:extLst>
          </p:cNvPr>
          <p:cNvSpPr txBox="1"/>
          <p:nvPr/>
        </p:nvSpPr>
        <p:spPr>
          <a:xfrm>
            <a:off x="233361" y="2078415"/>
            <a:ext cx="871061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sz="2000" b="1" dirty="0">
                <a:effectLst/>
                <a:ea typeface="Times New Roman" panose="02020603050405020304" pitchFamily="18" charset="0"/>
              </a:rPr>
              <a:t>Vypočítej hmotnost uhličitanu barnatého, který získáme za normálních podmínek působením 1</a:t>
            </a:r>
            <a:r>
              <a:rPr lang="en-US" sz="2000" b="1" dirty="0">
                <a:effectLst/>
                <a:ea typeface="Times New Roman" panose="02020603050405020304" pitchFamily="18" charset="0"/>
              </a:rPr>
              <a:t> </a:t>
            </a:r>
            <a:r>
              <a:rPr lang="cs-CZ" sz="2000" b="1" dirty="0">
                <a:effectLst/>
                <a:ea typeface="Times New Roman" panose="02020603050405020304" pitchFamily="18" charset="0"/>
              </a:rPr>
              <a:t>dm</a:t>
            </a:r>
            <a:r>
              <a:rPr lang="cs-CZ" sz="2000" b="1" baseline="30000" dirty="0">
                <a:effectLst/>
                <a:ea typeface="Times New Roman" panose="02020603050405020304" pitchFamily="18" charset="0"/>
              </a:rPr>
              <a:t>3</a:t>
            </a:r>
            <a:r>
              <a:rPr lang="cs-CZ" sz="2000" b="1" dirty="0">
                <a:effectLst/>
                <a:ea typeface="Times New Roman" panose="02020603050405020304" pitchFamily="18" charset="0"/>
              </a:rPr>
              <a:t> CO</a:t>
            </a:r>
            <a:r>
              <a:rPr lang="cs-CZ" sz="2000" b="1" baseline="-25000" dirty="0">
                <a:effectLst/>
                <a:ea typeface="Times New Roman" panose="02020603050405020304" pitchFamily="18" charset="0"/>
              </a:rPr>
              <a:t>2</a:t>
            </a:r>
            <a:r>
              <a:rPr lang="cs-CZ" sz="2000" b="1" dirty="0">
                <a:effectLst/>
                <a:ea typeface="Times New Roman" panose="02020603050405020304" pitchFamily="18" charset="0"/>
              </a:rPr>
              <a:t> na hydroxid barnatý. (Reaguje hydroxid barnatý s oxidem uhličitým za vzniku uhličitanu barnatého a vody).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[8,8 g]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6FBC93B-A077-4AA6-A220-B8675F8C6A6F}"/>
              </a:ext>
            </a:extLst>
          </p:cNvPr>
          <p:cNvSpPr txBox="1"/>
          <p:nvPr/>
        </p:nvSpPr>
        <p:spPr>
          <a:xfrm>
            <a:off x="314324" y="3838486"/>
            <a:ext cx="8629649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sz="2000" b="1" dirty="0">
                <a:effectLst/>
                <a:ea typeface="Times New Roman" panose="02020603050405020304" pitchFamily="18" charset="0"/>
              </a:rPr>
              <a:t>Reakcí vody se sodíkem vzniká hydroxid sodný a vodík. Urči hmotnost vody, která reaguje s 1g sodíku.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ea typeface="Times New Roman" panose="02020603050405020304" pitchFamily="18" charset="0"/>
              </a:rPr>
              <a:t>[0,78 g]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09082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4F617F5-7DCE-4B90-B9FE-B43FC6EFF2F9}"/>
              </a:ext>
            </a:extLst>
          </p:cNvPr>
          <p:cNvSpPr txBox="1"/>
          <p:nvPr/>
        </p:nvSpPr>
        <p:spPr>
          <a:xfrm>
            <a:off x="190499" y="424160"/>
            <a:ext cx="8829675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Kolik gramů KClO</a:t>
            </a:r>
            <a:r>
              <a:rPr lang="cs-CZ" sz="2000" b="1" i="0" baseline="-25000" dirty="0">
                <a:solidFill>
                  <a:srgbClr val="000000"/>
                </a:solidFill>
                <a:effectLst/>
                <a:latin typeface="Noto Sans"/>
              </a:rPr>
              <a:t>3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 je třeba rozložit teplem, aby se za normálních podmínek získalo 98 dm</a:t>
            </a:r>
            <a:r>
              <a:rPr lang="cs-CZ" sz="2000" b="1" i="0" baseline="30000" dirty="0">
                <a:solidFill>
                  <a:srgbClr val="000000"/>
                </a:solidFill>
                <a:effectLst/>
                <a:latin typeface="Noto Sans"/>
              </a:rPr>
              <a:t>3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 O</a:t>
            </a:r>
            <a:r>
              <a:rPr lang="cs-CZ" sz="2000" b="1" i="0" baseline="-25000" dirty="0">
                <a:solidFill>
                  <a:srgbClr val="000000"/>
                </a:solidFill>
                <a:effectLst/>
                <a:latin typeface="Noto Sans"/>
              </a:rPr>
              <a:t>2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?</a:t>
            </a:r>
          </a:p>
          <a:p>
            <a:pPr algn="l"/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M(KClO</a:t>
            </a:r>
            <a:r>
              <a:rPr lang="cs-CZ" sz="2000" b="1" i="0" baseline="-25000" dirty="0">
                <a:solidFill>
                  <a:srgbClr val="000000"/>
                </a:solidFill>
                <a:effectLst/>
                <a:latin typeface="Noto Sans"/>
              </a:rPr>
              <a:t>3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) = 122,6 g⋅mol</a:t>
            </a:r>
            <a:r>
              <a:rPr lang="cs-CZ" sz="2000" b="1" i="0" baseline="30000" dirty="0">
                <a:solidFill>
                  <a:srgbClr val="000000"/>
                </a:solidFill>
                <a:effectLst/>
                <a:latin typeface="Noto Sans"/>
              </a:rPr>
              <a:t>−1</a:t>
            </a:r>
            <a:endParaRPr lang="en-US" sz="2000" b="1" i="0" baseline="30000" dirty="0">
              <a:solidFill>
                <a:srgbClr val="000000"/>
              </a:solidFill>
              <a:effectLst/>
              <a:latin typeface="Noto Sans"/>
            </a:endParaRPr>
          </a:p>
          <a:p>
            <a:pPr algn="l"/>
            <a:r>
              <a:rPr lang="cs-CZ" sz="1600" b="0" i="0" dirty="0">
                <a:solidFill>
                  <a:srgbClr val="000000"/>
                </a:solidFill>
                <a:effectLst/>
                <a:latin typeface="Noto Sans"/>
              </a:rPr>
              <a:t>m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Noto Sans"/>
              </a:rPr>
              <a:t>2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Noto Sans"/>
              </a:rPr>
              <a:t> = 357.58 g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E32995F-2155-4697-AF62-44CACC46EF83}"/>
              </a:ext>
            </a:extLst>
          </p:cNvPr>
          <p:cNvSpPr txBox="1"/>
          <p:nvPr/>
        </p:nvSpPr>
        <p:spPr>
          <a:xfrm>
            <a:off x="190499" y="2023586"/>
            <a:ext cx="8696324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Rozpuštěním 36,6 g znečištěného hořčíku ve zředěné H</a:t>
            </a:r>
            <a:r>
              <a:rPr lang="cs-CZ" sz="2000" b="1" i="0" baseline="-25000" dirty="0">
                <a:solidFill>
                  <a:srgbClr val="000000"/>
                </a:solidFill>
                <a:effectLst/>
                <a:latin typeface="Noto Sans"/>
              </a:rPr>
              <a:t>2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SO</a:t>
            </a:r>
            <a:r>
              <a:rPr lang="cs-CZ" sz="2000" b="1" i="0" baseline="-25000" dirty="0">
                <a:solidFill>
                  <a:srgbClr val="000000"/>
                </a:solidFill>
                <a:effectLst/>
                <a:latin typeface="Noto Sans"/>
              </a:rPr>
              <a:t>4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 bylo získáno 353 g MgSO</a:t>
            </a:r>
            <a:r>
              <a:rPr lang="cs-CZ" sz="2000" b="1" i="0" baseline="-25000" dirty="0">
                <a:solidFill>
                  <a:srgbClr val="000000"/>
                </a:solidFill>
                <a:effectLst/>
                <a:latin typeface="Noto Sans"/>
              </a:rPr>
              <a:t>4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 ⋅ 7 H</a:t>
            </a:r>
            <a:r>
              <a:rPr lang="cs-CZ" sz="2000" b="1" i="0" baseline="-25000" dirty="0">
                <a:solidFill>
                  <a:srgbClr val="000000"/>
                </a:solidFill>
                <a:effectLst/>
                <a:latin typeface="Noto Sans"/>
              </a:rPr>
              <a:t>2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O. Kolik procent nečistot obsahoval hořčík?</a:t>
            </a:r>
          </a:p>
          <a:p>
            <a:pPr algn="just"/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M(MgSO</a:t>
            </a:r>
            <a:r>
              <a:rPr lang="cs-CZ" sz="2000" b="1" i="0" baseline="-25000" dirty="0">
                <a:solidFill>
                  <a:srgbClr val="000000"/>
                </a:solidFill>
                <a:effectLst/>
                <a:latin typeface="Noto Sans"/>
              </a:rPr>
              <a:t>4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⋅7 H</a:t>
            </a:r>
            <a:r>
              <a:rPr lang="cs-CZ" sz="2000" b="1" i="0" baseline="-25000" dirty="0">
                <a:solidFill>
                  <a:srgbClr val="000000"/>
                </a:solidFill>
                <a:effectLst/>
                <a:latin typeface="Noto Sans"/>
              </a:rPr>
              <a:t>2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O) = 246,43 g⋅mol</a:t>
            </a:r>
            <a:r>
              <a:rPr lang="cs-CZ" sz="2000" b="1" i="0" baseline="30000" dirty="0">
                <a:solidFill>
                  <a:srgbClr val="000000"/>
                </a:solidFill>
                <a:effectLst/>
                <a:latin typeface="Noto Sans"/>
              </a:rPr>
              <a:t>−1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, M(Mg) = 24,31 g⋅mol</a:t>
            </a:r>
            <a:r>
              <a:rPr lang="cs-CZ" sz="2000" b="1" i="0" baseline="30000" dirty="0">
                <a:solidFill>
                  <a:srgbClr val="000000"/>
                </a:solidFill>
                <a:effectLst/>
                <a:latin typeface="Noto Sans"/>
              </a:rPr>
              <a:t>−1</a:t>
            </a:r>
            <a:endParaRPr lang="en-US" sz="2000" b="1" i="0" baseline="30000" dirty="0">
              <a:solidFill>
                <a:srgbClr val="000000"/>
              </a:solidFill>
              <a:effectLst/>
              <a:latin typeface="Noto Sans"/>
            </a:endParaRPr>
          </a:p>
          <a:p>
            <a:pPr algn="just"/>
            <a:r>
              <a:rPr lang="cs-CZ" sz="1600" b="0" i="0" dirty="0">
                <a:solidFill>
                  <a:srgbClr val="000000"/>
                </a:solidFill>
                <a:effectLst/>
                <a:latin typeface="Noto Sans"/>
              </a:rPr>
              <a:t>5 %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09A9F91-A8F1-4B9C-B304-0310E46D3702}"/>
              </a:ext>
            </a:extLst>
          </p:cNvPr>
          <p:cNvSpPr txBox="1"/>
          <p:nvPr/>
        </p:nvSpPr>
        <p:spPr>
          <a:xfrm>
            <a:off x="190498" y="3477399"/>
            <a:ext cx="8829675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Vypočítejte objemy 24% H</a:t>
            </a:r>
            <a:r>
              <a:rPr lang="cs-CZ" sz="2000" b="1" i="0" baseline="-25000" dirty="0">
                <a:solidFill>
                  <a:srgbClr val="000000"/>
                </a:solidFill>
                <a:effectLst/>
                <a:latin typeface="Noto Sans"/>
              </a:rPr>
              <a:t>2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SO</a:t>
            </a:r>
            <a:r>
              <a:rPr lang="cs-CZ" sz="2000" b="1" i="0" baseline="-25000" dirty="0">
                <a:solidFill>
                  <a:srgbClr val="000000"/>
                </a:solidFill>
                <a:effectLst/>
                <a:latin typeface="Noto Sans"/>
              </a:rPr>
              <a:t>4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, která má hustotu 1,1704 g⋅cm</a:t>
            </a:r>
            <a:r>
              <a:rPr lang="cs-CZ" sz="2000" b="1" i="0" baseline="30000" dirty="0">
                <a:solidFill>
                  <a:srgbClr val="000000"/>
                </a:solidFill>
                <a:effectLst/>
                <a:latin typeface="Noto Sans"/>
              </a:rPr>
              <a:t>−3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, a vodného roztoku NH</a:t>
            </a:r>
            <a:r>
              <a:rPr lang="cs-CZ" sz="2000" b="1" i="0" baseline="-25000" dirty="0">
                <a:solidFill>
                  <a:srgbClr val="000000"/>
                </a:solidFill>
                <a:effectLst/>
                <a:latin typeface="Noto Sans"/>
              </a:rPr>
              <a:t>3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 o koncentraci 3,2 mol⋅dm</a:t>
            </a:r>
            <a:r>
              <a:rPr lang="cs-CZ" sz="2000" b="1" i="0" baseline="30000" dirty="0">
                <a:solidFill>
                  <a:srgbClr val="000000"/>
                </a:solidFill>
                <a:effectLst/>
                <a:latin typeface="Noto Sans"/>
              </a:rPr>
              <a:t>−3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, jejichž reakcí vznikne 10 g (NH</a:t>
            </a:r>
            <a:r>
              <a:rPr lang="cs-CZ" sz="2000" b="1" i="0" baseline="-25000" dirty="0">
                <a:solidFill>
                  <a:srgbClr val="000000"/>
                </a:solidFill>
                <a:effectLst/>
                <a:latin typeface="Noto Sans"/>
              </a:rPr>
              <a:t>4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)</a:t>
            </a:r>
            <a:r>
              <a:rPr lang="cs-CZ" sz="2000" b="1" i="0" baseline="-25000" dirty="0">
                <a:solidFill>
                  <a:srgbClr val="000000"/>
                </a:solidFill>
                <a:effectLst/>
                <a:latin typeface="Noto Sans"/>
              </a:rPr>
              <a:t>2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SO</a:t>
            </a:r>
            <a:r>
              <a:rPr lang="cs-CZ" sz="2000" b="1" i="0" baseline="-25000" dirty="0">
                <a:solidFill>
                  <a:srgbClr val="000000"/>
                </a:solidFill>
                <a:effectLst/>
                <a:latin typeface="Noto Sans"/>
              </a:rPr>
              <a:t>4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.</a:t>
            </a:r>
          </a:p>
          <a:p>
            <a:pPr algn="just"/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M(H</a:t>
            </a:r>
            <a:r>
              <a:rPr lang="cs-CZ" sz="2000" b="1" i="0" baseline="-25000" dirty="0">
                <a:solidFill>
                  <a:srgbClr val="000000"/>
                </a:solidFill>
                <a:effectLst/>
                <a:latin typeface="Noto Sans"/>
              </a:rPr>
              <a:t>2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SO</a:t>
            </a:r>
            <a:r>
              <a:rPr lang="cs-CZ" sz="2000" b="1" i="0" baseline="-25000" dirty="0">
                <a:solidFill>
                  <a:srgbClr val="000000"/>
                </a:solidFill>
                <a:effectLst/>
                <a:latin typeface="Noto Sans"/>
              </a:rPr>
              <a:t>4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) = 98,07 g⋅mol</a:t>
            </a:r>
            <a:r>
              <a:rPr lang="cs-CZ" sz="2000" b="1" i="0" baseline="30000" dirty="0">
                <a:solidFill>
                  <a:srgbClr val="000000"/>
                </a:solidFill>
                <a:effectLst/>
                <a:latin typeface="Noto Sans"/>
              </a:rPr>
              <a:t>−1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, M((NH</a:t>
            </a:r>
            <a:r>
              <a:rPr lang="cs-CZ" sz="2000" b="1" i="0" baseline="-25000" dirty="0">
                <a:solidFill>
                  <a:srgbClr val="000000"/>
                </a:solidFill>
                <a:effectLst/>
                <a:latin typeface="Noto Sans"/>
              </a:rPr>
              <a:t>4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)</a:t>
            </a:r>
            <a:r>
              <a:rPr lang="cs-CZ" sz="2000" b="1" i="0" baseline="-25000" dirty="0">
                <a:solidFill>
                  <a:srgbClr val="000000"/>
                </a:solidFill>
                <a:effectLst/>
                <a:latin typeface="Noto Sans"/>
              </a:rPr>
              <a:t>2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SO</a:t>
            </a:r>
            <a:r>
              <a:rPr lang="cs-CZ" sz="2000" b="1" i="0" baseline="-25000" dirty="0">
                <a:solidFill>
                  <a:srgbClr val="000000"/>
                </a:solidFill>
                <a:effectLst/>
                <a:latin typeface="Noto Sans"/>
              </a:rPr>
              <a:t>4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) = 132,13 g⋅mol</a:t>
            </a:r>
            <a:r>
              <a:rPr lang="cs-CZ" sz="2000" b="1" i="0" baseline="30000" dirty="0">
                <a:solidFill>
                  <a:srgbClr val="000000"/>
                </a:solidFill>
                <a:effectLst/>
                <a:latin typeface="Noto Sans"/>
              </a:rPr>
              <a:t>−1</a:t>
            </a:r>
            <a:endParaRPr lang="en-US" sz="2000" b="1" i="0" baseline="30000" dirty="0">
              <a:solidFill>
                <a:srgbClr val="000000"/>
              </a:solidFill>
              <a:effectLst/>
              <a:latin typeface="Noto Sans"/>
            </a:endParaRPr>
          </a:p>
          <a:p>
            <a:pPr algn="just"/>
            <a:r>
              <a:rPr lang="cs-CZ" sz="1600" b="0" i="0" dirty="0">
                <a:solidFill>
                  <a:srgbClr val="000000"/>
                </a:solidFill>
                <a:effectLst/>
                <a:latin typeface="Noto Sans"/>
              </a:rPr>
              <a:t>Objem 24 % H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Noto Sans"/>
              </a:rPr>
              <a:t>2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Noto Sans"/>
              </a:rPr>
              <a:t>SO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Noto Sans"/>
              </a:rPr>
              <a:t>4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Noto Sans"/>
              </a:rPr>
              <a:t>: V = 26.42 cm</a:t>
            </a:r>
            <a:r>
              <a:rPr lang="cs-CZ" sz="1600" b="0" i="0" baseline="30000" dirty="0">
                <a:solidFill>
                  <a:srgbClr val="000000"/>
                </a:solidFill>
                <a:effectLst/>
                <a:latin typeface="Noto Sans"/>
              </a:rPr>
              <a:t>3</a:t>
            </a:r>
            <a:endParaRPr lang="cs-CZ" sz="1600" b="0" i="0" dirty="0">
              <a:solidFill>
                <a:srgbClr val="000000"/>
              </a:solidFill>
              <a:effectLst/>
              <a:latin typeface="Noto Sans"/>
            </a:endParaRPr>
          </a:p>
          <a:p>
            <a:pPr algn="just"/>
            <a:r>
              <a:rPr lang="cs-CZ" sz="1600" b="0" i="0" dirty="0">
                <a:solidFill>
                  <a:srgbClr val="000000"/>
                </a:solidFill>
                <a:effectLst/>
                <a:latin typeface="Noto Sans"/>
              </a:rPr>
              <a:t>Objem roztoku NH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Noto Sans"/>
              </a:rPr>
              <a:t>3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Noto Sans"/>
              </a:rPr>
              <a:t>: V = 47.3 6 cm</a:t>
            </a:r>
            <a:r>
              <a:rPr lang="cs-CZ" sz="1600" b="0" i="0" baseline="30000" dirty="0">
                <a:solidFill>
                  <a:srgbClr val="000000"/>
                </a:solidFill>
                <a:effectLst/>
                <a:latin typeface="Noto Sans"/>
              </a:rPr>
              <a:t>3</a:t>
            </a:r>
            <a:endParaRPr lang="cs-CZ" sz="1600" b="0" i="0" dirty="0">
              <a:solidFill>
                <a:srgbClr val="000000"/>
              </a:solidFill>
              <a:effectLst/>
              <a:latin typeface="Noto Sans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5DE566FA-8284-4A11-9029-CD28F78D0E7D}"/>
              </a:ext>
            </a:extLst>
          </p:cNvPr>
          <p:cNvSpPr txBox="1"/>
          <p:nvPr/>
        </p:nvSpPr>
        <p:spPr>
          <a:xfrm>
            <a:off x="190498" y="5271372"/>
            <a:ext cx="8829675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Směs 7,16 g </a:t>
            </a:r>
            <a:r>
              <a:rPr lang="cs-CZ" sz="2000" b="1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NaOH</a:t>
            </a:r>
            <a:r>
              <a:rPr lang="cs-CZ" sz="2000" b="1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+ KOH  reaguje s </a:t>
            </a:r>
            <a:r>
              <a:rPr lang="cs-CZ" sz="2000" b="1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HCl</a:t>
            </a:r>
            <a:r>
              <a:rPr lang="cs-CZ" sz="2000" b="1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za vzniku 10,08 g směsi chloridů. Jaké je složení směsi hydroxidů? M(</a:t>
            </a:r>
            <a:r>
              <a:rPr lang="cs-CZ" sz="2000" b="1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NaOH</a:t>
            </a:r>
            <a:r>
              <a:rPr lang="cs-CZ" sz="2000" b="1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) = 40,00</a:t>
            </a:r>
            <a:r>
              <a:rPr lang="en-US" sz="2000" b="1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</a:t>
            </a:r>
            <a:r>
              <a:rPr lang="cs-CZ" sz="2000" b="1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 M(KOH) =</a:t>
            </a:r>
            <a:r>
              <a:rPr lang="en-US" sz="2000" b="1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cs-CZ" sz="2000" b="1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56,10</a:t>
            </a:r>
            <a:r>
              <a:rPr lang="en-US" sz="2000" b="1" dirty="0">
                <a:solidFill>
                  <a:srgbClr val="000000"/>
                </a:solidFill>
                <a:cs typeface="Arial" panose="020B0604020202020204" pitchFamily="34" charset="0"/>
              </a:rPr>
              <a:t>, </a:t>
            </a:r>
            <a:r>
              <a:rPr lang="cs-CZ" sz="2000" b="1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M(</a:t>
            </a:r>
            <a:r>
              <a:rPr lang="cs-CZ" sz="2000" b="1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NaCl</a:t>
            </a:r>
            <a:r>
              <a:rPr lang="cs-CZ" sz="2000" b="1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) = 58,44</a:t>
            </a:r>
            <a:r>
              <a:rPr lang="en-US" sz="2000" b="1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cs-CZ" sz="2000" b="1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M(</a:t>
            </a:r>
            <a:r>
              <a:rPr lang="cs-CZ" sz="2000" b="1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KCl</a:t>
            </a:r>
            <a:r>
              <a:rPr lang="cs-CZ" sz="2000" b="1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) = 74,55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                                                                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/ 2,96 g KOH a 4,2 g </a:t>
            </a:r>
            <a:r>
              <a:rPr lang="cs-CZ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/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9589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CE6BF956-C411-48FC-88E2-C08D62B53B99}"/>
              </a:ext>
            </a:extLst>
          </p:cNvPr>
          <p:cNvSpPr txBox="1"/>
          <p:nvPr/>
        </p:nvSpPr>
        <p:spPr>
          <a:xfrm>
            <a:off x="104774" y="3815417"/>
            <a:ext cx="8715375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Železné hřebíky o celkové hmotnosti 15,99 g byly vloženy do 350 gramů horkého roztoku síranu měďnatého w(CuSO</a:t>
            </a:r>
            <a:r>
              <a:rPr lang="cs-CZ" sz="2000" b="1" i="0" baseline="-25000" dirty="0">
                <a:solidFill>
                  <a:srgbClr val="000000"/>
                </a:solidFill>
                <a:effectLst/>
                <a:latin typeface="Noto Sans"/>
              </a:rPr>
              <a:t>4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) = 0,14. Vypočítejte hmotnost vyloučené mědi a hmotnost nezreagované síranu měďnatého.</a:t>
            </a:r>
          </a:p>
          <a:p>
            <a:pPr algn="just"/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M(</a:t>
            </a:r>
            <a:r>
              <a:rPr lang="cs-CZ" sz="2000" b="1" i="0" dirty="0" err="1">
                <a:solidFill>
                  <a:srgbClr val="000000"/>
                </a:solidFill>
                <a:effectLst/>
                <a:latin typeface="Noto Sans"/>
              </a:rPr>
              <a:t>Cu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) = 63,5 g⋅mol</a:t>
            </a:r>
            <a:r>
              <a:rPr lang="cs-CZ" sz="2000" b="1" i="0" baseline="30000" dirty="0">
                <a:solidFill>
                  <a:srgbClr val="000000"/>
                </a:solidFill>
                <a:effectLst/>
                <a:latin typeface="Noto Sans"/>
              </a:rPr>
              <a:t>−1</a:t>
            </a:r>
            <a:endParaRPr lang="cs-CZ" sz="2000" b="1" i="0" dirty="0">
              <a:solidFill>
                <a:srgbClr val="000000"/>
              </a:solidFill>
              <a:effectLst/>
              <a:latin typeface="Noto Sans"/>
            </a:endParaRPr>
          </a:p>
          <a:p>
            <a:pPr algn="just"/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M(</a:t>
            </a:r>
            <a:r>
              <a:rPr lang="cs-CZ" sz="2000" b="1" i="0" dirty="0" err="1">
                <a:solidFill>
                  <a:srgbClr val="000000"/>
                </a:solidFill>
                <a:effectLst/>
                <a:latin typeface="Noto Sans"/>
              </a:rPr>
              <a:t>Fe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) = 55,8 g⋅mol</a:t>
            </a:r>
            <a:r>
              <a:rPr lang="cs-CZ" sz="2000" b="1" i="0" baseline="30000" dirty="0">
                <a:solidFill>
                  <a:srgbClr val="000000"/>
                </a:solidFill>
                <a:effectLst/>
                <a:latin typeface="Noto Sans"/>
              </a:rPr>
              <a:t>−1</a:t>
            </a:r>
            <a:endParaRPr lang="cs-CZ" sz="2000" b="1" i="0" dirty="0">
              <a:solidFill>
                <a:srgbClr val="000000"/>
              </a:solidFill>
              <a:effectLst/>
              <a:latin typeface="Noto Sans"/>
            </a:endParaRPr>
          </a:p>
          <a:p>
            <a:pPr algn="just"/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M(CuSO</a:t>
            </a:r>
            <a:r>
              <a:rPr lang="cs-CZ" sz="2000" b="1" i="0" baseline="-25000" dirty="0">
                <a:solidFill>
                  <a:srgbClr val="000000"/>
                </a:solidFill>
                <a:effectLst/>
                <a:latin typeface="Noto Sans"/>
              </a:rPr>
              <a:t>4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) = 160,00 g⋅mol</a:t>
            </a:r>
            <a:r>
              <a:rPr lang="cs-CZ" sz="2000" b="1" i="0" baseline="30000" dirty="0">
                <a:solidFill>
                  <a:srgbClr val="000000"/>
                </a:solidFill>
                <a:effectLst/>
                <a:latin typeface="Noto Sans"/>
              </a:rPr>
              <a:t>−1</a:t>
            </a:r>
            <a:endParaRPr lang="cs-CZ" sz="2000" b="1" i="0" dirty="0">
              <a:solidFill>
                <a:srgbClr val="000000"/>
              </a:solidFill>
              <a:effectLst/>
              <a:latin typeface="Noto Sans"/>
            </a:endParaRPr>
          </a:p>
          <a:p>
            <a:pPr algn="just"/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M(FeSO</a:t>
            </a:r>
            <a:r>
              <a:rPr lang="cs-CZ" sz="2000" b="1" i="0" baseline="-25000" dirty="0">
                <a:solidFill>
                  <a:srgbClr val="000000"/>
                </a:solidFill>
                <a:effectLst/>
                <a:latin typeface="Noto Sans"/>
              </a:rPr>
              <a:t>4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) = 152,00 g⋅mol</a:t>
            </a:r>
            <a:r>
              <a:rPr lang="cs-CZ" sz="2000" b="1" i="0" baseline="30000" dirty="0">
                <a:solidFill>
                  <a:srgbClr val="000000"/>
                </a:solidFill>
                <a:effectLst/>
                <a:latin typeface="Noto Sans"/>
              </a:rPr>
              <a:t>−1</a:t>
            </a:r>
            <a:endParaRPr lang="en-US" sz="2000" b="1" i="0" baseline="30000" dirty="0">
              <a:solidFill>
                <a:srgbClr val="000000"/>
              </a:solidFill>
              <a:effectLst/>
              <a:latin typeface="Noto Sans"/>
            </a:endParaRPr>
          </a:p>
          <a:p>
            <a:pPr algn="l"/>
            <a:endParaRPr lang="en-US" baseline="30000" dirty="0">
              <a:solidFill>
                <a:srgbClr val="000000"/>
              </a:solidFill>
              <a:latin typeface="Noto Sans"/>
            </a:endParaRPr>
          </a:p>
          <a:p>
            <a:pPr algn="l"/>
            <a:r>
              <a:rPr lang="cs-CZ" b="0" i="0" dirty="0">
                <a:solidFill>
                  <a:srgbClr val="000000"/>
                </a:solidFill>
                <a:effectLst/>
                <a:latin typeface="Noto Sans"/>
              </a:rPr>
              <a:t>Látkové množství nezreagovaného síranu měďnatého = 0.0197 mol</a:t>
            </a:r>
          </a:p>
          <a:p>
            <a:pPr algn="l"/>
            <a:r>
              <a:rPr lang="cs-CZ" b="0" i="0" dirty="0">
                <a:solidFill>
                  <a:srgbClr val="000000"/>
                </a:solidFill>
                <a:effectLst/>
                <a:latin typeface="Noto Sans"/>
              </a:rPr>
              <a:t>Hmotnost nezreagovaného síranu: 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Noto Sans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Noto Sans"/>
              </a:rPr>
              <a:t> = 3.15 g</a:t>
            </a: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B4173F46-0EFB-4BC5-9D5D-9416524F0482}"/>
              </a:ext>
            </a:extLst>
          </p:cNvPr>
          <p:cNvSpPr txBox="1"/>
          <p:nvPr/>
        </p:nvSpPr>
        <p:spPr>
          <a:xfrm>
            <a:off x="104774" y="180886"/>
            <a:ext cx="8934450" cy="1528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Kolik dm</a:t>
            </a:r>
            <a:r>
              <a:rPr lang="cs-CZ" sz="2000" b="1" i="0" baseline="30000" dirty="0">
                <a:solidFill>
                  <a:srgbClr val="000000"/>
                </a:solidFill>
                <a:effectLst/>
                <a:latin typeface="Noto Sans"/>
              </a:rPr>
              <a:t>3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 oxidu uhličitého je potřeba za normálních podmínek, aby ztuhla malta, která obsahuje 10 kg Ca(OH)</a:t>
            </a:r>
            <a:r>
              <a:rPr lang="cs-CZ" sz="2000" b="1" i="0" baseline="-25000" dirty="0">
                <a:solidFill>
                  <a:srgbClr val="000000"/>
                </a:solidFill>
                <a:effectLst/>
                <a:latin typeface="Noto Sans"/>
              </a:rPr>
              <a:t>2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?</a:t>
            </a:r>
          </a:p>
          <a:p>
            <a:pPr algn="just"/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M(Ca(OH)</a:t>
            </a:r>
            <a:r>
              <a:rPr lang="cs-CZ" sz="2000" b="1" i="0" baseline="-25000" dirty="0">
                <a:solidFill>
                  <a:srgbClr val="000000"/>
                </a:solidFill>
                <a:effectLst/>
                <a:latin typeface="Noto Sans"/>
              </a:rPr>
              <a:t>2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) = 74,09 g⋅mol</a:t>
            </a:r>
            <a:r>
              <a:rPr lang="cs-CZ" sz="2000" b="1" i="0" baseline="30000" dirty="0">
                <a:solidFill>
                  <a:srgbClr val="000000"/>
                </a:solidFill>
                <a:effectLst/>
                <a:latin typeface="Noto Sans"/>
              </a:rPr>
              <a:t>−1</a:t>
            </a:r>
            <a:endParaRPr lang="en-US" sz="2000" b="1" i="0" baseline="30000" dirty="0">
              <a:solidFill>
                <a:srgbClr val="000000"/>
              </a:solidFill>
              <a:effectLst/>
              <a:latin typeface="Noto Sans"/>
            </a:endParaRPr>
          </a:p>
          <a:p>
            <a:pPr algn="just"/>
            <a:endParaRPr lang="en-US" sz="2000" baseline="30000" dirty="0">
              <a:solidFill>
                <a:srgbClr val="000000"/>
              </a:solidFill>
              <a:latin typeface="Noto Sans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Noto Sans"/>
              </a:rPr>
              <a:t>V = 3024 dm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Noto Sans"/>
              </a:rPr>
              <a:t>3</a:t>
            </a:r>
            <a:endParaRPr lang="cs-CZ" b="0" i="0" dirty="0">
              <a:solidFill>
                <a:srgbClr val="000000"/>
              </a:solidFill>
              <a:effectLst/>
              <a:latin typeface="Noto Sans"/>
            </a:endParaRPr>
          </a:p>
        </p:txBody>
      </p: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D725ACE7-AE90-4232-8950-EF39C859D7D7}"/>
              </a:ext>
            </a:extLst>
          </p:cNvPr>
          <p:cNvSpPr txBox="1"/>
          <p:nvPr/>
        </p:nvSpPr>
        <p:spPr>
          <a:xfrm>
            <a:off x="104773" y="2162299"/>
            <a:ext cx="8934449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Vypočítejte objem vzduchu za normálních podmínek; (</a:t>
            </a:r>
            <a:r>
              <a:rPr lang="el-GR" sz="2000" b="1" i="0" dirty="0">
                <a:solidFill>
                  <a:srgbClr val="000000"/>
                </a:solidFill>
                <a:effectLst/>
                <a:latin typeface="Noto Sans"/>
              </a:rPr>
              <a:t>φ(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O</a:t>
            </a:r>
            <a:r>
              <a:rPr lang="cs-CZ" sz="2000" b="1" i="0" baseline="-25000" dirty="0">
                <a:solidFill>
                  <a:srgbClr val="000000"/>
                </a:solidFill>
                <a:effectLst/>
                <a:latin typeface="Noto Sans"/>
              </a:rPr>
              <a:t>2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) = 0,21) potřebného k oxidaci 140 kg suroviny s obsahem 78 % FeS</a:t>
            </a:r>
            <a:r>
              <a:rPr lang="cs-CZ" sz="2000" b="1" i="0" baseline="-25000" dirty="0">
                <a:solidFill>
                  <a:srgbClr val="000000"/>
                </a:solidFill>
                <a:effectLst/>
                <a:latin typeface="Noto Sans"/>
              </a:rPr>
              <a:t>2</a:t>
            </a:r>
            <a:endParaRPr lang="cs-CZ" sz="2000" b="1" i="0" dirty="0">
              <a:solidFill>
                <a:srgbClr val="000000"/>
              </a:solidFill>
              <a:effectLst/>
              <a:latin typeface="Noto Sans"/>
            </a:endParaRPr>
          </a:p>
          <a:p>
            <a:pPr algn="l"/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M(FeS</a:t>
            </a:r>
            <a:r>
              <a:rPr lang="cs-CZ" sz="2000" b="1" i="0" baseline="-25000" dirty="0">
                <a:solidFill>
                  <a:srgbClr val="000000"/>
                </a:solidFill>
                <a:effectLst/>
                <a:latin typeface="Noto Sans"/>
              </a:rPr>
              <a:t>2</a:t>
            </a:r>
            <a:r>
              <a:rPr lang="cs-CZ" sz="2000" b="1" i="0" dirty="0">
                <a:solidFill>
                  <a:srgbClr val="000000"/>
                </a:solidFill>
                <a:effectLst/>
                <a:latin typeface="Noto Sans"/>
              </a:rPr>
              <a:t>) = 120,00 g⋅mol</a:t>
            </a:r>
            <a:r>
              <a:rPr lang="cs-CZ" sz="2000" b="1" i="0" baseline="30000" dirty="0">
                <a:solidFill>
                  <a:srgbClr val="000000"/>
                </a:solidFill>
                <a:effectLst/>
                <a:latin typeface="Noto Sans"/>
              </a:rPr>
              <a:t>−1</a:t>
            </a:r>
            <a:endParaRPr lang="en-US" sz="2000" b="1" i="0" baseline="30000" dirty="0">
              <a:solidFill>
                <a:srgbClr val="000000"/>
              </a:solidFill>
              <a:effectLst/>
              <a:latin typeface="Noto Sans"/>
            </a:endParaRPr>
          </a:p>
          <a:p>
            <a:pPr algn="l"/>
            <a:r>
              <a:rPr lang="cs-CZ" sz="1600" b="0" i="0" dirty="0">
                <a:solidFill>
                  <a:srgbClr val="000000"/>
                </a:solidFill>
                <a:effectLst/>
                <a:latin typeface="Noto Sans"/>
              </a:rPr>
              <a:t>V = 267 m</a:t>
            </a:r>
            <a:r>
              <a:rPr lang="cs-CZ" sz="1600" b="0" i="0" baseline="30000" dirty="0">
                <a:solidFill>
                  <a:srgbClr val="000000"/>
                </a:solidFill>
                <a:effectLst/>
                <a:latin typeface="Noto Sans"/>
              </a:rPr>
              <a:t>3</a:t>
            </a:r>
            <a:endParaRPr lang="cs-CZ" sz="1600" b="0" i="0" dirty="0">
              <a:solidFill>
                <a:srgbClr val="000000"/>
              </a:solidFill>
              <a:effectLst/>
              <a:latin typeface="Noto Sans"/>
            </a:endParaRPr>
          </a:p>
        </p:txBody>
      </p:sp>
    </p:spTree>
    <p:extLst>
      <p:ext uri="{BB962C8B-B14F-4D97-AF65-F5344CB8AC3E}">
        <p14:creationId xmlns:p14="http://schemas.microsoft.com/office/powerpoint/2010/main" val="15678492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0594DE22-7F24-42FB-BB69-B74149CCCB7C}"/>
              </a:ext>
            </a:extLst>
          </p:cNvPr>
          <p:cNvSpPr txBox="1"/>
          <p:nvPr/>
        </p:nvSpPr>
        <p:spPr>
          <a:xfrm>
            <a:off x="180975" y="177050"/>
            <a:ext cx="8724900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/>
              <a:t>Tepelným rozkladem uhličitanu vápenatého vzniká pálené vápno (</a:t>
            </a:r>
            <a:r>
              <a:rPr lang="cs-CZ" sz="2000" b="1" dirty="0" err="1"/>
              <a:t>CaO</a:t>
            </a:r>
            <a:r>
              <a:rPr lang="cs-CZ" sz="2000" b="1" dirty="0"/>
              <a:t>) a oxid uhličitý. Vypočítejte, kolik gramů těchto sloučenin vznikne z 20 g uhličitanu vápenatého. </a:t>
            </a:r>
            <a:endParaRPr lang="en-US" sz="2000" b="1" dirty="0"/>
          </a:p>
          <a:p>
            <a:r>
              <a:rPr lang="cs-CZ" sz="1600" dirty="0"/>
              <a:t>							Tepelným rozkladem 20 g CaCO3 vzniká 11,2 g </a:t>
            </a:r>
            <a:r>
              <a:rPr lang="cs-CZ" sz="1600" dirty="0" err="1"/>
              <a:t>CaO</a:t>
            </a:r>
            <a:r>
              <a:rPr lang="cs-CZ" sz="1600" dirty="0"/>
              <a:t> a 8,8 g CO</a:t>
            </a:r>
            <a:r>
              <a:rPr lang="cs-CZ" sz="1600" baseline="-25000" dirty="0"/>
              <a:t>2</a:t>
            </a:r>
            <a:r>
              <a:rPr lang="cs-CZ" sz="1600" dirty="0"/>
              <a:t>.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E8C7EE5-19B0-475E-AA06-F66892F8D1D5}"/>
              </a:ext>
            </a:extLst>
          </p:cNvPr>
          <p:cNvSpPr txBox="1"/>
          <p:nvPr/>
        </p:nvSpPr>
        <p:spPr>
          <a:xfrm>
            <a:off x="157162" y="1594403"/>
            <a:ext cx="88296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dirty="0"/>
              <a:t>Kolik gramů </a:t>
            </a:r>
            <a:r>
              <a:rPr lang="cs-CZ" sz="2000" b="1" dirty="0" err="1"/>
              <a:t>HgO</a:t>
            </a:r>
            <a:r>
              <a:rPr lang="cs-CZ" sz="2000" b="1" dirty="0"/>
              <a:t> se rozložilo při vzniku 448 cm</a:t>
            </a:r>
            <a:r>
              <a:rPr lang="cs-CZ" sz="2000" b="1" baseline="30000" dirty="0"/>
              <a:t>3</a:t>
            </a:r>
            <a:r>
              <a:rPr lang="en-US" sz="2000" b="1" baseline="30000" dirty="0"/>
              <a:t> </a:t>
            </a:r>
            <a:r>
              <a:rPr lang="cs-CZ" sz="2000" b="1" dirty="0"/>
              <a:t>kyslíku. </a:t>
            </a:r>
            <a:r>
              <a:rPr lang="cs-CZ" sz="2000" dirty="0" err="1"/>
              <a:t>HgO</a:t>
            </a:r>
            <a:r>
              <a:rPr lang="cs-CZ" sz="2000" dirty="0"/>
              <a:t> → </a:t>
            </a:r>
            <a:r>
              <a:rPr lang="cs-CZ" sz="2000" dirty="0" err="1"/>
              <a:t>Hg</a:t>
            </a:r>
            <a:r>
              <a:rPr lang="cs-CZ" sz="2000" dirty="0"/>
              <a:t> + O</a:t>
            </a:r>
            <a:r>
              <a:rPr lang="cs-CZ" sz="2000" baseline="-25000" dirty="0"/>
              <a:t>2</a:t>
            </a:r>
          </a:p>
          <a:p>
            <a:pPr algn="just"/>
            <a:r>
              <a:rPr lang="cs-CZ" sz="1600" dirty="0"/>
              <a:t>										Při reakci se rozložilo 8,66 g </a:t>
            </a:r>
            <a:r>
              <a:rPr lang="cs-CZ" sz="1600" dirty="0" err="1"/>
              <a:t>HgO</a:t>
            </a:r>
            <a:r>
              <a:rPr lang="cs-CZ" sz="1600" dirty="0"/>
              <a:t>.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8863E9D4-6710-45F6-B44E-E0CF5C19785D}"/>
              </a:ext>
            </a:extLst>
          </p:cNvPr>
          <p:cNvSpPr txBox="1"/>
          <p:nvPr/>
        </p:nvSpPr>
        <p:spPr>
          <a:xfrm>
            <a:off x="192880" y="2429178"/>
            <a:ext cx="882967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1" dirty="0"/>
              <a:t>V</a:t>
            </a:r>
            <a:r>
              <a:rPr lang="cs-CZ" sz="2000" b="1" dirty="0" err="1"/>
              <a:t>ypočítejte</a:t>
            </a:r>
            <a:r>
              <a:rPr lang="cs-CZ" sz="2000" b="1" dirty="0"/>
              <a:t>, kolik dm</a:t>
            </a:r>
            <a:r>
              <a:rPr lang="cs-CZ" sz="2000" b="1" baseline="30000" dirty="0"/>
              <a:t>3</a:t>
            </a:r>
            <a:r>
              <a:rPr lang="cs-CZ" sz="2000" b="1" dirty="0"/>
              <a:t> NO vznikne reakcí 10 g mědi</a:t>
            </a:r>
            <a:r>
              <a:rPr lang="en-US" sz="2000" b="1" dirty="0"/>
              <a:t> </a:t>
            </a:r>
            <a:r>
              <a:rPr lang="cs-CZ" sz="2000" b="1" dirty="0"/>
              <a:t>s kyselinou dusičnou za  standardních podmínek. </a:t>
            </a:r>
            <a:r>
              <a:rPr lang="cs-CZ" sz="2000" dirty="0" err="1"/>
              <a:t>Cu</a:t>
            </a:r>
            <a:r>
              <a:rPr lang="cs-CZ" sz="2000" dirty="0"/>
              <a:t> + HNO</a:t>
            </a:r>
            <a:r>
              <a:rPr lang="cs-CZ" sz="2000" baseline="-25000" dirty="0"/>
              <a:t>3</a:t>
            </a:r>
            <a:r>
              <a:rPr lang="cs-CZ" sz="2000" dirty="0"/>
              <a:t> --→ </a:t>
            </a:r>
            <a:r>
              <a:rPr lang="cs-CZ" sz="2000" dirty="0" err="1"/>
              <a:t>Cu</a:t>
            </a:r>
            <a:r>
              <a:rPr lang="cs-CZ" sz="2000" dirty="0"/>
              <a:t>(NO</a:t>
            </a:r>
            <a:r>
              <a:rPr lang="cs-CZ" sz="2000" baseline="-25000" dirty="0"/>
              <a:t>3</a:t>
            </a:r>
            <a:r>
              <a:rPr lang="cs-CZ" sz="2000" dirty="0"/>
              <a:t>)</a:t>
            </a:r>
            <a:r>
              <a:rPr lang="cs-CZ" sz="2000" baseline="-25000" dirty="0"/>
              <a:t>2</a:t>
            </a:r>
            <a:r>
              <a:rPr lang="cs-CZ" sz="2000" dirty="0"/>
              <a:t> + NO + H</a:t>
            </a:r>
            <a:r>
              <a:rPr lang="cs-CZ" sz="2000" baseline="-25000" dirty="0"/>
              <a:t>2</a:t>
            </a:r>
            <a:r>
              <a:rPr lang="cs-CZ" sz="2000" dirty="0"/>
              <a:t>O</a:t>
            </a:r>
          </a:p>
          <a:p>
            <a:pPr algn="just"/>
            <a:r>
              <a:rPr lang="cs-CZ" sz="1600" dirty="0"/>
              <a:t>												Při reakci vznikne 8,35 dm</a:t>
            </a:r>
            <a:r>
              <a:rPr lang="cs-CZ" sz="1600" baseline="30000" dirty="0"/>
              <a:t>3</a:t>
            </a:r>
            <a:r>
              <a:rPr lang="cs-CZ" sz="1600" dirty="0"/>
              <a:t> NO.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F2A53206-4BDA-41EF-8337-BFC60EAFDA58}"/>
              </a:ext>
            </a:extLst>
          </p:cNvPr>
          <p:cNvSpPr txBox="1"/>
          <p:nvPr/>
        </p:nvSpPr>
        <p:spPr>
          <a:xfrm>
            <a:off x="192880" y="3500768"/>
            <a:ext cx="880586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dirty="0"/>
              <a:t>Kolik g CaCl</a:t>
            </a:r>
            <a:r>
              <a:rPr lang="cs-CZ" sz="2000" b="1" baseline="-25000" dirty="0"/>
              <a:t>2</a:t>
            </a:r>
            <a:r>
              <a:rPr lang="cs-CZ" sz="2000" b="1" dirty="0"/>
              <a:t> vznikne reakcí 30 g Ca(OH)</a:t>
            </a:r>
            <a:r>
              <a:rPr lang="cs-CZ" sz="2000" b="1" baseline="-25000" dirty="0"/>
              <a:t>2</a:t>
            </a:r>
            <a:r>
              <a:rPr lang="cs-CZ" sz="2000" b="1" dirty="0"/>
              <a:t> s kyselinou</a:t>
            </a:r>
            <a:r>
              <a:rPr lang="en-US" sz="2000" b="1" dirty="0"/>
              <a:t> </a:t>
            </a:r>
            <a:r>
              <a:rPr lang="cs-CZ" sz="2000" b="1" dirty="0"/>
              <a:t>chlorovodíkovou, je-li účinnost reakce 98</a:t>
            </a:r>
            <a:r>
              <a:rPr lang="en-US" sz="2000" b="1" dirty="0"/>
              <a:t> </a:t>
            </a:r>
            <a:r>
              <a:rPr lang="cs-CZ" sz="2000" b="1" dirty="0"/>
              <a:t>%?  </a:t>
            </a:r>
            <a:r>
              <a:rPr lang="cs-CZ" sz="2000" dirty="0"/>
              <a:t>Ca(OH)</a:t>
            </a:r>
            <a:r>
              <a:rPr lang="cs-CZ" sz="2000" baseline="-25000" dirty="0"/>
              <a:t>2</a:t>
            </a:r>
            <a:r>
              <a:rPr lang="cs-CZ" sz="2000" dirty="0"/>
              <a:t> + </a:t>
            </a:r>
            <a:r>
              <a:rPr lang="cs-CZ" sz="2000" dirty="0" err="1"/>
              <a:t>HCl</a:t>
            </a:r>
            <a:r>
              <a:rPr lang="cs-CZ" sz="2000" dirty="0"/>
              <a:t> ----→ CaCl</a:t>
            </a:r>
            <a:r>
              <a:rPr lang="cs-CZ" sz="2000" baseline="-25000" dirty="0"/>
              <a:t>2</a:t>
            </a:r>
            <a:r>
              <a:rPr lang="cs-CZ" sz="2000" dirty="0"/>
              <a:t> + H</a:t>
            </a:r>
            <a:r>
              <a:rPr lang="cs-CZ" sz="2000" baseline="-25000" dirty="0"/>
              <a:t>2</a:t>
            </a:r>
            <a:r>
              <a:rPr lang="cs-CZ" sz="2000" dirty="0"/>
              <a:t>O</a:t>
            </a:r>
            <a:endParaRPr lang="en-US" sz="2000" dirty="0"/>
          </a:p>
          <a:p>
            <a:r>
              <a:rPr lang="cs-CZ" sz="1600" dirty="0"/>
              <a:t>												Při reakci vznikne 44,06 g CaCl</a:t>
            </a:r>
            <a:r>
              <a:rPr lang="cs-CZ" sz="1600" baseline="-25000" dirty="0"/>
              <a:t>2</a:t>
            </a:r>
            <a:r>
              <a:rPr lang="cs-CZ" sz="1600" dirty="0"/>
              <a:t>.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FD014A62-A740-4382-894C-5FA0DBF4DFBF}"/>
              </a:ext>
            </a:extLst>
          </p:cNvPr>
          <p:cNvSpPr txBox="1"/>
          <p:nvPr/>
        </p:nvSpPr>
        <p:spPr>
          <a:xfrm>
            <a:off x="264315" y="4536071"/>
            <a:ext cx="875824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/>
              <a:t>Kolik g </a:t>
            </a:r>
            <a:r>
              <a:rPr lang="cs-CZ" sz="2000" b="1" dirty="0" err="1"/>
              <a:t>FeS</a:t>
            </a:r>
            <a:r>
              <a:rPr lang="cs-CZ" sz="2000" b="1" dirty="0"/>
              <a:t> je potřeba na přípravu 4,5 dm</a:t>
            </a:r>
            <a:r>
              <a:rPr lang="cs-CZ" sz="2000" b="1" baseline="30000" dirty="0"/>
              <a:t>3</a:t>
            </a:r>
            <a:r>
              <a:rPr lang="cs-CZ" sz="2000" b="1" dirty="0"/>
              <a:t> H</a:t>
            </a:r>
            <a:r>
              <a:rPr lang="cs-CZ" sz="2000" b="1" baseline="-25000" dirty="0"/>
              <a:t>2</a:t>
            </a:r>
            <a:r>
              <a:rPr lang="cs-CZ" sz="2000" b="1" dirty="0"/>
              <a:t>S,</a:t>
            </a:r>
            <a:r>
              <a:rPr lang="en-US" sz="2000" b="1" dirty="0"/>
              <a:t> </a:t>
            </a:r>
            <a:r>
              <a:rPr lang="cs-CZ" sz="2000" b="1" dirty="0"/>
              <a:t>je-li účinnost reakce 96</a:t>
            </a:r>
            <a:r>
              <a:rPr lang="en-US" sz="2000" b="1" dirty="0"/>
              <a:t> </a:t>
            </a:r>
            <a:r>
              <a:rPr lang="cs-CZ" sz="2000" b="1" dirty="0"/>
              <a:t>%?</a:t>
            </a:r>
          </a:p>
          <a:p>
            <a:r>
              <a:rPr lang="cs-CZ" sz="2000" dirty="0" err="1"/>
              <a:t>FeS</a:t>
            </a:r>
            <a:r>
              <a:rPr lang="cs-CZ" sz="2000" dirty="0"/>
              <a:t> + </a:t>
            </a:r>
            <a:r>
              <a:rPr lang="cs-CZ" sz="2000" dirty="0" err="1"/>
              <a:t>HCl</a:t>
            </a:r>
            <a:r>
              <a:rPr lang="cs-CZ" sz="2000" dirty="0"/>
              <a:t> ---→ FeCl</a:t>
            </a:r>
            <a:r>
              <a:rPr lang="cs-CZ" sz="2000" baseline="-25000" dirty="0"/>
              <a:t>2</a:t>
            </a:r>
            <a:r>
              <a:rPr lang="cs-CZ" sz="2000" dirty="0"/>
              <a:t> + H</a:t>
            </a:r>
            <a:r>
              <a:rPr lang="cs-CZ" sz="2000" baseline="-25000" dirty="0"/>
              <a:t>2</a:t>
            </a:r>
            <a:r>
              <a:rPr lang="cs-CZ" sz="2000" dirty="0"/>
              <a:t>S</a:t>
            </a:r>
          </a:p>
          <a:p>
            <a:r>
              <a:rPr lang="cs-CZ" sz="1600" dirty="0"/>
              <a:t>													Na reakci je potřeba 18,5 g </a:t>
            </a:r>
            <a:r>
              <a:rPr lang="cs-CZ" sz="1600" dirty="0" err="1"/>
              <a:t>FeS</a:t>
            </a:r>
            <a:r>
              <a:rPr lang="cs-CZ" sz="1600" dirty="0"/>
              <a:t>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B09D4EB-308E-4938-94A3-783DFDA10FA9}"/>
              </a:ext>
            </a:extLst>
          </p:cNvPr>
          <p:cNvSpPr txBox="1"/>
          <p:nvPr/>
        </p:nvSpPr>
        <p:spPr>
          <a:xfrm>
            <a:off x="110728" y="5571374"/>
            <a:ext cx="886539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Ve vodě bylo rozpuštěno 50 g pentahydrátu síranu měďnatého. Vypočítejte, jaké množství práškového zinku je nutno k roztoku přidat, aby se z něj vyloučila veškerá měď? </a:t>
            </a:r>
            <a:r>
              <a:rPr lang="cs-CZ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												(13,1 g Zn)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84667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149D816-E364-4BE9-88B1-00B1C9E34BF5}"/>
              </a:ext>
            </a:extLst>
          </p:cNvPr>
          <p:cNvSpPr txBox="1"/>
          <p:nvPr/>
        </p:nvSpPr>
        <p:spPr>
          <a:xfrm>
            <a:off x="266701" y="350014"/>
            <a:ext cx="86868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/>
              <a:t>Kolik g vody </a:t>
            </a:r>
            <a:r>
              <a:rPr lang="cs-CZ" sz="2000" b="1" dirty="0" err="1"/>
              <a:t>zreaguje</a:t>
            </a:r>
            <a:r>
              <a:rPr lang="cs-CZ" sz="2000" b="1" dirty="0"/>
              <a:t> s 80 g sodíku a kolik dm</a:t>
            </a:r>
            <a:r>
              <a:rPr lang="cs-CZ" sz="2000" b="1" baseline="30000" dirty="0"/>
              <a:t>3</a:t>
            </a:r>
            <a:r>
              <a:rPr lang="cs-CZ" sz="2000" b="1" dirty="0"/>
              <a:t> vodíku se</a:t>
            </a:r>
            <a:r>
              <a:rPr lang="en-US" sz="2000" b="1" dirty="0"/>
              <a:t> </a:t>
            </a:r>
            <a:r>
              <a:rPr lang="cs-CZ" sz="2000" b="1" dirty="0"/>
              <a:t>reakcí za standardních podmínek uvolní? Na + H</a:t>
            </a:r>
            <a:r>
              <a:rPr lang="cs-CZ" sz="2000" b="1" baseline="-25000" dirty="0"/>
              <a:t>2</a:t>
            </a:r>
            <a:r>
              <a:rPr lang="cs-CZ" sz="2000" b="1" dirty="0"/>
              <a:t>O --→ </a:t>
            </a:r>
            <a:r>
              <a:rPr lang="cs-CZ" sz="2000" b="1" dirty="0" err="1"/>
              <a:t>NaOH</a:t>
            </a:r>
            <a:r>
              <a:rPr lang="cs-CZ" sz="2000" b="1" dirty="0"/>
              <a:t> + H</a:t>
            </a:r>
            <a:r>
              <a:rPr lang="cs-CZ" sz="2000" b="1" baseline="-25000" dirty="0"/>
              <a:t>2</a:t>
            </a:r>
          </a:p>
          <a:p>
            <a:r>
              <a:rPr lang="cs-CZ" sz="1600" dirty="0"/>
              <a:t>													[62,6 g H</a:t>
            </a:r>
            <a:r>
              <a:rPr lang="cs-CZ" sz="1600" baseline="-25000" dirty="0"/>
              <a:t>2</a:t>
            </a:r>
            <a:r>
              <a:rPr lang="cs-CZ" sz="1600" dirty="0"/>
              <a:t>O, 38,98 dm</a:t>
            </a:r>
            <a:r>
              <a:rPr lang="cs-CZ" sz="1600" baseline="30000" dirty="0"/>
              <a:t>3</a:t>
            </a:r>
            <a:r>
              <a:rPr lang="cs-CZ" sz="1600" dirty="0"/>
              <a:t> H</a:t>
            </a:r>
            <a:r>
              <a:rPr lang="cs-CZ" sz="1600" baseline="-25000" dirty="0"/>
              <a:t>2</a:t>
            </a:r>
            <a:r>
              <a:rPr lang="cs-CZ" sz="1600" dirty="0"/>
              <a:t>]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3768225-939B-4814-9477-4982CC21EC54}"/>
              </a:ext>
            </a:extLst>
          </p:cNvPr>
          <p:cNvSpPr txBox="1"/>
          <p:nvPr/>
        </p:nvSpPr>
        <p:spPr>
          <a:xfrm>
            <a:off x="266699" y="1628682"/>
            <a:ext cx="868679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/>
              <a:t>Kolik g NH</a:t>
            </a:r>
            <a:r>
              <a:rPr lang="cs-CZ" sz="2000" b="1" baseline="-25000" dirty="0"/>
              <a:t>3</a:t>
            </a:r>
            <a:r>
              <a:rPr lang="cs-CZ" sz="2000" b="1" dirty="0"/>
              <a:t> vznikne při reakci 200 g (NH</a:t>
            </a:r>
            <a:r>
              <a:rPr lang="cs-CZ" sz="2000" b="1" baseline="-25000" dirty="0"/>
              <a:t>4</a:t>
            </a:r>
            <a:r>
              <a:rPr lang="cs-CZ" sz="2000" b="1" dirty="0"/>
              <a:t>)</a:t>
            </a:r>
            <a:r>
              <a:rPr lang="cs-CZ" sz="2000" b="1" baseline="-25000" dirty="0"/>
              <a:t>2</a:t>
            </a:r>
            <a:r>
              <a:rPr lang="cs-CZ" sz="2000" b="1" dirty="0"/>
              <a:t>SO</a:t>
            </a:r>
            <a:r>
              <a:rPr lang="cs-CZ" sz="2000" b="1" baseline="-25000" dirty="0"/>
              <a:t>4</a:t>
            </a:r>
            <a:r>
              <a:rPr lang="cs-CZ" sz="2000" b="1" dirty="0"/>
              <a:t> s </a:t>
            </a:r>
            <a:r>
              <a:rPr lang="cs-CZ" sz="2000" b="1" dirty="0" err="1"/>
              <a:t>NaOH</a:t>
            </a:r>
            <a:r>
              <a:rPr lang="cs-CZ" sz="2000" b="1" dirty="0"/>
              <a:t>,</a:t>
            </a:r>
            <a:r>
              <a:rPr lang="en-US" sz="2000" b="1" dirty="0"/>
              <a:t> </a:t>
            </a:r>
            <a:r>
              <a:rPr lang="cs-CZ" sz="2000" b="1" dirty="0"/>
              <a:t>je-li výtěžnost reakce 98</a:t>
            </a:r>
            <a:r>
              <a:rPr lang="en-US" sz="2000" b="1" dirty="0"/>
              <a:t> </a:t>
            </a:r>
            <a:r>
              <a:rPr lang="cs-CZ" sz="2000" b="1" dirty="0"/>
              <a:t>? </a:t>
            </a:r>
          </a:p>
          <a:p>
            <a:r>
              <a:rPr lang="cs-CZ" sz="2000" b="1" dirty="0"/>
              <a:t>(NH</a:t>
            </a:r>
            <a:r>
              <a:rPr lang="cs-CZ" sz="2000" b="1" baseline="-25000" dirty="0"/>
              <a:t>4</a:t>
            </a:r>
            <a:r>
              <a:rPr lang="cs-CZ" sz="2000" b="1" dirty="0"/>
              <a:t>)</a:t>
            </a:r>
            <a:r>
              <a:rPr lang="cs-CZ" sz="2000" b="1" baseline="-25000" dirty="0"/>
              <a:t>2</a:t>
            </a:r>
            <a:r>
              <a:rPr lang="cs-CZ" sz="2000" b="1" dirty="0"/>
              <a:t>SO</a:t>
            </a:r>
            <a:r>
              <a:rPr lang="cs-CZ" sz="2000" b="1" baseline="-25000" dirty="0"/>
              <a:t>4</a:t>
            </a:r>
            <a:r>
              <a:rPr lang="cs-CZ" sz="2000" b="1" dirty="0"/>
              <a:t> + </a:t>
            </a:r>
            <a:r>
              <a:rPr lang="cs-CZ" sz="2000" b="1" dirty="0" err="1"/>
              <a:t>NaOH</a:t>
            </a:r>
            <a:r>
              <a:rPr lang="cs-CZ" sz="2000" b="1" dirty="0"/>
              <a:t> --→ Na</a:t>
            </a:r>
            <a:r>
              <a:rPr lang="cs-CZ" sz="2000" b="1" baseline="-25000" dirty="0"/>
              <a:t>2</a:t>
            </a:r>
            <a:r>
              <a:rPr lang="cs-CZ" sz="2000" b="1" dirty="0"/>
              <a:t>SO</a:t>
            </a:r>
            <a:r>
              <a:rPr lang="cs-CZ" sz="2000" b="1" baseline="-25000" dirty="0"/>
              <a:t>4</a:t>
            </a:r>
            <a:r>
              <a:rPr lang="cs-CZ" sz="2000" b="1" dirty="0"/>
              <a:t> + NH</a:t>
            </a:r>
            <a:r>
              <a:rPr lang="cs-CZ" sz="2000" b="1" baseline="-25000" dirty="0"/>
              <a:t>3</a:t>
            </a:r>
            <a:r>
              <a:rPr lang="cs-CZ" sz="2000" b="1" dirty="0"/>
              <a:t> + H</a:t>
            </a:r>
            <a:r>
              <a:rPr lang="cs-CZ" sz="2000" b="1" baseline="-25000" dirty="0"/>
              <a:t>2</a:t>
            </a:r>
            <a:r>
              <a:rPr lang="cs-CZ" sz="2000" b="1" dirty="0"/>
              <a:t>O</a:t>
            </a:r>
          </a:p>
          <a:p>
            <a:r>
              <a:rPr lang="cs-CZ" sz="1600" dirty="0"/>
              <a:t>															[50,48 g NH</a:t>
            </a:r>
            <a:r>
              <a:rPr lang="cs-CZ" sz="1600" baseline="-25000" dirty="0"/>
              <a:t>3</a:t>
            </a:r>
            <a:r>
              <a:rPr lang="cs-CZ" sz="1600" dirty="0"/>
              <a:t>]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6D13DD6-36E1-493B-912E-9610FE6CA25B}"/>
              </a:ext>
            </a:extLst>
          </p:cNvPr>
          <p:cNvSpPr txBox="1"/>
          <p:nvPr/>
        </p:nvSpPr>
        <p:spPr>
          <a:xfrm>
            <a:off x="266699" y="5378051"/>
            <a:ext cx="868679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u="none" strike="noStrike" baseline="0" dirty="0"/>
              <a:t>K úplné neutralizaci 25 ml kyseliny fosforečné neznámé látkové koncentrace do druhého stupně se spotřebovalo 30,20 ml 0,5005 </a:t>
            </a:r>
            <a:r>
              <a:rPr lang="cs-CZ" sz="2000" b="1" i="0" u="none" strike="noStrike" baseline="0" dirty="0" err="1"/>
              <a:t>mol·dm</a:t>
            </a:r>
            <a:r>
              <a:rPr lang="cs-CZ" sz="2000" b="1" i="0" u="none" strike="noStrike" baseline="30000" dirty="0"/>
              <a:t>–3</a:t>
            </a:r>
            <a:r>
              <a:rPr lang="cs-CZ" sz="2000" b="1" i="0" u="none" strike="noStrike" baseline="0" dirty="0"/>
              <a:t> </a:t>
            </a:r>
            <a:r>
              <a:rPr lang="cs-CZ" sz="2000" b="1" i="0" u="none" strike="noStrike" baseline="0" dirty="0" err="1"/>
              <a:t>NaOH</a:t>
            </a:r>
            <a:r>
              <a:rPr lang="cs-CZ" sz="2000" b="1" i="0" u="none" strike="noStrike" baseline="0" dirty="0"/>
              <a:t>. Jaká je látková koncentrace kyseliny fosforečné? </a:t>
            </a:r>
          </a:p>
          <a:p>
            <a:pPr algn="l"/>
            <a:r>
              <a:rPr lang="cs-CZ" sz="2000" b="0" i="0" u="none" strike="noStrike" baseline="0" dirty="0"/>
              <a:t>[0,3023 </a:t>
            </a:r>
            <a:r>
              <a:rPr lang="cs-CZ" sz="2000" b="0" i="0" u="none" strike="noStrike" baseline="0" dirty="0" err="1"/>
              <a:t>mol·dm</a:t>
            </a:r>
            <a:r>
              <a:rPr lang="cs-CZ" sz="2000" b="0" i="0" u="none" strike="noStrike" baseline="30000" dirty="0"/>
              <a:t>–3</a:t>
            </a:r>
            <a:r>
              <a:rPr lang="cs-CZ" sz="2000" b="0" i="0" u="none" strike="noStrike" baseline="0" dirty="0"/>
              <a:t>]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5C0B13D-2710-4F8E-9301-01F1DC75CEE0}"/>
              </a:ext>
            </a:extLst>
          </p:cNvPr>
          <p:cNvSpPr txBox="1"/>
          <p:nvPr/>
        </p:nvSpPr>
        <p:spPr>
          <a:xfrm>
            <a:off x="228601" y="2690586"/>
            <a:ext cx="868679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u="none" strike="noStrike" baseline="0" dirty="0"/>
              <a:t>Hořením 5 g černého uhlí vzniklo 7,5 dm</a:t>
            </a:r>
            <a:r>
              <a:rPr lang="cs-CZ" sz="2000" b="1" i="0" u="none" strike="noStrike" baseline="30000" dirty="0"/>
              <a:t>3</a:t>
            </a:r>
            <a:r>
              <a:rPr lang="cs-CZ" sz="2000" b="1" i="0" u="none" strike="noStrike" baseline="0" dirty="0"/>
              <a:t> oxidu uhličitého (za normálních podmínek). Určete hmotnostní procento uhlíku v černém uhlí. </a:t>
            </a:r>
            <a:r>
              <a:rPr lang="en-US" sz="2000" b="1" i="1" u="none" strike="noStrike" baseline="0" dirty="0" err="1"/>
              <a:t>Ar</a:t>
            </a:r>
            <a:r>
              <a:rPr lang="en-US" sz="2000" b="1" i="0" u="none" strike="noStrike" baseline="0" dirty="0"/>
              <a:t>(C) = 12,011; </a:t>
            </a:r>
            <a:r>
              <a:rPr lang="en-US" sz="2000" b="1" i="1" u="none" strike="noStrike" baseline="0" dirty="0" err="1"/>
              <a:t>Mr</a:t>
            </a:r>
            <a:r>
              <a:rPr lang="en-US" sz="2000" b="1" i="0" u="none" strike="noStrike" baseline="0" dirty="0"/>
              <a:t>(O</a:t>
            </a:r>
            <a:r>
              <a:rPr lang="en-US" sz="2000" b="1" i="0" u="none" strike="noStrike" baseline="-25000" dirty="0"/>
              <a:t>2</a:t>
            </a:r>
            <a:r>
              <a:rPr lang="en-US" sz="2000" b="1" i="0" u="none" strike="noStrike" baseline="0" dirty="0"/>
              <a:t>) = 31,998; </a:t>
            </a:r>
            <a:r>
              <a:rPr lang="en-US" sz="2000" b="1" i="1" u="none" strike="noStrike" baseline="0" dirty="0" err="1"/>
              <a:t>Mr</a:t>
            </a:r>
            <a:r>
              <a:rPr lang="en-US" sz="2000" b="1" i="0" u="none" strike="noStrike" baseline="0" dirty="0"/>
              <a:t>(CO</a:t>
            </a:r>
            <a:r>
              <a:rPr lang="en-US" sz="2000" b="1" i="0" u="none" strike="noStrike" baseline="-25000" dirty="0"/>
              <a:t>2</a:t>
            </a:r>
            <a:r>
              <a:rPr lang="en-US" sz="2000" b="1" i="0" u="none" strike="noStrike" baseline="0" dirty="0"/>
              <a:t>) = 44,019 </a:t>
            </a:r>
            <a:endParaRPr lang="cs-CZ" sz="2000" b="1" i="0" u="none" strike="noStrike" baseline="0" dirty="0"/>
          </a:p>
          <a:p>
            <a:pPr algn="just"/>
            <a:r>
              <a:rPr lang="en-US" sz="2000" b="0" i="0" u="none" strike="noStrike" baseline="0" dirty="0"/>
              <a:t>[80,4 %]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06F55D2-0373-4133-A389-09CFC8486028}"/>
              </a:ext>
            </a:extLst>
          </p:cNvPr>
          <p:cNvSpPr txBox="1"/>
          <p:nvPr/>
        </p:nvSpPr>
        <p:spPr>
          <a:xfrm>
            <a:off x="228601" y="4230441"/>
            <a:ext cx="868679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u="none" strike="noStrike" baseline="0" dirty="0">
                <a:solidFill>
                  <a:srgbClr val="000000"/>
                </a:solidFill>
              </a:rPr>
              <a:t>Uhlí obsahuje 2 % síry. Vypočítejte, kolik m</a:t>
            </a:r>
            <a:r>
              <a:rPr lang="cs-CZ" sz="2000" b="1" i="0" u="none" strike="noStrike" baseline="30000" dirty="0">
                <a:solidFill>
                  <a:srgbClr val="000000"/>
                </a:solidFill>
              </a:rPr>
              <a:t>3</a:t>
            </a:r>
            <a:r>
              <a:rPr lang="cs-CZ" sz="2000" b="1" i="0" u="none" strike="noStrike" baseline="0" dirty="0">
                <a:solidFill>
                  <a:srgbClr val="000000"/>
                </a:solidFill>
              </a:rPr>
              <a:t> oxidu siřičitého se za normálních podmínek dostane do ovzduší při spálení 1 tuny tohoto uhlí. </a:t>
            </a:r>
          </a:p>
          <a:p>
            <a:pPr algn="just"/>
            <a:r>
              <a:rPr lang="cs-CZ" sz="2000" b="0" i="0" u="none" strike="noStrike" baseline="0" dirty="0">
                <a:solidFill>
                  <a:srgbClr val="000000"/>
                </a:solidFill>
              </a:rPr>
              <a:t>(14 m</a:t>
            </a:r>
            <a:r>
              <a:rPr lang="cs-CZ" sz="2000" b="0" i="0" u="none" strike="noStrike" baseline="30000" dirty="0">
                <a:solidFill>
                  <a:srgbClr val="000000"/>
                </a:solidFill>
              </a:rPr>
              <a:t>3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)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494883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099A4F9E-3D5B-4DE7-BA06-1EBAAB0DD52A}"/>
              </a:ext>
            </a:extLst>
          </p:cNvPr>
          <p:cNvSpPr txBox="1"/>
          <p:nvPr/>
        </p:nvSpPr>
        <p:spPr>
          <a:xfrm>
            <a:off x="219074" y="328910"/>
            <a:ext cx="87725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u="none" strike="noStrike" baseline="0" dirty="0"/>
              <a:t>Vypočítejte, kolik gramů 96% kyseliny sírové je zapotřebí k neutralizaci 16 g hydroxidu draselného. </a:t>
            </a:r>
          </a:p>
          <a:p>
            <a:pPr algn="l"/>
            <a:r>
              <a:rPr lang="cs-CZ" sz="2000" b="0" i="0" u="none" strike="noStrike" baseline="0" dirty="0"/>
              <a:t>															[</a:t>
            </a:r>
            <a:r>
              <a:rPr lang="cs-CZ" sz="2000" b="0" i="1" u="none" strike="noStrike" baseline="0" dirty="0"/>
              <a:t>14,55 g</a:t>
            </a:r>
            <a:r>
              <a:rPr lang="cs-CZ" sz="2000" b="0" i="0" u="none" strike="noStrike" baseline="0" dirty="0"/>
              <a:t>]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60459E6-582C-4CF2-A0D7-D94B8954829A}"/>
              </a:ext>
            </a:extLst>
          </p:cNvPr>
          <p:cNvSpPr txBox="1"/>
          <p:nvPr/>
        </p:nvSpPr>
        <p:spPr>
          <a:xfrm>
            <a:off x="352423" y="1422797"/>
            <a:ext cx="863917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i="0" u="none" strike="noStrike" baseline="0" dirty="0">
                <a:solidFill>
                  <a:srgbClr val="000000"/>
                </a:solidFill>
              </a:rPr>
              <a:t>Kolik kg vápenného hydrátu o obsahu 98 % Ca(OH)</a:t>
            </a:r>
            <a:r>
              <a:rPr lang="cs-CZ" sz="2000" b="1" i="0" u="none" strike="noStrike" baseline="-25000" dirty="0">
                <a:solidFill>
                  <a:srgbClr val="000000"/>
                </a:solidFill>
              </a:rPr>
              <a:t>2</a:t>
            </a:r>
            <a:r>
              <a:rPr lang="cs-CZ" sz="2000" b="1" i="0" u="none" strike="noStrike" baseline="0" dirty="0">
                <a:solidFill>
                  <a:srgbClr val="000000"/>
                </a:solidFill>
              </a:rPr>
              <a:t> je třeba k neutralizaci 100 kg odpadu s obsahem 25 % H</a:t>
            </a:r>
            <a:r>
              <a:rPr lang="cs-CZ" sz="2000" b="1" i="0" u="none" strike="noStrike" baseline="-25000" dirty="0">
                <a:solidFill>
                  <a:srgbClr val="000000"/>
                </a:solidFill>
              </a:rPr>
              <a:t>2S</a:t>
            </a:r>
            <a:r>
              <a:rPr lang="cs-CZ" sz="2000" b="1" i="0" u="none" strike="noStrike" baseline="0" dirty="0">
                <a:solidFill>
                  <a:srgbClr val="000000"/>
                </a:solidFill>
              </a:rPr>
              <a:t>O</a:t>
            </a:r>
            <a:r>
              <a:rPr lang="cs-CZ" sz="2000" b="1" i="0" u="none" strike="noStrike" baseline="-25000" dirty="0">
                <a:solidFill>
                  <a:srgbClr val="000000"/>
                </a:solidFill>
              </a:rPr>
              <a:t>4</a:t>
            </a:r>
            <a:r>
              <a:rPr lang="cs-CZ" sz="2000" b="1" i="0" u="none" strike="noStrike" baseline="0" dirty="0">
                <a:solidFill>
                  <a:srgbClr val="000000"/>
                </a:solidFill>
              </a:rPr>
              <a:t>? </a:t>
            </a:r>
          </a:p>
          <a:p>
            <a:r>
              <a:rPr lang="cs-CZ" sz="2000" i="0" u="none" strike="noStrike" baseline="0" dirty="0">
                <a:solidFill>
                  <a:srgbClr val="000000"/>
                </a:solidFill>
              </a:rPr>
              <a:t>															[19,26 kg]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CDFF02E-8193-4A2D-9E77-70A40F5A391A}"/>
              </a:ext>
            </a:extLst>
          </p:cNvPr>
          <p:cNvSpPr txBox="1"/>
          <p:nvPr/>
        </p:nvSpPr>
        <p:spPr>
          <a:xfrm>
            <a:off x="219074" y="2605385"/>
            <a:ext cx="8772524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u="none" strike="noStrike" baseline="0" dirty="0">
                <a:solidFill>
                  <a:srgbClr val="000000"/>
                </a:solidFill>
              </a:rPr>
              <a:t>Kolik gramů pevného </a:t>
            </a:r>
            <a:r>
              <a:rPr lang="cs-CZ" sz="2000" b="1" i="0" u="none" strike="noStrike" baseline="0" dirty="0" err="1">
                <a:solidFill>
                  <a:srgbClr val="000000"/>
                </a:solidFill>
              </a:rPr>
              <a:t>NaOH</a:t>
            </a:r>
            <a:r>
              <a:rPr lang="cs-CZ" sz="2000" b="1" i="0" u="none" strike="noStrike" baseline="0" dirty="0">
                <a:solidFill>
                  <a:srgbClr val="000000"/>
                </a:solidFill>
              </a:rPr>
              <a:t> je třeba na neutralizaci 50 ml 21% roztoku kyseliny sírové (</a:t>
            </a:r>
            <a:r>
              <a:rPr lang="el-GR" sz="2000" b="1" i="0" u="none" strike="noStrike" baseline="0" dirty="0">
                <a:solidFill>
                  <a:srgbClr val="000000"/>
                </a:solidFill>
              </a:rPr>
              <a:t>ρ = 1,47 </a:t>
            </a:r>
            <a:r>
              <a:rPr lang="cs-CZ" sz="2000" b="1" i="0" u="none" strike="noStrike" baseline="0" dirty="0">
                <a:solidFill>
                  <a:srgbClr val="000000"/>
                </a:solidFill>
              </a:rPr>
              <a:t>g.cm</a:t>
            </a:r>
            <a:r>
              <a:rPr lang="cs-CZ" sz="2000" b="1" i="0" u="none" strike="noStrike" baseline="30000" dirty="0">
                <a:solidFill>
                  <a:srgbClr val="000000"/>
                </a:solidFill>
              </a:rPr>
              <a:t>–3</a:t>
            </a:r>
            <a:r>
              <a:rPr lang="cs-CZ" sz="2000" b="1" i="0" u="none" strike="noStrike" baseline="0" dirty="0">
                <a:solidFill>
                  <a:srgbClr val="000000"/>
                </a:solidFill>
              </a:rPr>
              <a:t>)? </a:t>
            </a:r>
          </a:p>
          <a:p>
            <a:pPr algn="just"/>
            <a:r>
              <a:rPr lang="cs-CZ" i="0" u="none" strike="noStrike" baseline="0" dirty="0">
                <a:solidFill>
                  <a:srgbClr val="000000"/>
                </a:solidFill>
              </a:rPr>
              <a:t>																[12,6 g] 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EC49BC1-4283-4627-BD28-35328D6EFF94}"/>
              </a:ext>
            </a:extLst>
          </p:cNvPr>
          <p:cNvSpPr txBox="1"/>
          <p:nvPr/>
        </p:nvSpPr>
        <p:spPr>
          <a:xfrm>
            <a:off x="185738" y="3590270"/>
            <a:ext cx="8772524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u="none" strike="noStrike" baseline="0" dirty="0"/>
              <a:t>Dichroman </a:t>
            </a:r>
            <a:r>
              <a:rPr lang="cs-CZ" sz="2000" b="1" i="0" u="none" strike="noStrike" baseline="0" dirty="0" err="1"/>
              <a:t>draselny</a:t>
            </a:r>
            <a:r>
              <a:rPr lang="cs-CZ" sz="2000" b="1" i="0" u="none" strike="noStrike" baseline="0" dirty="0"/>
              <a:t> reaguje s </a:t>
            </a:r>
            <a:r>
              <a:rPr lang="cs-CZ" sz="2000" b="1" i="0" u="none" strike="noStrike" baseline="0" dirty="0" err="1"/>
              <a:t>jodovodikem</a:t>
            </a:r>
            <a:r>
              <a:rPr lang="cs-CZ" sz="2000" b="1" i="0" u="none" strike="noStrike" baseline="0" dirty="0"/>
              <a:t> a kyselinou sirovou za vzniku jodu, </a:t>
            </a:r>
            <a:r>
              <a:rPr lang="cs-CZ" sz="2000" b="1" i="0" u="none" strike="noStrike" baseline="0" dirty="0" err="1"/>
              <a:t>siranu</a:t>
            </a:r>
            <a:r>
              <a:rPr lang="cs-CZ" sz="2000" b="1" i="0" u="none" strike="noStrike" baseline="0" dirty="0"/>
              <a:t> </a:t>
            </a:r>
            <a:r>
              <a:rPr lang="cs-CZ" sz="2000" b="1" i="0" u="none" strike="noStrike" baseline="0" dirty="0" err="1"/>
              <a:t>chromiteho</a:t>
            </a:r>
            <a:r>
              <a:rPr lang="cs-CZ" sz="2000" b="1" i="0" u="none" strike="noStrike" baseline="0" dirty="0"/>
              <a:t>, </a:t>
            </a:r>
            <a:r>
              <a:rPr lang="cs-CZ" sz="2000" b="1" i="0" u="none" strike="noStrike" baseline="0" dirty="0" err="1"/>
              <a:t>siranu</a:t>
            </a:r>
            <a:r>
              <a:rPr lang="cs-CZ" sz="2000" b="1" i="0" u="none" strike="noStrike" baseline="0" dirty="0"/>
              <a:t> </a:t>
            </a:r>
            <a:r>
              <a:rPr lang="cs-CZ" sz="2000" b="1" i="0" u="none" strike="noStrike" baseline="0" dirty="0" err="1"/>
              <a:t>draselneho</a:t>
            </a:r>
            <a:r>
              <a:rPr lang="cs-CZ" sz="2000" b="1" i="0" u="none" strike="noStrike" baseline="0" dirty="0"/>
              <a:t> a vody. Kolik ml 15%-</a:t>
            </a:r>
            <a:r>
              <a:rPr lang="cs-CZ" sz="2000" b="1" i="0" u="none" strike="noStrike" baseline="0" dirty="0" err="1"/>
              <a:t>niho</a:t>
            </a:r>
            <a:r>
              <a:rPr lang="cs-CZ" sz="2000" b="1" i="0" u="none" strike="noStrike" baseline="0" dirty="0"/>
              <a:t> roztoku kyseliny </a:t>
            </a:r>
            <a:r>
              <a:rPr lang="cs-CZ" sz="2000" b="1" i="0" u="none" strike="noStrike" baseline="0" dirty="0" err="1"/>
              <a:t>sirove</a:t>
            </a:r>
            <a:r>
              <a:rPr lang="cs-CZ" sz="2000" b="1" i="0" u="none" strike="noStrike" baseline="0" dirty="0"/>
              <a:t> je třeba a kolik g jodu vznikne reakci s 2 g dichromanu? Hustota 15%-ni kyseliny </a:t>
            </a:r>
            <a:r>
              <a:rPr lang="cs-CZ" sz="2000" b="1" i="0" u="none" strike="noStrike" baseline="0" dirty="0" err="1"/>
              <a:t>sirove</a:t>
            </a:r>
            <a:r>
              <a:rPr lang="cs-CZ" sz="2000" b="1" i="0" u="none" strike="noStrike" baseline="0" dirty="0"/>
              <a:t> je r = 1,102 g.cm</a:t>
            </a:r>
            <a:r>
              <a:rPr lang="cs-CZ" sz="2000" b="1" i="0" u="none" strike="noStrike" baseline="30000" dirty="0"/>
              <a:t>-3</a:t>
            </a:r>
            <a:r>
              <a:rPr lang="cs-CZ" sz="2000" b="1" i="0" u="none" strike="noStrike" baseline="0" dirty="0"/>
              <a:t>. </a:t>
            </a:r>
          </a:p>
          <a:p>
            <a:pPr algn="just"/>
            <a:r>
              <a:rPr lang="cs-CZ" i="0" u="none" strike="noStrike" baseline="0" dirty="0"/>
              <a:t>										[V(15% H2SO4) = 16,1 ml; m(I2) = 5,2 g]</a:t>
            </a:r>
            <a:endParaRPr lang="cs-CZ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1B15912-ADC6-44EA-A8B0-777187434CD6}"/>
              </a:ext>
            </a:extLst>
          </p:cNvPr>
          <p:cNvSpPr txBox="1"/>
          <p:nvPr/>
        </p:nvSpPr>
        <p:spPr>
          <a:xfrm>
            <a:off x="219074" y="5355789"/>
            <a:ext cx="877252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u="none" strike="noStrike" baseline="0" dirty="0">
                <a:solidFill>
                  <a:srgbClr val="000000"/>
                </a:solidFill>
              </a:rPr>
              <a:t>Ve vodě bylo rozpuštěno 50 g pentahydrátu síranu měďnatého. Vypočítejte, jaké množství práškového zinku je nutno k roztoku přidat, aby se z něj vyloučila veškerá měď? </a:t>
            </a:r>
          </a:p>
          <a:p>
            <a:pPr algn="just"/>
            <a:r>
              <a:rPr lang="cs-CZ" sz="2000" b="0" i="0" u="none" strike="noStrike" baseline="0" dirty="0">
                <a:solidFill>
                  <a:srgbClr val="000000"/>
                </a:solidFill>
              </a:rPr>
              <a:t>																	(13,1 g)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300684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F0EC5194-9A95-4473-ACD3-8DA4D1DEB994}"/>
              </a:ext>
            </a:extLst>
          </p:cNvPr>
          <p:cNvSpPr txBox="1"/>
          <p:nvPr/>
        </p:nvSpPr>
        <p:spPr>
          <a:xfrm>
            <a:off x="295275" y="227737"/>
            <a:ext cx="8686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u="none" strike="noStrike" baseline="0" dirty="0"/>
              <a:t>Uhličitan vápenatý reagoval s přebytkem kyseliny chlorovodíkové. Jaká byla hmotnost jeho navážky, jestliže se v průběhu reakce uvolnilo 40 dm</a:t>
            </a:r>
            <a:r>
              <a:rPr lang="cs-CZ" sz="2000" b="1" i="0" u="none" strike="noStrike" baseline="30000" dirty="0"/>
              <a:t>3</a:t>
            </a:r>
            <a:r>
              <a:rPr lang="cs-CZ" sz="2000" b="1" i="0" u="none" strike="noStrike" baseline="0" dirty="0"/>
              <a:t> oxidu uhličitého. Objem je přepočten </a:t>
            </a:r>
            <a:r>
              <a:rPr lang="pl-PL" sz="2000" b="1" i="0" u="none" strike="noStrike" baseline="0" dirty="0"/>
              <a:t>na normalni podminky. </a:t>
            </a:r>
          </a:p>
          <a:p>
            <a:pPr algn="l"/>
            <a:r>
              <a:rPr lang="pl-PL" sz="2000" i="0" u="none" strike="noStrike" baseline="0" dirty="0"/>
              <a:t>[178,7 g]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14142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CAB53A8-85E9-44D9-A4D9-55F6E9E4069E}"/>
              </a:ext>
            </a:extLst>
          </p:cNvPr>
          <p:cNvSpPr txBox="1"/>
          <p:nvPr/>
        </p:nvSpPr>
        <p:spPr>
          <a:xfrm>
            <a:off x="214312" y="319922"/>
            <a:ext cx="84867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u="none" strike="noStrike" baseline="0" dirty="0">
                <a:latin typeface="Calibri" panose="020F0502020204030204" pitchFamily="34" charset="0"/>
              </a:rPr>
              <a:t>Vypočítejte hmotnost chloridu sodného a objem vody, které se spotřebují při přípravě 250 g roztoku nasyceného při teplotě 20°C. Rozpustnost </a:t>
            </a:r>
            <a:r>
              <a:rPr lang="cs-CZ" sz="2000" b="1" i="0" u="none" strike="noStrike" baseline="0" dirty="0" err="1">
                <a:latin typeface="Calibri" panose="020F0502020204030204" pitchFamily="34" charset="0"/>
              </a:rPr>
              <a:t>NaCl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 při teplotě 20</a:t>
            </a:r>
            <a:r>
              <a:rPr lang="en-US" sz="2000" b="1" i="0" u="none" strike="noStrike" baseline="0" dirty="0">
                <a:latin typeface="Calibri" panose="020F0502020204030204" pitchFamily="34" charset="0"/>
              </a:rPr>
              <a:t> 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°C je 36,0 g ve 100 g vody. </a:t>
            </a:r>
            <a:endParaRPr lang="cs-CZ" sz="2000" b="1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DAEEF0B-536C-4C9F-B25E-710388D77DD1}"/>
              </a:ext>
            </a:extLst>
          </p:cNvPr>
          <p:cNvSpPr txBox="1"/>
          <p:nvPr/>
        </p:nvSpPr>
        <p:spPr>
          <a:xfrm>
            <a:off x="5238750" y="1009271"/>
            <a:ext cx="358616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cs-CZ" sz="12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t-BR" sz="1800" b="0" i="0" u="none" strike="noStrike" baseline="0" dirty="0">
                <a:latin typeface="Calibri" panose="020F0502020204030204" pitchFamily="34" charset="0"/>
              </a:rPr>
              <a:t>m(NaCl) = 66,2 g, V(H</a:t>
            </a:r>
            <a:r>
              <a:rPr lang="pt-BR" sz="1100" b="0" i="0" u="none" strike="noStrike" baseline="0" dirty="0">
                <a:latin typeface="Calibri" panose="020F0502020204030204" pitchFamily="34" charset="0"/>
              </a:rPr>
              <a:t>2</a:t>
            </a:r>
            <a:r>
              <a:rPr lang="pt-BR" sz="1800" b="0" i="0" u="none" strike="noStrike" baseline="0" dirty="0">
                <a:latin typeface="Calibri" panose="020F0502020204030204" pitchFamily="34" charset="0"/>
              </a:rPr>
              <a:t>O) = 184 ml 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2505936-6A34-446A-8F77-568623AF2D49}"/>
              </a:ext>
            </a:extLst>
          </p:cNvPr>
          <p:cNvSpPr txBox="1"/>
          <p:nvPr/>
        </p:nvSpPr>
        <p:spPr>
          <a:xfrm>
            <a:off x="214313" y="1739601"/>
            <a:ext cx="84867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u="none" strike="noStrike" baseline="0" dirty="0">
                <a:latin typeface="Calibri" panose="020F0502020204030204" pitchFamily="34" charset="0"/>
              </a:rPr>
              <a:t>Vypočítejte hmotnostní zlomek K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Cr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2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O</a:t>
            </a:r>
            <a:r>
              <a:rPr lang="cs-CZ" sz="2000" b="1" i="0" u="none" strike="noStrike" baseline="-25000" dirty="0">
                <a:latin typeface="Calibri" panose="020F0502020204030204" pitchFamily="34" charset="0"/>
              </a:rPr>
              <a:t>7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 v roztoku nasyceném při </a:t>
            </a:r>
            <a:r>
              <a:rPr lang="en-US" sz="2000" b="1" i="0" u="none" strike="noStrike" baseline="0" dirty="0">
                <a:latin typeface="Calibri" panose="020F0502020204030204" pitchFamily="34" charset="0"/>
              </a:rPr>
              <a:t> </a:t>
            </a:r>
            <a:r>
              <a:rPr lang="pt-BR" sz="2000" b="1" i="0" u="none" strike="noStrike" baseline="0" dirty="0">
                <a:latin typeface="Calibri" panose="020F0502020204030204" pitchFamily="34" charset="0"/>
              </a:rPr>
              <a:t>a) 20°C; b) 60°C . 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Rozpustnosti: při 20°C =&gt; 12 g/100g vody</a:t>
            </a:r>
            <a:r>
              <a:rPr lang="en-US" sz="2000" b="1" i="0" u="none" strike="noStrike" baseline="0" dirty="0">
                <a:latin typeface="Calibri" panose="020F0502020204030204" pitchFamily="34" charset="0"/>
              </a:rPr>
              <a:t>, 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při 60°C =&gt; 43 g/100g vody</a:t>
            </a:r>
            <a:r>
              <a:rPr lang="en-US" sz="2000" b="1" i="0" u="none" strike="noStrike" baseline="0" dirty="0">
                <a:latin typeface="Calibri" panose="020F0502020204030204" pitchFamily="34" charset="0"/>
              </a:rPr>
              <a:t>.</a:t>
            </a:r>
            <a:r>
              <a:rPr lang="cs-CZ" sz="2000" b="1" i="0" u="none" strike="noStrike" baseline="0" dirty="0">
                <a:latin typeface="Calibri" panose="020F0502020204030204" pitchFamily="34" charset="0"/>
              </a:rPr>
              <a:t> </a:t>
            </a:r>
            <a:endParaRPr lang="cs-CZ" sz="2000" b="1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61F0EAF-8BD4-41DF-8F05-FBF9B3CBC45B}"/>
              </a:ext>
            </a:extLst>
          </p:cNvPr>
          <p:cNvSpPr txBox="1"/>
          <p:nvPr/>
        </p:nvSpPr>
        <p:spPr>
          <a:xfrm>
            <a:off x="4519612" y="2568439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800" b="0" i="0" u="none" strike="noStrike" baseline="0" dirty="0">
                <a:latin typeface="Calibri" panose="020F0502020204030204" pitchFamily="34" charset="0"/>
              </a:rPr>
              <a:t>a) w(K</a:t>
            </a:r>
            <a:r>
              <a:rPr lang="pl-PL" sz="1100" b="0" i="0" u="none" strike="noStrike" baseline="0" dirty="0">
                <a:latin typeface="Calibri" panose="020F0502020204030204" pitchFamily="34" charset="0"/>
              </a:rPr>
              <a:t>2</a:t>
            </a:r>
            <a:r>
              <a:rPr lang="pl-PL" sz="1800" b="0" i="0" u="none" strike="noStrike" baseline="0" dirty="0">
                <a:latin typeface="Calibri" panose="020F0502020204030204" pitchFamily="34" charset="0"/>
              </a:rPr>
              <a:t>Cr</a:t>
            </a:r>
            <a:r>
              <a:rPr lang="pl-PL" sz="1100" b="0" i="0" u="none" strike="noStrike" baseline="0" dirty="0">
                <a:latin typeface="Calibri" panose="020F0502020204030204" pitchFamily="34" charset="0"/>
              </a:rPr>
              <a:t>2</a:t>
            </a:r>
            <a:r>
              <a:rPr lang="pl-PL" sz="1800" b="0" i="0" u="none" strike="noStrike" baseline="0" dirty="0">
                <a:latin typeface="Calibri" panose="020F0502020204030204" pitchFamily="34" charset="0"/>
              </a:rPr>
              <a:t>O</a:t>
            </a:r>
            <a:r>
              <a:rPr lang="pl-PL" sz="1100" b="0" i="0" u="none" strike="noStrike" baseline="0" dirty="0">
                <a:latin typeface="Calibri" panose="020F0502020204030204" pitchFamily="34" charset="0"/>
              </a:rPr>
              <a:t>7</a:t>
            </a:r>
            <a:r>
              <a:rPr lang="pl-PL" sz="1800" b="0" i="0" u="none" strike="noStrike" baseline="0" dirty="0">
                <a:latin typeface="Calibri" panose="020F0502020204030204" pitchFamily="34" charset="0"/>
              </a:rPr>
              <a:t>) = 0,107 b) w(K</a:t>
            </a:r>
            <a:r>
              <a:rPr lang="pl-PL" sz="1100" b="0" i="0" u="none" strike="noStrike" baseline="0" dirty="0">
                <a:latin typeface="Calibri" panose="020F0502020204030204" pitchFamily="34" charset="0"/>
              </a:rPr>
              <a:t>2</a:t>
            </a:r>
            <a:r>
              <a:rPr lang="pl-PL" sz="1800" b="0" i="0" u="none" strike="noStrike" baseline="0" dirty="0">
                <a:latin typeface="Calibri" panose="020F0502020204030204" pitchFamily="34" charset="0"/>
              </a:rPr>
              <a:t>Cr</a:t>
            </a:r>
            <a:r>
              <a:rPr lang="pl-PL" sz="1100" b="0" i="0" u="none" strike="noStrike" baseline="0" dirty="0">
                <a:latin typeface="Calibri" panose="020F0502020204030204" pitchFamily="34" charset="0"/>
              </a:rPr>
              <a:t>2</a:t>
            </a:r>
            <a:r>
              <a:rPr lang="pl-PL" sz="1800" b="0" i="0" u="none" strike="noStrike" baseline="0" dirty="0">
                <a:latin typeface="Calibri" panose="020F0502020204030204" pitchFamily="34" charset="0"/>
              </a:rPr>
              <a:t>O</a:t>
            </a:r>
            <a:r>
              <a:rPr lang="pl-PL" sz="1100" b="0" i="0" u="none" strike="noStrike" baseline="0" dirty="0">
                <a:latin typeface="Calibri" panose="020F0502020204030204" pitchFamily="34" charset="0"/>
              </a:rPr>
              <a:t>7</a:t>
            </a:r>
            <a:r>
              <a:rPr lang="pl-PL" sz="1800" b="0" i="0" u="none" strike="noStrike" baseline="0" dirty="0">
                <a:latin typeface="Calibri" panose="020F0502020204030204" pitchFamily="34" charset="0"/>
              </a:rPr>
              <a:t>) = 0,301 </a:t>
            </a:r>
            <a:endParaRPr lang="cs-CZ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233D8E7-AF7D-4210-A477-53AECC3B4010}"/>
              </a:ext>
            </a:extLst>
          </p:cNvPr>
          <p:cNvSpPr txBox="1"/>
          <p:nvPr/>
        </p:nvSpPr>
        <p:spPr>
          <a:xfrm>
            <a:off x="273843" y="3207360"/>
            <a:ext cx="863441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u="none" strike="noStrike" baseline="0" dirty="0"/>
              <a:t>Má být připraveno 80 g roztoku CuCl</a:t>
            </a:r>
            <a:r>
              <a:rPr lang="cs-CZ" sz="2000" b="1" i="0" u="none" strike="noStrike" baseline="-25000" dirty="0"/>
              <a:t>2</a:t>
            </a:r>
            <a:r>
              <a:rPr lang="en-US" sz="2000" b="1" i="0" u="none" strike="noStrike" baseline="0" dirty="0"/>
              <a:t> . </a:t>
            </a:r>
            <a:r>
              <a:rPr lang="cs-CZ" sz="2000" b="1" i="0" u="none" strike="noStrike" baseline="0" dirty="0"/>
              <a:t>2</a:t>
            </a:r>
            <a:r>
              <a:rPr lang="en-US" sz="2000" b="1" i="0" u="none" strike="noStrike" baseline="0" dirty="0"/>
              <a:t> </a:t>
            </a:r>
            <a:r>
              <a:rPr lang="cs-CZ" sz="2000" b="1" i="0" u="none" strike="noStrike" baseline="0" dirty="0"/>
              <a:t>H</a:t>
            </a:r>
            <a:r>
              <a:rPr lang="cs-CZ" sz="2000" b="1" i="0" u="none" strike="noStrike" baseline="-25000" dirty="0"/>
              <a:t>2</a:t>
            </a:r>
            <a:r>
              <a:rPr lang="cs-CZ" sz="2000" b="1" i="0" u="none" strike="noStrike" baseline="0" dirty="0"/>
              <a:t>O nasyceného při teplotě 60°C. Vypočítejte hmotnost CuCl</a:t>
            </a:r>
            <a:r>
              <a:rPr lang="cs-CZ" sz="2000" b="1" i="0" u="none" strike="noStrike" baseline="-25000" dirty="0"/>
              <a:t>2</a:t>
            </a:r>
            <a:r>
              <a:rPr lang="en-US" sz="2000" b="1" i="0" u="none" strike="noStrike" baseline="0" dirty="0"/>
              <a:t> . </a:t>
            </a:r>
            <a:r>
              <a:rPr lang="cs-CZ" sz="2000" b="1" i="0" u="none" strike="noStrike" baseline="0" dirty="0"/>
              <a:t>2</a:t>
            </a:r>
            <a:r>
              <a:rPr lang="en-US" sz="2000" b="1" i="0" u="none" strike="noStrike" baseline="0" dirty="0"/>
              <a:t> </a:t>
            </a:r>
            <a:r>
              <a:rPr lang="cs-CZ" sz="2000" b="1" i="0" u="none" strike="noStrike" baseline="0" dirty="0"/>
              <a:t>H</a:t>
            </a:r>
            <a:r>
              <a:rPr lang="cs-CZ" sz="2000" b="1" i="0" u="none" strike="noStrike" baseline="-25000" dirty="0"/>
              <a:t>2</a:t>
            </a:r>
            <a:r>
              <a:rPr lang="cs-CZ" sz="2000" b="1" i="0" u="none" strike="noStrike" baseline="0" dirty="0"/>
              <a:t>O a objem vody (</a:t>
            </a:r>
            <a:r>
              <a:rPr lang="el-GR" sz="2000" b="1" i="0" u="none" strike="noStrike" baseline="0" dirty="0"/>
              <a:t>ρ</a:t>
            </a:r>
            <a:r>
              <a:rPr lang="cs-CZ" sz="2000" b="1" i="0" u="none" strike="noStrike" baseline="0" dirty="0"/>
              <a:t> </a:t>
            </a:r>
            <a:r>
              <a:rPr lang="el-GR" sz="2000" b="1" i="0" u="none" strike="noStrike" baseline="0" dirty="0"/>
              <a:t>=</a:t>
            </a:r>
            <a:r>
              <a:rPr lang="cs-CZ" sz="2000" b="1" i="0" u="none" strike="noStrike" baseline="0" dirty="0"/>
              <a:t> </a:t>
            </a:r>
            <a:r>
              <a:rPr lang="el-GR" sz="2000" b="1" i="0" u="none" strike="noStrike" baseline="0" dirty="0"/>
              <a:t>1,00 </a:t>
            </a:r>
            <a:r>
              <a:rPr lang="cs-CZ" sz="2000" b="1" i="0" u="none" strike="noStrike" baseline="0" dirty="0"/>
              <a:t>g/ml), které se použijí k přípravě roztoku. Rozpustnost při teplotě 60°C je 153 g ve 100 g vody. </a:t>
            </a:r>
            <a:endParaRPr lang="cs-CZ" sz="2000" b="1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8D7B531A-CB26-4F4C-9DE1-112666287A26}"/>
              </a:ext>
            </a:extLst>
          </p:cNvPr>
          <p:cNvSpPr txBox="1"/>
          <p:nvPr/>
        </p:nvSpPr>
        <p:spPr>
          <a:xfrm>
            <a:off x="4743450" y="424948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b="0" i="0" u="none" strike="noStrike" baseline="0" dirty="0">
                <a:latin typeface="Calibri" panose="020F0502020204030204" pitchFamily="34" charset="0"/>
              </a:rPr>
              <a:t>m(CuCl</a:t>
            </a:r>
            <a:r>
              <a:rPr lang="pt-BR" sz="1100" b="0" i="0" u="none" strike="noStrike" baseline="0" dirty="0">
                <a:latin typeface="Calibri" panose="020F0502020204030204" pitchFamily="34" charset="0"/>
              </a:rPr>
              <a:t>2</a:t>
            </a:r>
            <a:r>
              <a:rPr lang="pt-BR" sz="1800" b="0" i="0" u="none" strike="noStrike" baseline="0" dirty="0">
                <a:latin typeface="Wingdings" panose="05000000000000000000" pitchFamily="2" charset="2"/>
              </a:rPr>
              <a:t></a:t>
            </a:r>
            <a:r>
              <a:rPr lang="pt-BR" sz="1800" b="0" i="0" u="none" strike="noStrike" baseline="0" dirty="0">
                <a:latin typeface="Calibri" panose="020F0502020204030204" pitchFamily="34" charset="0"/>
              </a:rPr>
              <a:t>2H</a:t>
            </a:r>
            <a:r>
              <a:rPr lang="pt-BR" sz="1100" b="0" i="0" u="none" strike="noStrike" baseline="0" dirty="0">
                <a:latin typeface="Calibri" panose="020F0502020204030204" pitchFamily="34" charset="0"/>
              </a:rPr>
              <a:t>2</a:t>
            </a:r>
            <a:r>
              <a:rPr lang="pt-BR" sz="1800" b="0" i="0" u="none" strike="noStrike" baseline="0" dirty="0">
                <a:latin typeface="Calibri" panose="020F0502020204030204" pitchFamily="34" charset="0"/>
              </a:rPr>
              <a:t>O ) =48,4 g, </a:t>
            </a:r>
            <a:r>
              <a:rPr lang="cs-CZ" sz="1800" b="0" i="0" u="none" strike="noStrike" baseline="0" dirty="0">
                <a:latin typeface="Calibri" panose="020F0502020204030204" pitchFamily="34" charset="0"/>
              </a:rPr>
              <a:t>V(H</a:t>
            </a:r>
            <a:r>
              <a:rPr lang="cs-CZ" sz="1100" b="0" i="0" u="none" strike="noStrike" baseline="0" dirty="0">
                <a:latin typeface="Calibri" panose="020F0502020204030204" pitchFamily="34" charset="0"/>
              </a:rPr>
              <a:t>2</a:t>
            </a:r>
            <a:r>
              <a:rPr lang="cs-CZ" sz="1800" b="0" i="0" u="none" strike="noStrike" baseline="0" dirty="0">
                <a:latin typeface="Calibri" panose="020F0502020204030204" pitchFamily="34" charset="0"/>
              </a:rPr>
              <a:t>O) = 31,6 ml </a:t>
            </a:r>
            <a:endParaRPr lang="cs-CZ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F1E1972-3BC6-4F2F-A888-B10C6D85E5D0}"/>
              </a:ext>
            </a:extLst>
          </p:cNvPr>
          <p:cNvSpPr txBox="1"/>
          <p:nvPr/>
        </p:nvSpPr>
        <p:spPr>
          <a:xfrm>
            <a:off x="347663" y="4868009"/>
            <a:ext cx="869632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u="none" strike="noStrike" baseline="0" dirty="0"/>
              <a:t>Ze 150 g roztoku BaCl</a:t>
            </a:r>
            <a:r>
              <a:rPr lang="cs-CZ" sz="2000" b="1" i="0" u="none" strike="noStrike" baseline="-25000" dirty="0"/>
              <a:t>2</a:t>
            </a:r>
            <a:r>
              <a:rPr lang="en-US" sz="2000" b="1" i="0" u="none" strike="noStrike" baseline="0" dirty="0"/>
              <a:t> . </a:t>
            </a:r>
            <a:r>
              <a:rPr lang="cs-CZ" sz="2000" b="1" i="0" u="none" strike="noStrike" baseline="0" dirty="0"/>
              <a:t>2</a:t>
            </a:r>
            <a:r>
              <a:rPr lang="en-US" sz="2000" b="1" i="0" u="none" strike="noStrike" baseline="0" dirty="0"/>
              <a:t> </a:t>
            </a:r>
            <a:r>
              <a:rPr lang="cs-CZ" sz="2000" b="1" i="0" u="none" strike="noStrike" baseline="0" dirty="0"/>
              <a:t>H</a:t>
            </a:r>
            <a:r>
              <a:rPr lang="cs-CZ" sz="2000" b="1" i="0" u="none" strike="noStrike" baseline="-25000" dirty="0"/>
              <a:t>2</a:t>
            </a:r>
            <a:r>
              <a:rPr lang="cs-CZ" sz="2000" b="1" i="0" u="none" strike="noStrike" baseline="0" dirty="0"/>
              <a:t>O nasyceného při teplotě 20°C má být připraven roztok, v němž je w(BaCl</a:t>
            </a:r>
            <a:r>
              <a:rPr lang="cs-CZ" sz="2000" b="1" i="0" u="none" strike="noStrike" baseline="-25000" dirty="0"/>
              <a:t>2</a:t>
            </a:r>
            <a:r>
              <a:rPr lang="cs-CZ" sz="2000" b="1" i="0" u="none" strike="noStrike" baseline="0" dirty="0"/>
              <a:t>) = 2,0 %. Vypočítejte množství vody, jímž se nasycený roztok zředí. Rozpustnost BaCl</a:t>
            </a:r>
            <a:r>
              <a:rPr lang="cs-CZ" sz="2000" b="1" i="0" u="none" strike="noStrike" baseline="-25000" dirty="0"/>
              <a:t>2</a:t>
            </a:r>
            <a:r>
              <a:rPr lang="en-US" sz="2000" b="1" i="0" u="none" strike="noStrike" baseline="0" dirty="0"/>
              <a:t> . </a:t>
            </a:r>
            <a:r>
              <a:rPr lang="cs-CZ" sz="2000" b="1" i="0" u="none" strike="noStrike" baseline="0" dirty="0"/>
              <a:t>2</a:t>
            </a:r>
            <a:r>
              <a:rPr lang="en-US" sz="2000" b="1" i="0" u="none" strike="noStrike" baseline="0" dirty="0"/>
              <a:t> </a:t>
            </a:r>
            <a:r>
              <a:rPr lang="cs-CZ" sz="2000" b="1" i="0" u="none" strike="noStrike" baseline="0" dirty="0"/>
              <a:t>H</a:t>
            </a:r>
            <a:r>
              <a:rPr lang="cs-CZ" sz="2000" b="1" i="0" u="none" strike="noStrike" baseline="-25000" dirty="0"/>
              <a:t>2</a:t>
            </a:r>
            <a:r>
              <a:rPr lang="cs-CZ" sz="2000" b="1" i="0" u="none" strike="noStrike" baseline="0" dirty="0"/>
              <a:t>O při teplotě 20°C je 44,6 g ve 100 g vody </a:t>
            </a:r>
            <a:endParaRPr lang="cs-CZ" sz="2000" b="1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D5BBA56D-CFC0-489E-86A2-3D2E2F4C3698}"/>
              </a:ext>
            </a:extLst>
          </p:cNvPr>
          <p:cNvSpPr txBox="1"/>
          <p:nvPr/>
        </p:nvSpPr>
        <p:spPr>
          <a:xfrm>
            <a:off x="7029450" y="5817799"/>
            <a:ext cx="1671637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cs-CZ" sz="12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V(H</a:t>
            </a:r>
            <a:r>
              <a:rPr lang="cs-CZ" sz="1100" b="0" i="0" u="none" strike="noStrike" baseline="0" dirty="0">
                <a:latin typeface="Calibri" panose="020F0502020204030204" pitchFamily="34" charset="0"/>
              </a:rPr>
              <a:t>2</a:t>
            </a:r>
            <a:r>
              <a:rPr lang="cs-CZ" sz="1800" b="0" i="0" u="none" strike="noStrike" baseline="0" dirty="0">
                <a:latin typeface="Calibri" panose="020F0502020204030204" pitchFamily="34" charset="0"/>
              </a:rPr>
              <a:t>O) = 1,8 l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1814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BD85AF1-37E8-4C34-B0E0-E136963F4B8D}"/>
              </a:ext>
            </a:extLst>
          </p:cNvPr>
          <p:cNvSpPr txBox="1"/>
          <p:nvPr/>
        </p:nvSpPr>
        <p:spPr>
          <a:xfrm>
            <a:off x="304800" y="2194679"/>
            <a:ext cx="85344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u="none" strike="noStrike" baseline="0" dirty="0"/>
              <a:t>Má být připraveno 120 g roztoku FeSO</a:t>
            </a:r>
            <a:r>
              <a:rPr lang="cs-CZ" sz="2000" b="1" i="0" u="none" strike="noStrike" baseline="-25000" dirty="0"/>
              <a:t>4</a:t>
            </a:r>
            <a:r>
              <a:rPr lang="en-US" sz="2000" b="1" i="0" u="none" strike="noStrike" baseline="0" dirty="0"/>
              <a:t> . </a:t>
            </a:r>
            <a:r>
              <a:rPr lang="cs-CZ" sz="2000" b="1" i="0" u="none" strike="noStrike" baseline="0" dirty="0"/>
              <a:t>7</a:t>
            </a:r>
            <a:r>
              <a:rPr lang="en-US" sz="2000" b="1" i="0" u="none" strike="noStrike" baseline="0" dirty="0"/>
              <a:t> </a:t>
            </a:r>
            <a:r>
              <a:rPr lang="cs-CZ" sz="2000" b="1" i="0" u="none" strike="noStrike" baseline="0" dirty="0"/>
              <a:t>H</a:t>
            </a:r>
            <a:r>
              <a:rPr lang="cs-CZ" sz="2000" b="1" i="0" u="none" strike="noStrike" baseline="-25000" dirty="0"/>
              <a:t>2</a:t>
            </a:r>
            <a:r>
              <a:rPr lang="cs-CZ" sz="2000" b="1" i="0" u="none" strike="noStrike" baseline="0" dirty="0"/>
              <a:t>O nasyceného při teplotě 50</a:t>
            </a:r>
            <a:r>
              <a:rPr lang="en-US" sz="2000" b="1" i="0" u="none" strike="noStrike" baseline="0" dirty="0"/>
              <a:t> </a:t>
            </a:r>
            <a:r>
              <a:rPr lang="cs-CZ" sz="2000" b="1" i="0" u="none" strike="noStrike" baseline="0" dirty="0"/>
              <a:t>°C. Vypočítejte objem vody (</a:t>
            </a:r>
            <a:r>
              <a:rPr lang="cs-CZ" sz="2000" b="1" i="0" u="none" strike="noStrike" baseline="0" dirty="0" err="1"/>
              <a:t>lab</a:t>
            </a:r>
            <a:r>
              <a:rPr lang="cs-CZ" sz="2000" b="1" i="0" u="none" strike="noStrike" baseline="0" dirty="0"/>
              <a:t>. teplota) a hmotnost zelené skalice (FeSO</a:t>
            </a:r>
            <a:r>
              <a:rPr lang="cs-CZ" sz="2000" b="1" i="0" u="none" strike="noStrike" baseline="-25000" dirty="0"/>
              <a:t>4</a:t>
            </a:r>
            <a:r>
              <a:rPr lang="en-US" sz="2000" b="1" i="0" u="none" strike="noStrike" baseline="0" dirty="0"/>
              <a:t> . </a:t>
            </a:r>
            <a:r>
              <a:rPr lang="cs-CZ" sz="2000" b="1" i="0" u="none" strike="noStrike" baseline="0" dirty="0"/>
              <a:t>7</a:t>
            </a:r>
            <a:r>
              <a:rPr lang="en-US" sz="2000" b="1" i="0" u="none" strike="noStrike" baseline="0" dirty="0"/>
              <a:t> </a:t>
            </a:r>
            <a:r>
              <a:rPr lang="cs-CZ" sz="2000" b="1" i="0" u="none" strike="noStrike" baseline="0" dirty="0"/>
              <a:t>H</a:t>
            </a:r>
            <a:r>
              <a:rPr lang="cs-CZ" sz="2000" b="1" i="0" u="none" strike="noStrike" baseline="-25000" dirty="0"/>
              <a:t>2</a:t>
            </a:r>
            <a:r>
              <a:rPr lang="cs-CZ" sz="2000" b="1" i="0" u="none" strike="noStrike" baseline="0" dirty="0"/>
              <a:t>O ), které použijete při přípravě roztoku, když: </a:t>
            </a:r>
          </a:p>
          <a:p>
            <a:pPr algn="just"/>
            <a:r>
              <a:rPr lang="pt-BR" sz="2000" b="1" i="0" u="none" strike="noStrike" baseline="0" dirty="0"/>
              <a:t>   a)</a:t>
            </a:r>
            <a:r>
              <a:rPr lang="cs-CZ" sz="2000" b="1" i="0" u="none" strike="noStrike" baseline="0" dirty="0"/>
              <a:t> </a:t>
            </a:r>
            <a:r>
              <a:rPr lang="pt-BR" sz="2000" b="1" i="0" u="none" strike="noStrike" baseline="0" dirty="0"/>
              <a:t>máme k dispozici čistý a suchý FeSO</a:t>
            </a:r>
            <a:r>
              <a:rPr lang="pt-BR" sz="2000" b="1" i="0" u="none" strike="noStrike" baseline="-25000" dirty="0"/>
              <a:t>4</a:t>
            </a:r>
            <a:r>
              <a:rPr lang="pt-BR" sz="2000" b="1" i="0" u="none" strike="noStrike" baseline="0" dirty="0"/>
              <a:t> . 7 H</a:t>
            </a:r>
            <a:r>
              <a:rPr lang="pt-BR" sz="2000" b="1" i="0" u="none" strike="noStrike" baseline="-25000" dirty="0"/>
              <a:t>2</a:t>
            </a:r>
            <a:r>
              <a:rPr lang="pt-BR" sz="2000" b="1" i="0" u="none" strike="noStrike" baseline="0" dirty="0"/>
              <a:t>O </a:t>
            </a:r>
          </a:p>
          <a:p>
            <a:pPr algn="just"/>
            <a:r>
              <a:rPr lang="en-US" sz="2000" b="1" i="0" u="none" strike="noStrike" baseline="0" dirty="0"/>
              <a:t>   </a:t>
            </a:r>
            <a:r>
              <a:rPr lang="cs-CZ" sz="2000" b="1" i="0" u="none" strike="noStrike" baseline="0" dirty="0"/>
              <a:t>b) výchozí </a:t>
            </a:r>
            <a:r>
              <a:rPr lang="cs-CZ" sz="2000" b="1" i="0" u="none" strike="noStrike" baseline="0" dirty="0" err="1"/>
              <a:t>heptahydrát</a:t>
            </a:r>
            <a:r>
              <a:rPr lang="cs-CZ" sz="2000" b="1" i="0" u="none" strike="noStrike" baseline="0" dirty="0"/>
              <a:t> obsahuje 7,0 % </a:t>
            </a:r>
            <a:r>
              <a:rPr lang="cs-CZ" sz="2000" b="1" i="0" u="none" strike="noStrike" baseline="0" dirty="0" err="1"/>
              <a:t>nerozp</a:t>
            </a:r>
            <a:r>
              <a:rPr lang="cs-CZ" sz="2000" b="1" i="0" u="none" strike="noStrike" baseline="0" dirty="0"/>
              <a:t>. nečistot </a:t>
            </a:r>
          </a:p>
          <a:p>
            <a:pPr algn="just"/>
            <a:r>
              <a:rPr lang="en-US" sz="2000" b="1" i="0" u="none" strike="noStrike" baseline="0" dirty="0"/>
              <a:t>   </a:t>
            </a:r>
            <a:r>
              <a:rPr lang="cs-CZ" sz="2000" b="1" i="0" u="none" strike="noStrike" baseline="0" dirty="0"/>
              <a:t>c) výchozí </a:t>
            </a:r>
            <a:r>
              <a:rPr lang="cs-CZ" sz="2000" b="1" i="0" u="none" strike="noStrike" baseline="0" dirty="0" err="1"/>
              <a:t>heptahydrát</a:t>
            </a:r>
            <a:r>
              <a:rPr lang="cs-CZ" sz="2000" b="1" i="0" u="none" strike="noStrike" baseline="0" dirty="0"/>
              <a:t> obsahuje 7,0 % vlhkosti.</a:t>
            </a:r>
          </a:p>
          <a:p>
            <a:pPr algn="just"/>
            <a:r>
              <a:rPr lang="cs-CZ" sz="2000" b="1" i="0" u="none" strike="noStrike" baseline="0" dirty="0"/>
              <a:t> Rozpustnost FeSO</a:t>
            </a:r>
            <a:r>
              <a:rPr lang="cs-CZ" sz="2000" b="1" i="0" u="none" strike="noStrike" baseline="-25000" dirty="0"/>
              <a:t>4</a:t>
            </a:r>
            <a:r>
              <a:rPr lang="en-US" sz="2000" b="1" i="0" u="none" strike="noStrike" baseline="-25000" dirty="0"/>
              <a:t> </a:t>
            </a:r>
            <a:r>
              <a:rPr lang="en-US" sz="2000" b="1" i="0" u="none" strike="noStrike" baseline="0" dirty="0"/>
              <a:t>. </a:t>
            </a:r>
            <a:r>
              <a:rPr lang="cs-CZ" sz="2000" b="1" i="0" u="none" strike="noStrike" baseline="0" dirty="0"/>
              <a:t>7</a:t>
            </a:r>
            <a:r>
              <a:rPr lang="en-US" sz="2000" b="1" i="0" u="none" strike="noStrike" baseline="0" dirty="0"/>
              <a:t> </a:t>
            </a:r>
            <a:r>
              <a:rPr lang="cs-CZ" sz="2000" b="1" i="0" u="none" strike="noStrike" baseline="0" dirty="0"/>
              <a:t>H</a:t>
            </a:r>
            <a:r>
              <a:rPr lang="cs-CZ" sz="2000" b="1" i="0" u="none" strike="noStrike" baseline="-25000" dirty="0"/>
              <a:t>2</a:t>
            </a:r>
            <a:r>
              <a:rPr lang="cs-CZ" sz="2000" b="1" i="0" u="none" strike="noStrike" baseline="0" dirty="0"/>
              <a:t>O při 50</a:t>
            </a:r>
            <a:r>
              <a:rPr lang="en-US" sz="2000" b="1" i="0" u="none" strike="noStrike" baseline="0" dirty="0"/>
              <a:t> </a:t>
            </a:r>
            <a:r>
              <a:rPr lang="cs-CZ" sz="2000" b="1" i="0" u="none" strike="noStrike" baseline="0" dirty="0"/>
              <a:t>°C je 149 g ve 100 g vody.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4318F22-E103-4A21-9C8A-9ACD973C7D33}"/>
              </a:ext>
            </a:extLst>
          </p:cNvPr>
          <p:cNvSpPr txBox="1"/>
          <p:nvPr/>
        </p:nvSpPr>
        <p:spPr>
          <a:xfrm>
            <a:off x="5095875" y="4506634"/>
            <a:ext cx="36576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b="0" i="0" u="none" strike="noStrike" baseline="0" dirty="0">
                <a:latin typeface="Calibri" panose="020F0502020204030204" pitchFamily="34" charset="0"/>
              </a:rPr>
              <a:t>a)m(skalice)=71,8 g; V(H</a:t>
            </a:r>
            <a:r>
              <a:rPr lang="pt-BR" sz="1050" b="0" i="0" u="none" strike="noStrike" baseline="0" dirty="0">
                <a:latin typeface="Calibri" panose="020F0502020204030204" pitchFamily="34" charset="0"/>
              </a:rPr>
              <a:t>2</a:t>
            </a:r>
            <a:r>
              <a:rPr lang="pt-BR" sz="1800" b="0" i="0" u="none" strike="noStrike" baseline="0" dirty="0">
                <a:latin typeface="Calibri" panose="020F0502020204030204" pitchFamily="34" charset="0"/>
              </a:rPr>
              <a:t>O)=48,2 ml </a:t>
            </a: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b)m(skalice)=77,2 g; V(H</a:t>
            </a:r>
            <a:r>
              <a:rPr lang="cs-CZ" sz="1050" b="0" i="0" u="none" strike="noStrike" baseline="0" dirty="0">
                <a:latin typeface="Calibri" panose="020F0502020204030204" pitchFamily="34" charset="0"/>
              </a:rPr>
              <a:t>2</a:t>
            </a:r>
            <a:r>
              <a:rPr lang="cs-CZ" sz="1800" b="0" i="0" u="none" strike="noStrike" baseline="0" dirty="0">
                <a:latin typeface="Calibri" panose="020F0502020204030204" pitchFamily="34" charset="0"/>
              </a:rPr>
              <a:t>O)=48,2 ml </a:t>
            </a:r>
          </a:p>
          <a:p>
            <a:r>
              <a:rPr lang="pt-BR" sz="1800" b="0" i="0" u="none" strike="noStrike" baseline="0" dirty="0">
                <a:latin typeface="Calibri" panose="020F0502020204030204" pitchFamily="34" charset="0"/>
              </a:rPr>
              <a:t>c)m(skalice)=77,2 g; V(H</a:t>
            </a:r>
            <a:r>
              <a:rPr lang="pt-BR" sz="1050" b="0" i="0" u="none" strike="noStrike" baseline="0" dirty="0">
                <a:latin typeface="Calibri" panose="020F0502020204030204" pitchFamily="34" charset="0"/>
              </a:rPr>
              <a:t>2</a:t>
            </a:r>
            <a:r>
              <a:rPr lang="pt-BR" sz="1800" b="0" i="0" u="none" strike="noStrike" baseline="0" dirty="0">
                <a:latin typeface="Calibri" panose="020F0502020204030204" pitchFamily="34" charset="0"/>
              </a:rPr>
              <a:t>O)=42,8 ml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E73E6B9-A783-4658-AADE-074C729E7A38}"/>
              </a:ext>
            </a:extLst>
          </p:cNvPr>
          <p:cNvSpPr txBox="1"/>
          <p:nvPr/>
        </p:nvSpPr>
        <p:spPr>
          <a:xfrm>
            <a:off x="228600" y="277237"/>
            <a:ext cx="86963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1" i="0" u="none" strike="noStrike" baseline="0" dirty="0"/>
              <a:t>Vypočítejte množství vody, ve kterém se rozpustí 20,0 g CuSO</a:t>
            </a:r>
            <a:r>
              <a:rPr lang="cs-CZ" sz="2000" b="1" i="0" u="none" strike="noStrike" baseline="-25000" dirty="0"/>
              <a:t>4</a:t>
            </a:r>
            <a:r>
              <a:rPr lang="en-US" sz="2000" b="1" i="0" u="none" strike="noStrike" baseline="0" dirty="0"/>
              <a:t> . </a:t>
            </a:r>
            <a:r>
              <a:rPr lang="cs-CZ" sz="2000" b="1" i="0" u="none" strike="noStrike" baseline="0" dirty="0"/>
              <a:t>5</a:t>
            </a:r>
            <a:r>
              <a:rPr lang="en-US" sz="2000" b="1" i="0" u="none" strike="noStrike" baseline="0" dirty="0"/>
              <a:t> </a:t>
            </a:r>
            <a:r>
              <a:rPr lang="cs-CZ" sz="2000" b="1" i="0" u="none" strike="noStrike" baseline="0" dirty="0"/>
              <a:t>H</a:t>
            </a:r>
            <a:r>
              <a:rPr lang="cs-CZ" sz="2000" b="1" i="0" u="none" strike="noStrike" baseline="-25000" dirty="0"/>
              <a:t>2</a:t>
            </a:r>
            <a:r>
              <a:rPr lang="cs-CZ" sz="2000" b="1" i="0" u="none" strike="noStrike" baseline="0" dirty="0"/>
              <a:t>O na roztok nasycený při teplotě 20</a:t>
            </a:r>
            <a:r>
              <a:rPr lang="en-US" sz="2000" b="1" i="0" u="none" strike="noStrike" baseline="0" dirty="0"/>
              <a:t> </a:t>
            </a:r>
            <a:r>
              <a:rPr lang="cs-CZ" sz="2000" b="1" i="0" u="none" strike="noStrike" baseline="0" dirty="0"/>
              <a:t>°C. Vypočítejte hmotnost připraveného roztoku. Rozpustnost CuSO</a:t>
            </a:r>
            <a:r>
              <a:rPr lang="cs-CZ" sz="2000" b="1" i="0" u="none" strike="noStrike" baseline="-25000" dirty="0"/>
              <a:t>4</a:t>
            </a:r>
            <a:r>
              <a:rPr lang="en-US" sz="2000" b="1" i="0" u="none" strike="noStrike" baseline="0" dirty="0"/>
              <a:t> . </a:t>
            </a:r>
            <a:r>
              <a:rPr lang="cs-CZ" sz="2000" b="1" i="0" u="none" strike="noStrike" baseline="0" dirty="0"/>
              <a:t>5</a:t>
            </a:r>
            <a:r>
              <a:rPr lang="en-US" sz="2000" b="1" i="0" u="none" strike="noStrike" baseline="0" dirty="0"/>
              <a:t> </a:t>
            </a:r>
            <a:r>
              <a:rPr lang="cs-CZ" sz="2000" b="1" i="0" u="none" strike="noStrike" baseline="0" dirty="0"/>
              <a:t>H</a:t>
            </a:r>
            <a:r>
              <a:rPr lang="cs-CZ" sz="2000" b="1" i="0" u="none" strike="noStrike" baseline="-25000" dirty="0"/>
              <a:t>2</a:t>
            </a:r>
            <a:r>
              <a:rPr lang="cs-CZ" sz="2000" b="1" i="0" u="none" strike="noStrike" baseline="0" dirty="0"/>
              <a:t>O při 20</a:t>
            </a:r>
            <a:r>
              <a:rPr lang="en-US" sz="2000" b="1" i="0" u="none" strike="noStrike" baseline="0" dirty="0"/>
              <a:t> </a:t>
            </a:r>
            <a:r>
              <a:rPr lang="cs-CZ" sz="2000" b="1" i="0" u="none" strike="noStrike" baseline="0" dirty="0"/>
              <a:t>°C je 36,6 g ve 100 g vody. </a:t>
            </a:r>
            <a:endParaRPr lang="cs-CZ" sz="2000" b="1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573C7AAE-29CD-48D9-B560-7780C6C4AA69}"/>
              </a:ext>
            </a:extLst>
          </p:cNvPr>
          <p:cNvSpPr txBox="1"/>
          <p:nvPr/>
        </p:nvSpPr>
        <p:spPr>
          <a:xfrm>
            <a:off x="5238750" y="129849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b="0" i="0" u="none" strike="noStrike" baseline="0" dirty="0">
                <a:latin typeface="Calibri" panose="020F0502020204030204" pitchFamily="34" charset="0"/>
              </a:rPr>
              <a:t>V(H</a:t>
            </a:r>
            <a:r>
              <a:rPr lang="pt-BR" sz="1100" b="0" i="0" u="none" strike="noStrike" baseline="0" dirty="0">
                <a:latin typeface="Calibri" panose="020F0502020204030204" pitchFamily="34" charset="0"/>
              </a:rPr>
              <a:t>2</a:t>
            </a:r>
            <a:r>
              <a:rPr lang="pt-BR" sz="1800" b="0" i="0" u="none" strike="noStrike" baseline="0" dirty="0">
                <a:latin typeface="Calibri" panose="020F0502020204030204" pitchFamily="34" charset="0"/>
              </a:rPr>
              <a:t>O) = 54,6 ml m(roztok) = 74,6 g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3474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E3CDF421-C799-4C1B-9180-92EFE0771082}"/>
              </a:ext>
            </a:extLst>
          </p:cNvPr>
          <p:cNvSpPr txBox="1"/>
          <p:nvPr/>
        </p:nvSpPr>
        <p:spPr>
          <a:xfrm>
            <a:off x="155718" y="1898073"/>
            <a:ext cx="86765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Volná krystalizace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krystalizace, látka A krystalizuje volným odpařením rozpouštědla B (např. vody).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BA6EA85-2BFD-4A05-B333-19DC70CDFF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3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533" b="42587"/>
          <a:stretch>
            <a:fillRect/>
          </a:stretch>
        </p:blipFill>
        <p:spPr bwMode="auto">
          <a:xfrm>
            <a:off x="1396929" y="2415872"/>
            <a:ext cx="41275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C9842D07-9963-49C5-BDE9-7A13D8DE30A9}"/>
              </a:ext>
            </a:extLst>
          </p:cNvPr>
          <p:cNvSpPr txBox="1"/>
          <p:nvPr/>
        </p:nvSpPr>
        <p:spPr>
          <a:xfrm>
            <a:off x="140306" y="4419515"/>
            <a:ext cx="8691938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34290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6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– 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hmotnost vstupního nasyceného roztoku při dané teplotě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6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 odpařeného rozpouštědla (obvykle vody)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600" b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 krystalů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w(1A)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hmotnostní zlomek rozpuštěné látky, vypočtený z rozpustnosti látky A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w(2A)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hmotnostní zlomek látky A v odpařeném rozpouštědle – tedy hodnota rovná nule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w(3A)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hmotnostní zlomek látky A v krystalu, může být roven 1 nebo poměru hmotnosti bezvodé látky ku hmotnosti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krystalohydrátu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jestliže jej látka tvoří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B2B9A7B3-C032-4CC7-A4B3-0E5864805A4F}"/>
              </a:ext>
            </a:extLst>
          </p:cNvPr>
          <p:cNvSpPr txBox="1"/>
          <p:nvPr/>
        </p:nvSpPr>
        <p:spPr>
          <a:xfrm>
            <a:off x="226031" y="217980"/>
            <a:ext cx="8691937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i="0" u="none" strike="noStrike" baseline="0" dirty="0">
                <a:latin typeface="Calibri" panose="020F0502020204030204" pitchFamily="34" charset="0"/>
              </a:rPr>
              <a:t>Volná krystalizace </a:t>
            </a:r>
          </a:p>
          <a:p>
            <a:endParaRPr lang="cs-CZ" sz="1800" b="0" i="0" u="none" strike="noStrike" baseline="0" dirty="0">
              <a:latin typeface="Calibri" panose="020F0502020204030204" pitchFamily="34" charset="0"/>
            </a:endParaRP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a) vyloučení krystalů odpařováním rozpouštědla při konstantní teplotě (</a:t>
            </a:r>
            <a:r>
              <a:rPr lang="cs-CZ" sz="1800" b="0" i="0" u="none" strike="noStrike" baseline="0" dirty="0" err="1">
                <a:latin typeface="Calibri" panose="020F0502020204030204" pitchFamily="34" charset="0"/>
              </a:rPr>
              <a:t>lab</a:t>
            </a:r>
            <a:r>
              <a:rPr lang="cs-CZ" sz="1800" b="0" i="0" u="none" strike="noStrike" baseline="0" dirty="0">
                <a:latin typeface="Calibri" panose="020F0502020204030204" pitchFamily="34" charset="0"/>
              </a:rPr>
              <a:t>. teplota) </a:t>
            </a: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b) necháme na vzduchu </a:t>
            </a:r>
          </a:p>
        </p:txBody>
      </p:sp>
    </p:spTree>
    <p:extLst>
      <p:ext uri="{BB962C8B-B14F-4D97-AF65-F5344CB8AC3E}">
        <p14:creationId xmlns:p14="http://schemas.microsoft.com/office/powerpoint/2010/main" val="3089690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1809FFC-A54F-4986-8D31-0757799B2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190" y="3429000"/>
            <a:ext cx="8322067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Příklad.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dirty="0"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Údaj z tabulek: rozpustnost  m</a:t>
            </a:r>
            <a:r>
              <a:rPr kumimoji="0" lang="cs-CZ" altLang="cs-CZ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20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= 34,19 g znamená rozpustnost látky (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KCl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) ve 100g vody při 20</a:t>
            </a:r>
            <a:r>
              <a:rPr kumimoji="0" lang="cs-CZ" altLang="cs-CZ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C.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Hmotnostní zlomek vypočteme ze vztahu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D3DBEC29-544A-4E50-876F-FED5D4DB65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5233577"/>
              </p:ext>
            </p:extLst>
          </p:nvPr>
        </p:nvGraphicFramePr>
        <p:xfrm>
          <a:off x="6087176" y="4685276"/>
          <a:ext cx="1148862" cy="642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749300" imgH="419100" progId="Equation.3">
                  <p:embed/>
                </p:oleObj>
              </mc:Choice>
              <mc:Fallback>
                <p:oleObj r:id="rId2" imgW="749300" imgH="4191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7176" y="4685276"/>
                        <a:ext cx="1148862" cy="6425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0E028271-38F8-4632-B072-A090AB051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6038" y="4848304"/>
            <a:ext cx="121306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0,255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972777E-B586-4441-8448-59DE9DE52BA8}"/>
              </a:ext>
            </a:extLst>
          </p:cNvPr>
          <p:cNvSpPr txBox="1"/>
          <p:nvPr/>
        </p:nvSpPr>
        <p:spPr>
          <a:xfrm>
            <a:off x="5094590" y="4832915"/>
            <a:ext cx="11352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w (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KCl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) = 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09480D9-ED6D-4528-8476-79CA827E0D69}"/>
              </a:ext>
            </a:extLst>
          </p:cNvPr>
          <p:cNvSpPr txBox="1"/>
          <p:nvPr/>
        </p:nvSpPr>
        <p:spPr>
          <a:xfrm>
            <a:off x="281148" y="328910"/>
            <a:ext cx="85961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Hmotnostní zlomek rozpuštěné látky v nasyceném roztoku vypočítáme snadno z údaje o rozpustnosti </a:t>
            </a:r>
          </a:p>
        </p:txBody>
      </p:sp>
      <p:graphicFrame>
        <p:nvGraphicFramePr>
          <p:cNvPr id="8" name="Objekt 7">
            <a:extLst>
              <a:ext uri="{FF2B5EF4-FFF2-40B4-BE49-F238E27FC236}">
                <a16:creationId xmlns:a16="http://schemas.microsoft.com/office/drawing/2014/main" id="{CC485AE7-6C1E-471D-87F3-7BA409187A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1463917"/>
              </p:ext>
            </p:extLst>
          </p:nvPr>
        </p:nvGraphicFramePr>
        <p:xfrm>
          <a:off x="2282111" y="1042341"/>
          <a:ext cx="241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241091" imgH="215713" progId="Equation.3">
                  <p:embed/>
                </p:oleObj>
              </mc:Choice>
              <mc:Fallback>
                <p:oleObj r:id="rId4" imgW="241091" imgH="215713" progId="Equation.3">
                  <p:embed/>
                  <p:pic>
                    <p:nvPicPr>
                      <p:cNvPr id="7" name="Objekt 6">
                        <a:extLst>
                          <a:ext uri="{FF2B5EF4-FFF2-40B4-BE49-F238E27FC236}">
                            <a16:creationId xmlns:a16="http://schemas.microsoft.com/office/drawing/2014/main" id="{2285245D-7A27-487C-A7F6-E5FA912475B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2111" y="1042341"/>
                        <a:ext cx="241300" cy="215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E6155AE0-1C0B-471B-B51E-7CA47D0DAA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3746681"/>
              </p:ext>
            </p:extLst>
          </p:nvPr>
        </p:nvGraphicFramePr>
        <p:xfrm>
          <a:off x="2836916" y="719661"/>
          <a:ext cx="1125164" cy="640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736600" imgH="419100" progId="Equation.3">
                  <p:embed/>
                </p:oleObj>
              </mc:Choice>
              <mc:Fallback>
                <p:oleObj r:id="rId6" imgW="736600" imgH="419100" progId="Equation.3">
                  <p:embed/>
                  <p:pic>
                    <p:nvPicPr>
                      <p:cNvPr id="9" name="Objekt 8">
                        <a:extLst>
                          <a:ext uri="{FF2B5EF4-FFF2-40B4-BE49-F238E27FC236}">
                            <a16:creationId xmlns:a16="http://schemas.microsoft.com/office/drawing/2014/main" id="{DEE1A874-3C3B-4465-9583-FD5FDF12623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6916" y="719661"/>
                        <a:ext cx="1125164" cy="6401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5">
            <a:extLst>
              <a:ext uri="{FF2B5EF4-FFF2-40B4-BE49-F238E27FC236}">
                <a16:creationId xmlns:a16="http://schemas.microsoft.com/office/drawing/2014/main" id="{BC4ED311-B762-4D16-BF9B-738D61475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5806" y="978029"/>
            <a:ext cx="643162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DFD18A3E-FDB2-45B4-99F0-AA320CB01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3411" y="953603"/>
            <a:ext cx="136146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451A5596-8CEF-4E31-920D-9B2C7B1CFEA6}"/>
              </a:ext>
            </a:extLst>
          </p:cNvPr>
          <p:cNvSpPr txBox="1"/>
          <p:nvPr/>
        </p:nvSpPr>
        <p:spPr>
          <a:xfrm>
            <a:off x="1491001" y="784326"/>
            <a:ext cx="587681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97480" marR="0" indent="449580" algn="just">
              <a:spcBef>
                <a:spcPts val="0"/>
              </a:spcBef>
              <a:spcAft>
                <a:spcPts val="0"/>
              </a:spcAft>
            </a:pPr>
            <a:r>
              <a:rPr lang="cs-CZ" sz="1600" dirty="0">
                <a:effectLst/>
                <a:ea typeface="Times New Roman" panose="02020603050405020304" pitchFamily="18" charset="0"/>
              </a:rPr>
              <a:t>A – rozpouštěná látka</a:t>
            </a: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6E8ADE54-27B1-4791-9FD3-1CE5665B6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9684" y="1135093"/>
            <a:ext cx="451534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(A) – rozpustnost ve 100 g rozpouštědla 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3FDA3EAB-724A-4FAC-88C1-3164C1B6D9C9}"/>
              </a:ext>
            </a:extLst>
          </p:cNvPr>
          <p:cNvSpPr txBox="1"/>
          <p:nvPr/>
        </p:nvSpPr>
        <p:spPr>
          <a:xfrm>
            <a:off x="281148" y="1724437"/>
            <a:ext cx="89283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(v tabulkách značeno např. m</a:t>
            </a:r>
            <a:r>
              <a:rPr lang="cs-CZ" sz="1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vaq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kde 20 je teplota ve </a:t>
            </a:r>
            <a:r>
              <a:rPr lang="cs-CZ" sz="1800" baseline="30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vaq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znamená rozpouštění ve vodě)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483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79D0412-B62D-451B-88AC-5FA7CA793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18" y="172966"/>
            <a:ext cx="893851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Krystalizace CuCl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odpařováním (volná) probíhá z nasyceného roztoku při 80 </a:t>
            </a:r>
            <a:r>
              <a:rPr kumimoji="0" lang="cs-CZ" altLang="cs-CZ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Hmotnost vstupního roztoku je 1580 g. Vypočtěte: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6700" algn="l"/>
              </a:tabLst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kolik vody je nutné odpařit, aby vznikly suché krystaly?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6700" algn="l"/>
              </a:tabLst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hmotnost suchých krystalů?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AF1A932A-78E2-430A-B570-77F8F03FDC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77" b="45190"/>
          <a:stretch>
            <a:fillRect/>
          </a:stretch>
        </p:blipFill>
        <p:spPr bwMode="auto">
          <a:xfrm>
            <a:off x="4363984" y="1270856"/>
            <a:ext cx="4006850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FCFFDBF7-454C-4057-AC92-CE32C1329E2C}"/>
              </a:ext>
            </a:extLst>
          </p:cNvPr>
          <p:cNvSpPr txBox="1"/>
          <p:nvPr/>
        </p:nvSpPr>
        <p:spPr>
          <a:xfrm>
            <a:off x="428733" y="180129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Označení A je CuCl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B je H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893F7A7-1E66-473F-80D2-CEAB496EF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775" y="2969034"/>
            <a:ext cx="471325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8F969B28-ED85-424B-8A3D-2166A52770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6806781"/>
              </p:ext>
            </p:extLst>
          </p:nvPr>
        </p:nvGraphicFramePr>
        <p:xfrm>
          <a:off x="456775" y="2552834"/>
          <a:ext cx="2871312" cy="724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854200" imgH="469900" progId="Equation.3">
                  <p:embed/>
                </p:oleObj>
              </mc:Choice>
              <mc:Fallback>
                <p:oleObj r:id="rId3" imgW="1854200" imgH="469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775" y="2552834"/>
                        <a:ext cx="2871312" cy="7246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07964C7-294D-49B4-9353-725BD77B91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29000"/>
            <a:ext cx="44813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</a:t>
            </a:r>
            <a:r>
              <a:rPr kumimoji="0" lang="cs-CZ" altLang="cs-CZ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m</a:t>
            </a:r>
            <a:r>
              <a:rPr kumimoji="0" lang="cs-CZ" altLang="cs-CZ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 * 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w(1A) = 1580 * 0,495 = 782,1g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Objekt 7">
            <a:extLst>
              <a:ext uri="{FF2B5EF4-FFF2-40B4-BE49-F238E27FC236}">
                <a16:creationId xmlns:a16="http://schemas.microsoft.com/office/drawing/2014/main" id="{9EEEF01F-3C91-45C7-9FDC-9570B7991A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1997785"/>
              </p:ext>
            </p:extLst>
          </p:nvPr>
        </p:nvGraphicFramePr>
        <p:xfrm>
          <a:off x="428625" y="3919538"/>
          <a:ext cx="4481513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2349500" imgH="228600" progId="Equation.3">
                  <p:embed/>
                </p:oleObj>
              </mc:Choice>
              <mc:Fallback>
                <p:oleObj r:id="rId5" imgW="23495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3919538"/>
                        <a:ext cx="4481513" cy="357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7">
            <a:extLst>
              <a:ext uri="{FF2B5EF4-FFF2-40B4-BE49-F238E27FC236}">
                <a16:creationId xmlns:a16="http://schemas.microsoft.com/office/drawing/2014/main" id="{CC6ACD4F-60EA-4A45-A65B-4AC3702C1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625880"/>
            <a:ext cx="40097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a) Je třeba odpařit 797,9 g vody.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b) Vznikne 782,1 g krystalů CuCl</a:t>
            </a:r>
            <a:r>
              <a:rPr kumimoji="0" lang="cs-CZ" altLang="cs-CZ" sz="16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018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8A02A1F6-FD72-4574-A8F8-C839D6C7C5D0}"/>
              </a:ext>
            </a:extLst>
          </p:cNvPr>
          <p:cNvSpPr txBox="1"/>
          <p:nvPr/>
        </p:nvSpPr>
        <p:spPr>
          <a:xfrm>
            <a:off x="210619" y="206155"/>
            <a:ext cx="863542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>
                <a:effectLst/>
                <a:latin typeface="Source Sans Pro" panose="020B0503030403020204" pitchFamily="34" charset="0"/>
              </a:rPr>
              <a:t>Kolik gramů krystalů vznikne po odpaření 50 g vody z 200 g nasyceného roztoku </a:t>
            </a:r>
            <a:r>
              <a:rPr lang="cs-CZ" b="1" dirty="0" err="1">
                <a:effectLst/>
                <a:latin typeface="Source Sans Pro" panose="020B0503030403020204" pitchFamily="34" charset="0"/>
              </a:rPr>
              <a:t>NaCl</a:t>
            </a:r>
            <a:r>
              <a:rPr lang="cs-CZ" b="1" dirty="0">
                <a:effectLst/>
                <a:latin typeface="Source Sans Pro" panose="020B0503030403020204" pitchFamily="34" charset="0"/>
              </a:rPr>
              <a:t>?</a:t>
            </a:r>
            <a:endParaRPr lang="cs-CZ" b="1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FD9ADB4-D544-40F8-ADD8-B01406836512}"/>
              </a:ext>
            </a:extLst>
          </p:cNvPr>
          <p:cNvSpPr txBox="1"/>
          <p:nvPr/>
        </p:nvSpPr>
        <p:spPr>
          <a:xfrm>
            <a:off x="254285" y="1139395"/>
            <a:ext cx="8548096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Rozpustnost chloridu sodného je 36 g / 100 g vody při 20 °C. Ve 200 g nasyceného roztoku při této teplotě je rozpuštěno</a:t>
            </a:r>
          </a:p>
          <a:p>
            <a:pPr algn="ctr"/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36 g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.............. (100 + 36) g nasyceného roztoku</a:t>
            </a:r>
          </a:p>
          <a:p>
            <a:pPr algn="ctr"/>
            <a:r>
              <a:rPr lang="cs-CZ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x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g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............................... 200 g nasyceného roztoku</a:t>
            </a:r>
          </a:p>
          <a:p>
            <a:pPr algn="ctr"/>
            <a:r>
              <a:rPr lang="cs-CZ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x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= 36 · 200/136 = 52,94 g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endParaRPr lang="cs-CZ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ctr"/>
            <a:endParaRPr lang="cs-CZ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Po odpaření 50 g vody budeme mít 150 g směsi nasyceného roztoku a krystalů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.  Hmotnost krystalů spočítáme z rozpustnosti – jaká hmotnost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odpovídá odpařeným 50 g vody (tzn. jaké množství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už nemá vodu na rozpuštění?):</a:t>
            </a:r>
          </a:p>
          <a:p>
            <a:pPr algn="ctr"/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36 g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........................ 100 g vody</a:t>
            </a:r>
          </a:p>
          <a:p>
            <a:pPr algn="ctr"/>
            <a:r>
              <a:rPr lang="cs-CZ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x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g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............................... 50 g vody</a:t>
            </a:r>
          </a:p>
          <a:p>
            <a:pPr algn="ctr"/>
            <a:r>
              <a:rPr lang="cs-CZ" b="0" i="1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x</a:t>
            </a:r>
            <a:r>
              <a:rPr lang="cs-CZ" b="0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 = 36 · 50/100 = 18 g </a:t>
            </a:r>
            <a:r>
              <a:rPr lang="cs-CZ" b="0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endParaRPr lang="cs-CZ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l"/>
            <a:endParaRPr lang="cs-CZ" b="0" i="0" dirty="0">
              <a:solidFill>
                <a:srgbClr val="373A3C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cs-CZ" b="1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Po odpaření 50 g vody bude tedy 18 g </a:t>
            </a:r>
            <a:r>
              <a:rPr lang="cs-CZ" b="1" i="0" dirty="0" err="1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NaCl</a:t>
            </a:r>
            <a:r>
              <a:rPr lang="cs-CZ" b="1" i="0" dirty="0">
                <a:solidFill>
                  <a:srgbClr val="373A3C"/>
                </a:solidFill>
                <a:effectLst/>
                <a:latin typeface="Source Sans Pro" panose="020B0503030403020204" pitchFamily="34" charset="0"/>
              </a:rPr>
              <a:t> ve formě krystalů a (52,94 - 18) g bude rozpuštěno v nasyceném roztoku.</a:t>
            </a:r>
          </a:p>
        </p:txBody>
      </p:sp>
    </p:spTree>
    <p:extLst>
      <p:ext uri="{BB962C8B-B14F-4D97-AF65-F5344CB8AC3E}">
        <p14:creationId xmlns:p14="http://schemas.microsoft.com/office/powerpoint/2010/main" val="31864589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1635</TotalTime>
  <Words>5874</Words>
  <Application>Microsoft Office PowerPoint</Application>
  <PresentationFormat>Předvádění na obrazovce (4:3)</PresentationFormat>
  <Paragraphs>354</Paragraphs>
  <Slides>36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11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9" baseType="lpstr">
      <vt:lpstr>Arial</vt:lpstr>
      <vt:lpstr>Calibri</vt:lpstr>
      <vt:lpstr>Calibri Light</vt:lpstr>
      <vt:lpstr>Calibri,Italic</vt:lpstr>
      <vt:lpstr>Cambria,Italic</vt:lpstr>
      <vt:lpstr>CambriaMath</vt:lpstr>
      <vt:lpstr>Droid Sans</vt:lpstr>
      <vt:lpstr>Noto Sans</vt:lpstr>
      <vt:lpstr>Source Sans Pro</vt:lpstr>
      <vt:lpstr>Times New Roman</vt:lpstr>
      <vt:lpstr>Wingdings</vt:lpstr>
      <vt:lpstr>Motiv Office</vt:lpstr>
      <vt:lpstr>Equation.3</vt:lpstr>
      <vt:lpstr>Chemické výpočty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Lubomír Prokeš</dc:creator>
  <cp:lastModifiedBy>Lubomír Prokeš</cp:lastModifiedBy>
  <cp:revision>143</cp:revision>
  <dcterms:created xsi:type="dcterms:W3CDTF">2021-03-09T19:08:48Z</dcterms:created>
  <dcterms:modified xsi:type="dcterms:W3CDTF">2021-04-03T14:05:53Z</dcterms:modified>
</cp:coreProperties>
</file>