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6"/>
  </p:notesMasterIdLst>
  <p:sldIdLst>
    <p:sldId id="736" r:id="rId2"/>
    <p:sldId id="728" r:id="rId3"/>
    <p:sldId id="735" r:id="rId4"/>
    <p:sldId id="733" r:id="rId5"/>
    <p:sldId id="475" r:id="rId6"/>
    <p:sldId id="729" r:id="rId7"/>
    <p:sldId id="731" r:id="rId8"/>
    <p:sldId id="471" r:id="rId9"/>
    <p:sldId id="734" r:id="rId10"/>
    <p:sldId id="732" r:id="rId11"/>
    <p:sldId id="436" r:id="rId12"/>
    <p:sldId id="730" r:id="rId13"/>
    <p:sldId id="383" r:id="rId14"/>
    <p:sldId id="38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332A6-CAEC-4E2D-ABB3-B1DDED9AA83B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8962A-C7FB-4D30-B7A2-69B9AC28D8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05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18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59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05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36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9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17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4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17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45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99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03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909AF-4C23-451E-B59E-A43DD1B26D8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26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FEC8316-2B51-48C5-8272-8083DE1B6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62" y="976817"/>
            <a:ext cx="7403577" cy="49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1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Picture 9" descr="Dipoles and Electrostatic Surfaces XeF4, ClF3 and CCl3Br ...">
            <a:extLst>
              <a:ext uri="{FF2B5EF4-FFF2-40B4-BE49-F238E27FC236}">
                <a16:creationId xmlns:a16="http://schemas.microsoft.com/office/drawing/2014/main" id="{189338B9-BF31-4482-A1D3-9C486622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53" y="2196662"/>
            <a:ext cx="4804472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.2 Polar Covalent Bonds: Dipole Moments - Chemistry ...">
            <a:extLst>
              <a:ext uri="{FF2B5EF4-FFF2-40B4-BE49-F238E27FC236}">
                <a16:creationId xmlns:a16="http://schemas.microsoft.com/office/drawing/2014/main" id="{461616AD-1ADE-45DA-A956-C7E88814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2737"/>
            <a:ext cx="8049106" cy="165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9969E16-DCF9-469B-B3E2-E1B0CE407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985" y="4325938"/>
            <a:ext cx="5895975" cy="2219325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E2DB07AE-CD1E-41EC-A653-B035DD30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51453"/>
            <a:ext cx="3841072" cy="126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22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y is a molecular dipole moment zero in symmetrical ...">
            <a:extLst>
              <a:ext uri="{FF2B5EF4-FFF2-40B4-BE49-F238E27FC236}">
                <a16:creationId xmlns:a16="http://schemas.microsoft.com/office/drawing/2014/main" id="{A0DA92B7-FFE6-4376-A553-C98A68EB6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33" y="379674"/>
            <a:ext cx="5271292" cy="39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9BF98B72-7BB5-4FCB-9C23-6D83177D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32" y="4847108"/>
            <a:ext cx="6266895" cy="174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64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ipole Moment and Symmetry Affect Boiling Point and ...">
            <a:extLst>
              <a:ext uri="{FF2B5EF4-FFF2-40B4-BE49-F238E27FC236}">
                <a16:creationId xmlns:a16="http://schemas.microsoft.com/office/drawing/2014/main" id="{AE8D5D3B-1CB2-4BAF-B2D7-CABE3816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79" y="662227"/>
            <a:ext cx="6266805" cy="55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5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03469721-62B8-4E3A-8198-E3F0B2A962B5}"/>
              </a:ext>
            </a:extLst>
          </p:cNvPr>
          <p:cNvSpPr txBox="1"/>
          <p:nvPr/>
        </p:nvSpPr>
        <p:spPr>
          <a:xfrm>
            <a:off x="390418" y="435049"/>
            <a:ext cx="87689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Proč jsou molekuly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CO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, BF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3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, CCl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4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, PF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5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, SF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6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nepolární 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?</a:t>
            </a:r>
            <a:endParaRPr lang="cs-CZ" sz="2000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AAE0F1F-A725-40F7-851F-887C9C3EDEF7}"/>
              </a:ext>
            </a:extLst>
          </p:cNvPr>
          <p:cNvSpPr txBox="1"/>
          <p:nvPr/>
        </p:nvSpPr>
        <p:spPr>
          <a:xfrm>
            <a:off x="348036" y="5103407"/>
            <a:ext cx="7736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Která z molekul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CO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, BeCl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, ICl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4</a:t>
            </a:r>
            <a:r>
              <a:rPr lang="en-US" sz="2000" b="1" i="0" baseline="30000" dirty="0">
                <a:solidFill>
                  <a:srgbClr val="34495E"/>
                </a:solidFill>
                <a:effectLst/>
                <a:latin typeface="ubuntu"/>
              </a:rPr>
              <a:t>-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 a SF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6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 má nulový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dip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ó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l</a:t>
            </a:r>
            <a:r>
              <a:rPr lang="cs-CZ" sz="2000" b="1" i="0" dirty="0" err="1">
                <a:solidFill>
                  <a:srgbClr val="34495E"/>
                </a:solidFill>
                <a:effectLst/>
                <a:latin typeface="ubuntu"/>
              </a:rPr>
              <a:t>ový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moment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 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A18258C-BB23-4B69-B0D5-62026B8CA4A9}"/>
              </a:ext>
            </a:extLst>
          </p:cNvPr>
          <p:cNvSpPr txBox="1"/>
          <p:nvPr/>
        </p:nvSpPr>
        <p:spPr>
          <a:xfrm>
            <a:off x="348036" y="4224758"/>
            <a:ext cx="8689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Která z molekul 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BF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3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, NH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3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 a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H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O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 má nulový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dip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ó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l</a:t>
            </a:r>
            <a:r>
              <a:rPr lang="cs-CZ" sz="2000" b="1" i="0" dirty="0" err="1">
                <a:solidFill>
                  <a:srgbClr val="34495E"/>
                </a:solidFill>
                <a:effectLst/>
                <a:latin typeface="ubuntu"/>
              </a:rPr>
              <a:t>ový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moment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 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5B755BF-041D-4BCA-8582-7CE60C68025D}"/>
              </a:ext>
            </a:extLst>
          </p:cNvPr>
          <p:cNvSpPr txBox="1"/>
          <p:nvPr/>
        </p:nvSpPr>
        <p:spPr>
          <a:xfrm>
            <a:off x="390418" y="111363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NH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3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je 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pol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á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r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ní,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ale 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BF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3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je ne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pol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á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r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ní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. 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Proč?</a:t>
            </a:r>
            <a:endParaRPr lang="cs-CZ" sz="2000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DFA03CB-EFDD-45AA-B690-F60ADC1F6255}"/>
              </a:ext>
            </a:extLst>
          </p:cNvPr>
          <p:cNvSpPr txBox="1"/>
          <p:nvPr/>
        </p:nvSpPr>
        <p:spPr>
          <a:xfrm>
            <a:off x="309507" y="5893789"/>
            <a:ext cx="79200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Proč má molekula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BeH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nulový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dip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ó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l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, přestože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je vazba 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Be-H pol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á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r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ní ?</a:t>
            </a:r>
            <a:endParaRPr lang="cs-CZ" sz="2000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B8F91E0-8D07-427E-A2FE-5A4DC92C7B6D}"/>
              </a:ext>
            </a:extLst>
          </p:cNvPr>
          <p:cNvSpPr txBox="1"/>
          <p:nvPr/>
        </p:nvSpPr>
        <p:spPr>
          <a:xfrm>
            <a:off x="390418" y="1817634"/>
            <a:ext cx="76401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Která z těchto molekul je polární ?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  </a:t>
            </a:r>
            <a:endParaRPr lang="cs-CZ" sz="2000" b="1" i="0" dirty="0">
              <a:solidFill>
                <a:srgbClr val="34495E"/>
              </a:solidFill>
              <a:effectLst/>
              <a:latin typeface="ubuntu"/>
            </a:endParaRPr>
          </a:p>
          <a:p>
            <a:pPr marL="342900" indent="-342900">
              <a:buAutoNum type="alphaLcParenBoth"/>
            </a:pP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SiF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4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 </a:t>
            </a:r>
            <a:endParaRPr lang="cs-CZ" sz="2000" b="1" i="0" dirty="0">
              <a:solidFill>
                <a:srgbClr val="34495E"/>
              </a:solidFill>
              <a:effectLst/>
              <a:latin typeface="ubuntu"/>
            </a:endParaRPr>
          </a:p>
          <a:p>
            <a:pPr marL="342900" indent="-342900">
              <a:buAutoNum type="alphaLcParenBoth"/>
            </a:pP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XeF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4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  </a:t>
            </a:r>
            <a:endParaRPr lang="cs-CZ" sz="2000" b="1" i="0" dirty="0">
              <a:solidFill>
                <a:srgbClr val="34495E"/>
              </a:solidFill>
              <a:effectLst/>
              <a:latin typeface="ubuntu"/>
            </a:endParaRPr>
          </a:p>
          <a:p>
            <a:pPr marL="342900" indent="-342900">
              <a:buAutoNum type="alphaLcParenBoth"/>
            </a:pP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BF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3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  </a:t>
            </a:r>
            <a:endParaRPr lang="cs-CZ" sz="2000" b="1" i="0" dirty="0">
              <a:solidFill>
                <a:srgbClr val="34495E"/>
              </a:solidFill>
              <a:effectLst/>
              <a:latin typeface="ubuntu"/>
            </a:endParaRPr>
          </a:p>
          <a:p>
            <a:pPr marL="342900" indent="-342900">
              <a:buAutoNum type="alphaLcParenBoth"/>
            </a:pP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SF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4</a:t>
            </a:r>
            <a:endParaRPr lang="cs-CZ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764844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8A0BDC9-9C54-4540-928B-E2C9269A979F}"/>
              </a:ext>
            </a:extLst>
          </p:cNvPr>
          <p:cNvSpPr txBox="1"/>
          <p:nvPr/>
        </p:nvSpPr>
        <p:spPr>
          <a:xfrm>
            <a:off x="272264" y="289679"/>
            <a:ext cx="87587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Molekula H</a:t>
            </a:r>
            <a:r>
              <a:rPr lang="cs-CZ" sz="2000" b="1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O má nenulový dipólový moment a molekula BeF</a:t>
            </a:r>
            <a:r>
              <a:rPr lang="cs-CZ" sz="2000" b="1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 má nulový dipólový moment protože  </a:t>
            </a:r>
          </a:p>
          <a:p>
            <a:pPr marL="342900" indent="-342900">
              <a:buAutoNum type="alphaLcParenBoth"/>
            </a:pP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Molekula H</a:t>
            </a:r>
            <a:r>
              <a:rPr lang="cs-CZ" sz="2000" b="1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O má lineární tvar, zatímco molekula BeF</a:t>
            </a:r>
            <a:r>
              <a:rPr lang="cs-CZ" sz="2000" b="1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 je lomená.</a:t>
            </a:r>
          </a:p>
          <a:p>
            <a:pPr marL="342900" indent="-342900">
              <a:buAutoNum type="alphaLcParenBoth"/>
            </a:pP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Molekula BeF2 má lineární tvar, zatímco molekula H</a:t>
            </a:r>
            <a:r>
              <a:rPr lang="cs-CZ" sz="2000" b="1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O je lomená.</a:t>
            </a:r>
          </a:p>
          <a:p>
            <a:pPr marL="342900" indent="-342900">
              <a:buAutoNum type="alphaLcParenBoth"/>
            </a:pP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fluor má vyšší elektronegativitu než kyslík.  </a:t>
            </a:r>
          </a:p>
          <a:p>
            <a:pPr marL="342900" indent="-342900">
              <a:buAutoNum type="alphaLcParenBoth"/>
            </a:pP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beryllium má vyšší elektronegativitu než kyslík.  </a:t>
            </a: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E49528-A5B7-41C4-AB71-C4030452C834}"/>
              </a:ext>
            </a:extLst>
          </p:cNvPr>
          <p:cNvSpPr txBox="1"/>
          <p:nvPr/>
        </p:nvSpPr>
        <p:spPr>
          <a:xfrm>
            <a:off x="264559" y="2636262"/>
            <a:ext cx="8468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Dip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ó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l</a:t>
            </a:r>
            <a:r>
              <a:rPr lang="cs-CZ" sz="2000" b="1" i="0" dirty="0" err="1">
                <a:solidFill>
                  <a:srgbClr val="34495E"/>
                </a:solidFill>
                <a:effectLst/>
                <a:latin typeface="ubuntu"/>
              </a:rPr>
              <a:t>ový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moment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 molekuly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CO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 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je nulový, zatímco u molekuly 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SO</a:t>
            </a:r>
            <a:r>
              <a:rPr lang="en-US" sz="2000" b="1" i="0" baseline="-25000" dirty="0">
                <a:solidFill>
                  <a:srgbClr val="34495E"/>
                </a:solidFill>
                <a:effectLst/>
                <a:latin typeface="ubuntu"/>
              </a:rPr>
              <a:t>2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 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je 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dip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ó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l</a:t>
            </a:r>
            <a:r>
              <a:rPr lang="cs-CZ" sz="2000" b="1" i="0" dirty="0" err="1">
                <a:solidFill>
                  <a:srgbClr val="34495E"/>
                </a:solidFill>
                <a:effectLst/>
                <a:latin typeface="ubuntu"/>
              </a:rPr>
              <a:t>ový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 moment 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nenulový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ubuntu"/>
              </a:rPr>
              <a:t>. 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ubuntu"/>
              </a:rPr>
              <a:t>Proč?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2116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01221"/>
            <a:ext cx="8077200" cy="715962"/>
          </a:xfrm>
        </p:spPr>
        <p:txBody>
          <a:bodyPr>
            <a:normAutofit/>
          </a:bodyPr>
          <a:lstStyle/>
          <a:p>
            <a:r>
              <a:rPr lang="cs-CZ" sz="3200" b="1" dirty="0"/>
              <a:t>Polarita molekuly, dipólový moment</a:t>
            </a:r>
          </a:p>
        </p:txBody>
      </p:sp>
      <p:sp>
        <p:nvSpPr>
          <p:cNvPr id="3" name="AutoShape 4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1" descr="VÃ½sledek obrÃ¡zku pro bond length defini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19740" y="990600"/>
            <a:ext cx="8752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err="1">
                <a:cs typeface="Arial" panose="020B0604020202020204" pitchFamily="34" charset="0"/>
              </a:rPr>
              <a:t>Dipolový</a:t>
            </a:r>
            <a:r>
              <a:rPr lang="cs-CZ" sz="2000" b="1" dirty="0">
                <a:cs typeface="Arial" panose="020B0604020202020204" pitchFamily="34" charset="0"/>
              </a:rPr>
              <a:t> moment </a:t>
            </a:r>
            <a:r>
              <a:rPr lang="cs-CZ" sz="2000" dirty="0">
                <a:cs typeface="Arial" panose="020B0604020202020204" pitchFamily="34" charset="0"/>
              </a:rPr>
              <a:t>molekuly =  vektorový součet všech vazebných </a:t>
            </a:r>
            <a:r>
              <a:rPr lang="cs-CZ" sz="2000" dirty="0" err="1">
                <a:cs typeface="Arial" panose="020B0604020202020204" pitchFamily="34" charset="0"/>
              </a:rPr>
              <a:t>dipolů</a:t>
            </a:r>
            <a:r>
              <a:rPr lang="cs-CZ" sz="2000" dirty="0">
                <a:cs typeface="Arial" panose="020B0604020202020204" pitchFamily="34" charset="0"/>
              </a:rPr>
              <a:t>.  Může být nulový, i v případě nenulových vazebných </a:t>
            </a:r>
            <a:r>
              <a:rPr lang="cs-CZ" sz="2000" dirty="0" err="1">
                <a:cs typeface="Arial" panose="020B0604020202020204" pitchFamily="34" charset="0"/>
              </a:rPr>
              <a:t>dipolů</a:t>
            </a:r>
            <a:r>
              <a:rPr lang="cs-CZ" sz="2000" dirty="0">
                <a:cs typeface="Arial" panose="020B0604020202020204" pitchFamily="34" charset="0"/>
              </a:rPr>
              <a:t> které se navzájem kompenzují (např. SF</a:t>
            </a:r>
            <a:r>
              <a:rPr lang="cs-CZ" sz="2000" baseline="-25000" dirty="0">
                <a:cs typeface="Arial" panose="020B0604020202020204" pitchFamily="34" charset="0"/>
              </a:rPr>
              <a:t>6</a:t>
            </a:r>
            <a:r>
              <a:rPr lang="cs-CZ" sz="2000" dirty="0">
                <a:cs typeface="Arial" panose="020B0604020202020204" pitchFamily="34" charset="0"/>
              </a:rPr>
              <a:t>, SiF</a:t>
            </a:r>
            <a:r>
              <a:rPr lang="cs-CZ" sz="2000" baseline="-25000" dirty="0">
                <a:cs typeface="Arial" panose="020B0604020202020204" pitchFamily="34" charset="0"/>
              </a:rPr>
              <a:t>4</a:t>
            </a:r>
            <a:r>
              <a:rPr lang="cs-CZ" sz="2000" dirty="0">
                <a:cs typeface="Arial" panose="020B0604020202020204" pitchFamily="34" charset="0"/>
              </a:rPr>
              <a:t>, CF</a:t>
            </a:r>
            <a:r>
              <a:rPr lang="cs-CZ" sz="2000" baseline="-25000" dirty="0">
                <a:cs typeface="Arial" panose="020B0604020202020204" pitchFamily="34" charset="0"/>
              </a:rPr>
              <a:t>4</a:t>
            </a:r>
            <a:r>
              <a:rPr lang="cs-CZ" sz="2000" dirty="0">
                <a:cs typeface="Arial" panose="020B0604020202020204" pitchFamily="34" charset="0"/>
              </a:rPr>
              <a:t>, …) </a:t>
            </a:r>
          </a:p>
        </p:txBody>
      </p:sp>
      <p:pic>
        <p:nvPicPr>
          <p:cNvPr id="3074" name="Picture 2" descr="Plastic Testing Leader-Elastomers-Composites-Polymer ...">
            <a:extLst>
              <a:ext uri="{FF2B5EF4-FFF2-40B4-BE49-F238E27FC236}">
                <a16:creationId xmlns:a16="http://schemas.microsoft.com/office/drawing/2014/main" id="{E4FB2C5C-82E8-45E3-B397-B8FA1EF20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3" y="3968167"/>
            <a:ext cx="2727414" cy="27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A4A3CBF-C0AD-4F8C-9755-12CECF27E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278" y="4480531"/>
            <a:ext cx="2927444" cy="1994321"/>
          </a:xfrm>
          <a:prstGeom prst="rect">
            <a:avLst/>
          </a:prstGeom>
        </p:spPr>
      </p:pic>
      <p:pic>
        <p:nvPicPr>
          <p:cNvPr id="3076" name="Picture 4" descr="How to find out if a molecule will have a permanent dipole ...">
            <a:extLst>
              <a:ext uri="{FF2B5EF4-FFF2-40B4-BE49-F238E27FC236}">
                <a16:creationId xmlns:a16="http://schemas.microsoft.com/office/drawing/2014/main" id="{F0131511-5FE0-4497-9070-D3D67AD4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7502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933FB51-8FEA-4924-8B3B-16B1A8EBF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283" y="2308686"/>
            <a:ext cx="2617034" cy="1287747"/>
          </a:xfrm>
          <a:prstGeom prst="rect">
            <a:avLst/>
          </a:prstGeom>
        </p:spPr>
      </p:pic>
      <p:pic>
        <p:nvPicPr>
          <p:cNvPr id="17" name="Picture 2" descr="Dipole Moments | Chemical Bonding and Molecular Structure ...">
            <a:extLst>
              <a:ext uri="{FF2B5EF4-FFF2-40B4-BE49-F238E27FC236}">
                <a16:creationId xmlns:a16="http://schemas.microsoft.com/office/drawing/2014/main" id="{1CE30C48-3D25-43B8-A6A9-7FF530B17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83" y="2404316"/>
            <a:ext cx="2105253" cy="109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8DD83BC-92F3-48F8-9713-07462B9E5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013" y="4088623"/>
            <a:ext cx="23717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8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AABCFB5-6DE8-4475-95FF-8A5EF6B10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23837"/>
            <a:ext cx="80200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9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C439EFC-6A5B-4538-A6BE-ECBE2E14F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323850"/>
            <a:ext cx="84391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3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8FE7C2E-D709-4A8D-8BF0-3CB009DDC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51" y="159999"/>
            <a:ext cx="6911298" cy="653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6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582DD1D-E14C-4CFA-B8A6-7ADB895F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99" y="124522"/>
            <a:ext cx="5644614" cy="660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3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9ACCBDA-EC74-4979-96A9-AFC28CC86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1" y="441789"/>
            <a:ext cx="8787478" cy="619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3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CC7255CB-A743-4FBE-819A-A14D7A30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86" y="0"/>
            <a:ext cx="5344229" cy="67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7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5F781DF-1058-48AF-9B72-4C0D42973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1" y="495210"/>
            <a:ext cx="7582328" cy="57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580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9345</TotalTime>
  <Words>210</Words>
  <Application>Microsoft Office PowerPoint</Application>
  <PresentationFormat>Předvádění na obrazovce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ubuntu</vt:lpstr>
      <vt:lpstr>Motiv Office</vt:lpstr>
      <vt:lpstr>Prezentace aplikace PowerPoint</vt:lpstr>
      <vt:lpstr>Polarita molekuly, dipólový moment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Lubomír Prokeš</dc:creator>
  <cp:lastModifiedBy>Lubomír Prokeš</cp:lastModifiedBy>
  <cp:revision>438</cp:revision>
  <dcterms:created xsi:type="dcterms:W3CDTF">2021-03-07T11:25:22Z</dcterms:created>
  <dcterms:modified xsi:type="dcterms:W3CDTF">2021-04-26T08:20:40Z</dcterms:modified>
</cp:coreProperties>
</file>