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1" r:id="rId34"/>
    <p:sldId id="292" r:id="rId35"/>
    <p:sldId id="289" r:id="rId36"/>
    <p:sldId id="290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51" r:id="rId91"/>
    <p:sldId id="352" r:id="rId92"/>
    <p:sldId id="353" r:id="rId93"/>
    <p:sldId id="356" r:id="rId94"/>
    <p:sldId id="357" r:id="rId95"/>
    <p:sldId id="347" r:id="rId96"/>
    <p:sldId id="348" r:id="rId97"/>
    <p:sldId id="354" r:id="rId98"/>
    <p:sldId id="355" r:id="rId99"/>
    <p:sldId id="349" r:id="rId100"/>
    <p:sldId id="350" r:id="rId101"/>
    <p:sldId id="298" r:id="rId102"/>
    <p:sldId id="358" r:id="rId10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33CC33"/>
    <a:srgbClr val="FF0000"/>
    <a:srgbClr val="006600"/>
    <a:srgbClr val="00CC00"/>
    <a:srgbClr val="FF0066"/>
    <a:srgbClr val="00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3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26.02.2019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me_b.svg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pribramsky.denik.cz/" TargetMode="External"/><Relationship Id="rId2" Type="http://schemas.openxmlformats.org/officeDocument/2006/relationships/hyperlink" Target="https://adclick.g.doubleclick.net/pcs/click?xai=AKAOjst6hhJB-9VzT9y9AscKwYIT1Dg6d9geEKCiU107kdgNwPHDE9taNr9aokKoWCEM7oI2pvpq1w1cGHVJxDmhWb2S-nTNqoIDC_WBhmsBqidaf7lJBO2C1Jbss220czDGiMAFc51UCDY&amp;sig=Cg0ArKJSzGrncELSJ_JG&amp;urlfix=1&amp;adurl=https://go.eu.bbelements.com/please/redirect/25215/1/4/22/!uwi=1344,uhe=840,uce=1,ibbid=BBID-01-01946290780952075,impressionId=ff398770-156b-41a6-9fd8-307c01f3a837,ibb_device_id=0,ip_co=1,ip_reg=53,b_w=1000,b_h=200,param=869485/824265_1_?https://www.opel-akce.cz/opel24/?src=source-adactive-dm&amp;utm_source=adactive-pack-automix&amp;utm_medium=adative-automix&amp;utm_content=leaderboard-1000x200&amp;utm_campaign=1802_24hou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ww.facebook.com/sharer.php?u=https://pribramsky.denik.cz/galerie/foto.html?mm=masna-porazkaweb&amp;photo=1&amp;back=2965586331-2114-47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pribramsky.denik.cz/" TargetMode="External"/><Relationship Id="rId2" Type="http://schemas.openxmlformats.org/officeDocument/2006/relationships/hyperlink" Target="https://adclick.g.doubleclick.net/pcs/click?xai=AKAOjst6hhJB-9VzT9y9AscKwYIT1Dg6d9geEKCiU107kdgNwPHDE9taNr9aokKoWCEM7oI2pvpq1w1cGHVJxDmhWb2S-nTNqoIDC_WBhmsBqidaf7lJBO2C1Jbss220czDGiMAFc51UCDY&amp;sig=Cg0ArKJSzGrncELSJ_JG&amp;urlfix=1&amp;adurl=https://go.eu.bbelements.com/please/redirect/25215/1/4/22/!uwi=1344,uhe=840,uce=1,ibbid=BBID-01-01946290780952075,impressionId=ff398770-156b-41a6-9fd8-307c01f3a837,ibb_device_id=0,ip_co=1,ip_reg=53,b_w=1000,b_h=200,param=869485/824265_1_?https://www.opel-akce.cz/opel24/?src=source-adactive-dm&amp;utm_source=adactive-pack-automix&amp;utm_medium=adative-automix&amp;utm_content=leaderboard-1000x200&amp;utm_campaign=1802_24hou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facebook.com/sharer.php?u=https://pribramsky.denik.cz/galerie/foto.html?mm=masna-porazkaweb&amp;photo=1&amp;back=2965586331-2114-47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pribramsky.denik.cz/" TargetMode="External"/><Relationship Id="rId2" Type="http://schemas.openxmlformats.org/officeDocument/2006/relationships/hyperlink" Target="https://adclick.g.doubleclick.net/pcs/click?xai=AKAOjst6hhJB-9VzT9y9AscKwYIT1Dg6d9geEKCiU107kdgNwPHDE9taNr9aokKoWCEM7oI2pvpq1w1cGHVJxDmhWb2S-nTNqoIDC_WBhmsBqidaf7lJBO2C1Jbss220czDGiMAFc51UCDY&amp;sig=Cg0ArKJSzGrncELSJ_JG&amp;urlfix=1&amp;adurl=https://go.eu.bbelements.com/please/redirect/25215/1/4/22/!uwi=1344,uhe=840,uce=1,ibbid=BBID-01-01946290780952075,impressionId=ff398770-156b-41a6-9fd8-307c01f3a837,ibb_device_id=0,ip_co=1,ip_reg=53,b_w=1000,b_h=200,param=869485/824265_1_?https://www.opel-akce.cz/opel24/?src=source-adactive-dm&amp;utm_source=adactive-pack-automix&amp;utm_medium=adative-automix&amp;utm_content=leaderboard-1000x200&amp;utm_campaign=1802_24hou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agropress.cz/wp-content/uploads/2016/11/MASO1.jpg" TargetMode="External"/><Relationship Id="rId4" Type="http://schemas.openxmlformats.org/officeDocument/2006/relationships/hyperlink" Target="https://www.facebook.com/sharer.php?u=https://pribramsky.denik.cz/galerie/foto.html?mm=masna-porazkaweb&amp;photo=1&amp;back=2965586331-2114-47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TECHNOLOGIE MASA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251520" y="1484785"/>
          <a:ext cx="8640960" cy="3528391"/>
        </p:xfrm>
        <a:graphic>
          <a:graphicData uri="http://schemas.openxmlformats.org/drawingml/2006/table">
            <a:tbl>
              <a:tblPr/>
              <a:tblGrid>
                <a:gridCol w="2354626"/>
                <a:gridCol w="1509806"/>
                <a:gridCol w="1474876"/>
                <a:gridCol w="1147557"/>
                <a:gridCol w="2154095"/>
              </a:tblGrid>
              <a:tr h="1872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Maso</a:t>
                      </a:r>
                      <a:endParaRPr lang="cs-CZ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voda</a:t>
                      </a:r>
                      <a:endParaRPr lang="cs-CZ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bílkoviny</a:t>
                      </a:r>
                      <a:endParaRPr lang="cs-CZ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tuky</a:t>
                      </a:r>
                      <a:endParaRPr lang="cs-CZ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minerální látky</a:t>
                      </a:r>
                      <a:endParaRPr lang="cs-CZ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čistá svalovina</a:t>
                      </a:r>
                      <a:endParaRPr lang="cs-CZ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70 - 75 %</a:t>
                      </a:r>
                      <a:endParaRPr lang="cs-CZ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18 - 22 %</a:t>
                      </a:r>
                      <a:endParaRPr lang="cs-CZ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1 - 3 %</a:t>
                      </a:r>
                      <a:endParaRPr lang="cs-CZ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 </a:t>
                      </a:r>
                      <a:r>
                        <a:rPr lang="cs-CZ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,5 %</a:t>
                      </a:r>
                      <a:endParaRPr lang="cs-CZ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395536" y="105273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Složení masa:</a:t>
            </a:r>
            <a:endParaRPr lang="cs-CZ" sz="2400" b="1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4"/>
          </a:xfrm>
        </p:spPr>
        <p:txBody>
          <a:bodyPr>
            <a:normAutofit/>
          </a:bodyPr>
          <a:lstStyle/>
          <a:p>
            <a:pPr marL="246063" lvl="1" indent="-246063">
              <a:buBlip>
                <a:blip r:embed="rId2"/>
              </a:buBlip>
            </a:pPr>
            <a:r>
              <a:rPr lang="cs-CZ" sz="2800" dirty="0" smtClean="0"/>
              <a:t>sleduje se </a:t>
            </a:r>
            <a:r>
              <a:rPr lang="cs-CZ" sz="2800" b="1" dirty="0" smtClean="0">
                <a:solidFill>
                  <a:srgbClr val="C00000"/>
                </a:solidFill>
              </a:rPr>
              <a:t>pěna, příp. zápach </a:t>
            </a:r>
            <a:r>
              <a:rPr lang="cs-CZ" sz="2800" dirty="0" smtClean="0"/>
              <a:t>– musí se okamžitě nahradit lák za nový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je připraveno k uzení asi za </a:t>
            </a:r>
            <a:r>
              <a:rPr lang="cs-CZ" sz="2800" dirty="0" smtClean="0">
                <a:solidFill>
                  <a:srgbClr val="C00000"/>
                </a:solidFill>
              </a:rPr>
              <a:t>cca 3 týdny po nasolení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by mělo mít na řezu růžovou barvu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před uzením na 1 hodinu dát to vlažné vody</a:t>
            </a:r>
            <a:r>
              <a:rPr lang="cs-CZ" sz="2800" dirty="0" smtClean="0"/>
              <a:t>, pak </a:t>
            </a:r>
            <a:r>
              <a:rPr lang="cs-CZ" sz="2800" b="1" dirty="0" smtClean="0"/>
              <a:t>uzení</a:t>
            </a:r>
            <a:endParaRPr lang="cs-CZ" sz="2800" dirty="0" smtClean="0"/>
          </a:p>
          <a:p>
            <a:pPr marL="274638" lvl="1" indent="-246063">
              <a:buBlip>
                <a:blip r:embed="rId2"/>
              </a:buBlip>
            </a:pPr>
            <a:r>
              <a:rPr lang="cs-CZ" sz="2800" dirty="0" smtClean="0"/>
              <a:t>během udícího procesu </a:t>
            </a:r>
            <a:r>
              <a:rPr lang="cs-CZ" sz="2800" b="1" dirty="0" smtClean="0">
                <a:solidFill>
                  <a:srgbClr val="FF0000"/>
                </a:solidFill>
              </a:rPr>
              <a:t>uvnitř výrobku musí být teplota minimálně 70 °C po dobu alespoň 10 minut</a:t>
            </a:r>
          </a:p>
          <a:p>
            <a:pPr>
              <a:buBlip>
                <a:blip r:embed="rId2"/>
              </a:buBlip>
            </a:pPr>
            <a:endParaRPr lang="cs-CZ" sz="4800" dirty="0" smtClean="0"/>
          </a:p>
          <a:p>
            <a:pPr lvl="0">
              <a:buNone/>
            </a:pPr>
            <a:endParaRPr lang="cs-CZ" sz="2400" b="1" dirty="0" smtClean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Nastal čas zabijaček. Jen žádné divadlo! - Moravskoslezský dení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Dílo « Josef L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Sacharidy</a:t>
            </a:r>
          </a:p>
          <a:p>
            <a:pPr lvl="0"/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glykogen </a:t>
            </a:r>
            <a:r>
              <a:rPr lang="cs-CZ" sz="2800" dirty="0" smtClean="0"/>
              <a:t>se vyskytuje v malém množství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u vyčerpaných zvířat dochází </a:t>
            </a:r>
            <a:r>
              <a:rPr lang="cs-CZ" sz="2800" b="1" dirty="0" smtClean="0">
                <a:solidFill>
                  <a:srgbClr val="C00000"/>
                </a:solidFill>
              </a:rPr>
              <a:t>k malému okyselení masa</a:t>
            </a:r>
            <a:r>
              <a:rPr lang="cs-CZ" sz="2800" dirty="0" smtClean="0"/>
              <a:t>, což má nepříznivý důsledek na skladování.</a:t>
            </a:r>
          </a:p>
          <a:p>
            <a:pPr lvl="0" algn="ctr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3200" b="1" dirty="0" smtClean="0">
                <a:solidFill>
                  <a:srgbClr val="FF0066"/>
                </a:solidFill>
              </a:rPr>
              <a:t>Bílkoviny</a:t>
            </a:r>
            <a:endParaRPr lang="cs-CZ" sz="3200" dirty="0" smtClean="0">
              <a:solidFill>
                <a:srgbClr val="FF0066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b="1" dirty="0" smtClean="0"/>
              <a:t> </a:t>
            </a:r>
            <a:r>
              <a:rPr lang="cs-CZ" dirty="0" smtClean="0"/>
              <a:t>z nutričního hlediska jsou nejcennější složkou masa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tzv. libová svalovina obsahuje 18 - 22 % bílkovin</a:t>
            </a:r>
          </a:p>
          <a:p>
            <a:pPr lvl="0"/>
            <a:endParaRPr lang="cs-CZ" sz="2800" b="1" dirty="0" smtClean="0"/>
          </a:p>
          <a:p>
            <a:pPr lvl="0"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Sarkoplazmatické bílkoviny</a:t>
            </a:r>
            <a:endParaRPr lang="cs-CZ" sz="2800" dirty="0" smtClean="0">
              <a:solidFill>
                <a:srgbClr val="0000FF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bílkoviny obsažené </a:t>
            </a:r>
            <a:r>
              <a:rPr lang="cs-CZ" sz="2800" u="sng" dirty="0" smtClean="0"/>
              <a:t>uvnitř svalových buněk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cytoplazma svalové buňky tekutá výplň buňky</a:t>
            </a:r>
          </a:p>
          <a:p>
            <a:pPr lvl="0">
              <a:buBlip>
                <a:blip r:embed="rId2"/>
              </a:buBlip>
            </a:pPr>
            <a:r>
              <a:rPr lang="cs-CZ" sz="2800" u="sng" dirty="0" smtClean="0"/>
              <a:t>rozpustné ve vodě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při vaření jsou první, které se vyvaří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při zahřátí, tepelném opracování </a:t>
            </a:r>
            <a:r>
              <a:rPr lang="cs-CZ" sz="2800" u="sng" dirty="0" smtClean="0"/>
              <a:t>denaturují (</a:t>
            </a:r>
            <a:r>
              <a:rPr lang="cs-CZ" sz="2800" dirty="0" smtClean="0"/>
              <a:t>nevratná změna bílkovinného řetězce)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bílkoviny změní strukturu a podílejí se na zpevnění struktury svaloviny</a:t>
            </a:r>
          </a:p>
          <a:p>
            <a:pPr lvl="0">
              <a:buClr>
                <a:srgbClr val="C00000"/>
              </a:buClr>
              <a:buNone/>
            </a:pP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sz="2800" b="1" dirty="0" err="1" smtClean="0">
                <a:solidFill>
                  <a:srgbClr val="0000FF"/>
                </a:solidFill>
              </a:rPr>
              <a:t>Myofibrilární</a:t>
            </a:r>
            <a:r>
              <a:rPr lang="cs-CZ" sz="2800" b="1" dirty="0" smtClean="0">
                <a:solidFill>
                  <a:srgbClr val="0000FF"/>
                </a:solidFill>
              </a:rPr>
              <a:t> bílkoviny</a:t>
            </a:r>
            <a:endParaRPr lang="cs-CZ" sz="2800" dirty="0" smtClean="0">
              <a:solidFill>
                <a:srgbClr val="0000FF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bílkoviny, které tvoří </a:t>
            </a:r>
            <a:r>
              <a:rPr lang="cs-CZ" sz="2800" b="1" dirty="0" smtClean="0">
                <a:solidFill>
                  <a:srgbClr val="C00000"/>
                </a:solidFill>
              </a:rPr>
              <a:t>aktin</a:t>
            </a:r>
            <a:r>
              <a:rPr lang="cs-CZ" sz="2800" dirty="0" smtClean="0"/>
              <a:t> a </a:t>
            </a:r>
            <a:r>
              <a:rPr lang="cs-CZ" sz="2800" b="1" dirty="0" smtClean="0">
                <a:solidFill>
                  <a:srgbClr val="C00000"/>
                </a:solidFill>
              </a:rPr>
              <a:t>myozin</a:t>
            </a:r>
            <a:r>
              <a:rPr lang="cs-CZ" sz="2800" dirty="0" smtClean="0"/>
              <a:t> (tj. vlastní svalová vlákna)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tvoří myofibrily</a:t>
            </a:r>
          </a:p>
          <a:p>
            <a:pPr lvl="0">
              <a:buBlip>
                <a:blip r:embed="rId2"/>
              </a:buBlip>
            </a:pPr>
            <a:r>
              <a:rPr lang="cs-CZ" sz="2800" b="1" u="sng" dirty="0" smtClean="0"/>
              <a:t>rozpustné v roztocích solí</a:t>
            </a:r>
            <a:r>
              <a:rPr lang="cs-CZ" sz="2800" dirty="0" smtClean="0"/>
              <a:t>, tj. v čisté vodě je nerozpustíme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při tepelné úpravě rovněž </a:t>
            </a:r>
            <a:r>
              <a:rPr lang="cs-CZ" sz="2800" b="1" dirty="0" smtClean="0"/>
              <a:t>denaturují</a:t>
            </a:r>
            <a:endParaRPr lang="cs-CZ" sz="2800" dirty="0" smtClean="0"/>
          </a:p>
          <a:p>
            <a:pPr lvl="0">
              <a:buClr>
                <a:srgbClr val="C00000"/>
              </a:buClr>
              <a:buNone/>
            </a:pP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cs-CZ" sz="2800" b="1" dirty="0" err="1" smtClean="0">
                <a:solidFill>
                  <a:srgbClr val="0000FF"/>
                </a:solidFill>
              </a:rPr>
              <a:t>Stromatické</a:t>
            </a:r>
            <a:r>
              <a:rPr lang="cs-CZ" sz="2800" b="1" dirty="0" smtClean="0">
                <a:solidFill>
                  <a:srgbClr val="0000FF"/>
                </a:solidFill>
              </a:rPr>
              <a:t> bílkoviny </a:t>
            </a:r>
            <a:r>
              <a:rPr lang="cs-CZ" sz="2900" dirty="0" smtClean="0"/>
              <a:t>(kolageny, keratiny, elastiny)</a:t>
            </a:r>
          </a:p>
          <a:p>
            <a:pPr lvl="0">
              <a:buBlip>
                <a:blip r:embed="rId2"/>
              </a:buBlip>
            </a:pPr>
            <a:r>
              <a:rPr lang="cs-CZ" sz="2900" dirty="0" smtClean="0"/>
              <a:t>obsaženy </a:t>
            </a:r>
            <a:r>
              <a:rPr lang="cs-CZ" sz="2900" b="1" dirty="0" smtClean="0">
                <a:solidFill>
                  <a:srgbClr val="0000FF"/>
                </a:solidFill>
              </a:rPr>
              <a:t>v pojivové tkáni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šlachy,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kosti,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kůže,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vazivo,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obalová tkáň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nejsou rozpustné </a:t>
            </a:r>
            <a:r>
              <a:rPr lang="cs-CZ" sz="2800" b="1" dirty="0" smtClean="0"/>
              <a:t>ani ve vodě ani ve slaných roztocích</a:t>
            </a:r>
          </a:p>
          <a:p>
            <a:pPr lvl="0">
              <a:buBlip>
                <a:blip r:embed="rId2"/>
              </a:buBlip>
            </a:pPr>
            <a:r>
              <a:rPr lang="cs-CZ" sz="2800" u="sng" dirty="0" smtClean="0"/>
              <a:t>ve studené vodě jsou nerozpustné</a:t>
            </a:r>
            <a:r>
              <a:rPr lang="cs-CZ" sz="2800" dirty="0" smtClean="0"/>
              <a:t>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pokud je </a:t>
            </a:r>
            <a:r>
              <a:rPr lang="cs-CZ" sz="2800" b="1" dirty="0" smtClean="0"/>
              <a:t>zahřejeme na 60 °C</a:t>
            </a:r>
            <a:r>
              <a:rPr lang="cs-CZ" sz="2800" dirty="0" smtClean="0"/>
              <a:t>, začnou se ve vodě </a:t>
            </a:r>
            <a:r>
              <a:rPr lang="cs-CZ" sz="2800" b="1" u="sng" dirty="0" smtClean="0"/>
              <a:t>rozpouštět</a:t>
            </a:r>
            <a:endParaRPr lang="cs-CZ" sz="2800" dirty="0" smtClean="0"/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při chladnutí opět tuhnou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hlavně 65 – 90 stupňů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živočišná želatina je schopná </a:t>
            </a:r>
            <a:r>
              <a:rPr lang="cs-CZ" sz="2800" b="1" dirty="0" smtClean="0"/>
              <a:t>vytvářet pevné gely</a:t>
            </a:r>
            <a:r>
              <a:rPr lang="cs-CZ" sz="2800" dirty="0" smtClean="0"/>
              <a:t>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roztok tuhne při pokojové teplotě od koncentrace 1 % v roztoku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při zahřátí </a:t>
            </a:r>
            <a:r>
              <a:rPr lang="cs-CZ" sz="2800" b="1" dirty="0" smtClean="0">
                <a:solidFill>
                  <a:srgbClr val="C00000"/>
                </a:solidFill>
              </a:rPr>
              <a:t>na 100 °C kolagen denaturuje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Tuky – lipidy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jsou </a:t>
            </a:r>
            <a:r>
              <a:rPr lang="cs-CZ" sz="2800" b="1" dirty="0" smtClean="0">
                <a:solidFill>
                  <a:srgbClr val="0000FF"/>
                </a:solidFill>
              </a:rPr>
              <a:t>nositeli </a:t>
            </a:r>
            <a:r>
              <a:rPr lang="cs-CZ" sz="2800" b="1" dirty="0" err="1" smtClean="0">
                <a:solidFill>
                  <a:srgbClr val="0000FF"/>
                </a:solidFill>
              </a:rPr>
              <a:t>aromových</a:t>
            </a:r>
            <a:r>
              <a:rPr lang="cs-CZ" sz="2800" b="1" dirty="0" smtClean="0">
                <a:solidFill>
                  <a:srgbClr val="0000FF"/>
                </a:solidFill>
              </a:rPr>
              <a:t> látek</a:t>
            </a:r>
            <a:r>
              <a:rPr lang="cs-CZ" sz="2800" dirty="0" smtClean="0"/>
              <a:t>, které rozhodující měrou ovlivňují senzorické vlastnosti masa.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vyskytují se </a:t>
            </a:r>
            <a:r>
              <a:rPr lang="cs-CZ" sz="2800" b="1" dirty="0" smtClean="0">
                <a:solidFill>
                  <a:srgbClr val="0000FF"/>
                </a:solidFill>
              </a:rPr>
              <a:t>přímo ve svalovině – intramuskulární tuk</a:t>
            </a:r>
            <a:r>
              <a:rPr lang="cs-CZ" sz="2800" dirty="0" smtClean="0"/>
              <a:t> nikoliv v podkožním vazivu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zásobní tuk – zvláštní tkáň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intramuskulární tuk</a:t>
            </a:r>
            <a:endParaRPr lang="cs-CZ" sz="2800" dirty="0" smtClean="0"/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ovlivňuje chuť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způsobuje, že je maso křehké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způsobuje bílou kresbu – mramorování na řezu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a je znakem kvality masa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s mramorováním je považováno za kvalitnější,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je křehčí a dražší,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výrazně hodnoceno u hovězího masa</a:t>
            </a:r>
          </a:p>
          <a:p>
            <a:pPr lvl="0">
              <a:buNone/>
            </a:pP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69269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Mramorování masa</a:t>
            </a:r>
            <a:endParaRPr lang="cs-CZ" sz="3200" b="1" dirty="0"/>
          </a:p>
        </p:txBody>
      </p:sp>
      <p:pic>
        <p:nvPicPr>
          <p:cNvPr id="23554" name="Picture 2" descr="Japonská kuchyně « Rubrika | Slintám nad tím - blog o dobrém jíd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35292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dirty="0" smtClean="0"/>
              <a:t>obsahu tuku ve svalovině je jen několik procent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obsah </a:t>
            </a:r>
            <a:r>
              <a:rPr lang="cs-CZ" sz="2800" b="1" dirty="0" smtClean="0"/>
              <a:t>cholesterolu</a:t>
            </a:r>
            <a:r>
              <a:rPr lang="cs-CZ" sz="2800" dirty="0" smtClean="0"/>
              <a:t> je negativně hodnocen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pozor </a:t>
            </a:r>
            <a:r>
              <a:rPr lang="cs-CZ" b="1" dirty="0" smtClean="0">
                <a:solidFill>
                  <a:srgbClr val="C00000"/>
                </a:solidFill>
              </a:rPr>
              <a:t>- obsahuje ho i libové maso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různé typy cholesterolu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usazuje se v cévách každému,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záleží na genetických dispozicích, a životním stylu</a:t>
            </a:r>
          </a:p>
          <a:p>
            <a:pPr lvl="0">
              <a:buClr>
                <a:srgbClr val="0000FF"/>
              </a:buClr>
              <a:buBlip>
                <a:blip r:embed="rId2"/>
              </a:buBlip>
            </a:pPr>
            <a:r>
              <a:rPr lang="cs-CZ" sz="2800" dirty="0" smtClean="0"/>
              <a:t>tuk </a:t>
            </a:r>
            <a:r>
              <a:rPr lang="cs-CZ" sz="2800" b="1" dirty="0" smtClean="0">
                <a:solidFill>
                  <a:srgbClr val="0000FF"/>
                </a:solidFill>
              </a:rPr>
              <a:t>obsahuje barviva:</a:t>
            </a:r>
            <a:endParaRPr lang="cs-CZ" sz="2800" dirty="0" smtClean="0">
              <a:solidFill>
                <a:srgbClr val="0000FF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karoteny a xantofyly,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souborně označovány jako </a:t>
            </a:r>
            <a:r>
              <a:rPr lang="cs-CZ" b="1" dirty="0" smtClean="0"/>
              <a:t>lipochromy</a:t>
            </a:r>
            <a:endParaRPr lang="cs-CZ" dirty="0" smtClean="0"/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barviva, která dávají tuku </a:t>
            </a:r>
            <a:r>
              <a:rPr lang="cs-CZ" sz="2400" u="sng" dirty="0" smtClean="0"/>
              <a:t>žluté</a:t>
            </a:r>
            <a:r>
              <a:rPr lang="cs-CZ" sz="2400" dirty="0" smtClean="0"/>
              <a:t> až </a:t>
            </a:r>
            <a:r>
              <a:rPr lang="cs-CZ" sz="2400" u="sng" dirty="0" smtClean="0"/>
              <a:t>oranžové</a:t>
            </a:r>
            <a:r>
              <a:rPr lang="cs-CZ" sz="2400" dirty="0" smtClean="0"/>
              <a:t> zbarvení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Minerální látky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400" dirty="0" smtClean="0"/>
              <a:t>tvoří cca 1 % masa</a:t>
            </a:r>
          </a:p>
          <a:p>
            <a:pPr lvl="0">
              <a:buBlip>
                <a:blip r:embed="rId2"/>
              </a:buBlip>
            </a:pPr>
            <a:r>
              <a:rPr lang="cs-CZ" sz="2400" dirty="0" smtClean="0"/>
              <a:t>sloučeniny hořčíku, vápníku, draslíku, železa a zinku</a:t>
            </a:r>
          </a:p>
          <a:p>
            <a:pPr lvl="0">
              <a:buBlip>
                <a:blip r:embed="rId2"/>
              </a:buBlip>
            </a:pPr>
            <a:r>
              <a:rPr lang="cs-CZ" sz="2400" dirty="0" smtClean="0"/>
              <a:t>významné pro fyziologické funkce konzumenta</a:t>
            </a:r>
          </a:p>
          <a:p>
            <a:pPr lvl="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Hořčík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ovlivňuje </a:t>
            </a:r>
            <a:r>
              <a:rPr lang="cs-CZ" b="1" dirty="0" smtClean="0">
                <a:solidFill>
                  <a:srgbClr val="0000FF"/>
                </a:solidFill>
              </a:rPr>
              <a:t>aktivitu enzymů </a:t>
            </a:r>
            <a:r>
              <a:rPr lang="cs-CZ" dirty="0" smtClean="0"/>
              <a:t>v organismu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je součástí enzymů</a:t>
            </a:r>
          </a:p>
          <a:p>
            <a:pPr lvl="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Vápník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funkce při srážení krve a klíčová úloha při svalové kontrakci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0000FF"/>
                </a:solidFill>
              </a:rPr>
              <a:t>spojení aktinu a myozinu </a:t>
            </a:r>
            <a:r>
              <a:rPr lang="cs-CZ" dirty="0" smtClean="0"/>
              <a:t>prostřednictvím Ca</a:t>
            </a:r>
            <a:r>
              <a:rPr lang="cs-CZ" baseline="30000" dirty="0" smtClean="0"/>
              <a:t>2+ </a:t>
            </a:r>
            <a:r>
              <a:rPr lang="cs-CZ" dirty="0" smtClean="0"/>
              <a:t>iontů </a:t>
            </a:r>
          </a:p>
          <a:p>
            <a:pPr lvl="0">
              <a:buNone/>
            </a:pP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1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Stavba svalu</a:t>
            </a:r>
            <a:endParaRPr lang="cs-CZ" sz="3200" b="1" dirty="0"/>
          </a:p>
        </p:txBody>
      </p:sp>
      <p:pic>
        <p:nvPicPr>
          <p:cNvPr id="29699" name="Picture 3" descr="https://www.ifauna.cz/images/clanky-foto/08/08-02-k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632848" cy="4903466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51520" y="566124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 – svalové bříško, 2 – šlachové úpony, 3 – sval, 4 – svalový snopec, 5 – svalové vlákno, 5a – rychlé vlákno, 5b – pomalé vlákno, 6 – jádro, 7 – myofibrila, 8 – </a:t>
            </a:r>
            <a:r>
              <a:rPr lang="cs-CZ" dirty="0" err="1" smtClean="0"/>
              <a:t>sarkomera</a:t>
            </a:r>
            <a:r>
              <a:rPr lang="cs-CZ" dirty="0" smtClean="0"/>
              <a:t>, 9 – aktin, 10 – </a:t>
            </a:r>
            <a:r>
              <a:rPr lang="cs-CZ" dirty="0" err="1" smtClean="0"/>
              <a:t>myosin</a:t>
            </a:r>
            <a:r>
              <a:rPr lang="cs-CZ" dirty="0" smtClean="0"/>
              <a:t>, 11 – krevní cévy, a – stažený sval, b – uvolněný sval.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Maso ve výživě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cs-CZ" b="1" dirty="0" smtClean="0"/>
              <a:t>Důvody konzumace masa: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chuťové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nutriční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nepostradatelná část stravy</a:t>
            </a:r>
          </a:p>
          <a:p>
            <a:pPr lvl="0">
              <a:buNone/>
            </a:pPr>
            <a:r>
              <a:rPr lang="cs-CZ" b="1" dirty="0" smtClean="0"/>
              <a:t>Pozitiva konzumace masa: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pro člověka zdroj plnohodnotných bílkovin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obsah vitamínu rozpustných v tucích i ve vodě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obsah minerálních látek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Draslík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cs-CZ" dirty="0" smtClean="0"/>
              <a:t>klíčová funkce pro správnou </a:t>
            </a:r>
            <a:r>
              <a:rPr lang="cs-CZ" b="1" dirty="0" smtClean="0">
                <a:solidFill>
                  <a:srgbClr val="0000FF"/>
                </a:solidFill>
              </a:rPr>
              <a:t>propustnost biologických membrán</a:t>
            </a:r>
            <a:r>
              <a:rPr lang="cs-CZ" dirty="0" smtClean="0"/>
              <a:t> (dovnitř a ven buňky)</a:t>
            </a:r>
          </a:p>
          <a:p>
            <a:pPr lvl="1">
              <a:buNone/>
            </a:pPr>
            <a:endParaRPr lang="cs-CZ" dirty="0" smtClean="0"/>
          </a:p>
          <a:p>
            <a:pPr marL="639763" lvl="1" indent="-639763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Železo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cs-CZ" dirty="0" smtClean="0"/>
              <a:t>složka hemoglobinu</a:t>
            </a:r>
          </a:p>
          <a:p>
            <a:pPr lvl="1">
              <a:buBlip>
                <a:blip r:embed="rId2"/>
              </a:buBlip>
            </a:pPr>
            <a:r>
              <a:rPr lang="cs-CZ" dirty="0" smtClean="0"/>
              <a:t>na železo se v hemoglobinu váže kyslík</a:t>
            </a:r>
          </a:p>
          <a:p>
            <a:pPr lvl="1">
              <a:buNone/>
            </a:pPr>
            <a:endParaRPr lang="cs-CZ" dirty="0" smtClean="0"/>
          </a:p>
          <a:p>
            <a:pPr lvl="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Zinek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cs-CZ" dirty="0" smtClean="0"/>
              <a:t>činnost a funkce pohlavních orgánů</a:t>
            </a:r>
          </a:p>
          <a:p>
            <a:pPr lvl="1">
              <a:buBlip>
                <a:blip r:embed="rId2"/>
              </a:buBlip>
            </a:pPr>
            <a:r>
              <a:rPr lang="cs-CZ" dirty="0" smtClean="0"/>
              <a:t>vývoj a celkové řízení metabolismu organismu</a:t>
            </a:r>
          </a:p>
          <a:p>
            <a:pPr lvl="0">
              <a:buNone/>
            </a:pP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Vitaminy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Vitamíny skupiny B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1</a:t>
            </a:r>
            <a:r>
              <a:rPr lang="cs-CZ" sz="2800" b="1" dirty="0" smtClean="0">
                <a:solidFill>
                  <a:srgbClr val="0000FF"/>
                </a:solidFill>
              </a:rPr>
              <a:t> – B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12</a:t>
            </a:r>
          </a:p>
          <a:p>
            <a:pPr lvl="0">
              <a:buNone/>
            </a:pPr>
            <a:r>
              <a:rPr lang="cs-CZ" sz="2800" dirty="0" smtClean="0">
                <a:solidFill>
                  <a:srgbClr val="0000FF"/>
                </a:solidFill>
              </a:rPr>
              <a:t> </a:t>
            </a:r>
          </a:p>
          <a:p>
            <a:pPr marL="269875" lvl="1" indent="-269875">
              <a:buBlip>
                <a:blip r:embed="rId2"/>
              </a:buBlip>
            </a:pPr>
            <a:r>
              <a:rPr lang="cs-CZ" dirty="0" smtClean="0"/>
              <a:t>zejména v potravinách živočišného původu</a:t>
            </a:r>
          </a:p>
          <a:p>
            <a:pPr marL="269875" lvl="1" indent="-269875">
              <a:buBlip>
                <a:blip r:embed="rId2"/>
              </a:buBlip>
            </a:pPr>
            <a:r>
              <a:rPr lang="cs-CZ" dirty="0" smtClean="0"/>
              <a:t>přijímáme v potravě a vytváří se i ve střevě</a:t>
            </a:r>
          </a:p>
          <a:p>
            <a:pPr marL="269875" lvl="1" indent="-269875">
              <a:buBlip>
                <a:blip r:embed="rId2"/>
              </a:buBlip>
            </a:pPr>
            <a:r>
              <a:rPr lang="cs-CZ" dirty="0" smtClean="0"/>
              <a:t>bez B12 nejsme schopni jinak vytvářet hemoglobin, </a:t>
            </a:r>
          </a:p>
          <a:p>
            <a:pPr lvl="0">
              <a:buNone/>
            </a:pPr>
            <a:endParaRPr lang="cs-CZ" sz="2800" b="1" dirty="0" smtClean="0"/>
          </a:p>
          <a:p>
            <a:pPr lvl="0"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Lipofilní vitamíny – A, D, E, K</a:t>
            </a:r>
            <a:endParaRPr lang="cs-CZ" sz="2800" dirty="0" smtClean="0">
              <a:solidFill>
                <a:srgbClr val="0000FF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dirty="0" smtClean="0"/>
              <a:t>obsaženy v tukové složce masa a v játrech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 zanedbatelném množství i </a:t>
            </a:r>
            <a:r>
              <a:rPr lang="cs-CZ" sz="2800" b="1" dirty="0" smtClean="0"/>
              <a:t>C</a:t>
            </a:r>
            <a:r>
              <a:rPr lang="cs-CZ" sz="2800" dirty="0" smtClean="0"/>
              <a:t> (v mase)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vitamíny se dostávají do organismu spolu s bílkovinami – </a:t>
            </a:r>
            <a:r>
              <a:rPr lang="cs-CZ" sz="2800" b="1" dirty="0" smtClean="0">
                <a:solidFill>
                  <a:srgbClr val="C00000"/>
                </a:solidFill>
              </a:rPr>
              <a:t>důležité pro jejich vstřebatelnost a využitelnost.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Extraktivní látky</a:t>
            </a:r>
          </a:p>
          <a:p>
            <a:pPr lvl="0"/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látky, které je možné vyluhovat, extrahovat vodou z masa o teplotě 80 a více stupňů Celsia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uvolňují se do vody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význam pro vytvoření </a:t>
            </a:r>
            <a:r>
              <a:rPr lang="cs-CZ" sz="2800" b="1" dirty="0" smtClean="0">
                <a:solidFill>
                  <a:srgbClr val="0000FF"/>
                </a:solidFill>
              </a:rPr>
              <a:t>typické chuti a pachu masa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 mase se rovněž tvoří </a:t>
            </a:r>
            <a:r>
              <a:rPr lang="cs-CZ" sz="2800" b="1" dirty="0" smtClean="0">
                <a:solidFill>
                  <a:srgbClr val="0000FF"/>
                </a:solidFill>
              </a:rPr>
              <a:t>během zrání masa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jedná se o rozkladné produkty: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ATP (</a:t>
            </a:r>
            <a:r>
              <a:rPr lang="cs-CZ" sz="2800" dirty="0" err="1" smtClean="0"/>
              <a:t>adenozintrifosfát</a:t>
            </a:r>
            <a:r>
              <a:rPr lang="cs-CZ" sz="2800" dirty="0" smtClean="0"/>
              <a:t>)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glykogenu (zásobního polysacharidu ve svalovině),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nukleotidů – DNA, RNA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a samotných aminokyselin</a:t>
            </a:r>
          </a:p>
          <a:p>
            <a:pPr lvl="0" algn="ctr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400" dirty="0" smtClean="0"/>
              <a:t>o jejich obsahu v mase rozhoduje </a:t>
            </a:r>
            <a:r>
              <a:rPr lang="cs-CZ" sz="2400" b="1" dirty="0" smtClean="0"/>
              <a:t>mnoho faktorů</a:t>
            </a:r>
            <a:endParaRPr lang="cs-CZ" sz="2400" dirty="0" smtClean="0"/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fyzická únava zvířete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stres před porážkou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doba zrání masa</a:t>
            </a:r>
          </a:p>
          <a:p>
            <a:pPr marL="269875" lvl="1" indent="-269875">
              <a:buBlip>
                <a:blip r:embed="rId2"/>
              </a:buBlip>
            </a:pPr>
            <a:r>
              <a:rPr lang="cs-CZ" dirty="0" smtClean="0"/>
              <a:t>pro plnou chutnost masa je třeba </a:t>
            </a:r>
            <a:r>
              <a:rPr lang="cs-CZ" b="1" dirty="0" smtClean="0">
                <a:solidFill>
                  <a:srgbClr val="C00000"/>
                </a:solidFill>
              </a:rPr>
              <a:t>nechat zrát dostatečně dlouho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/>
              <a:t>vepřové</a:t>
            </a:r>
            <a:r>
              <a:rPr lang="cs-CZ" sz="2400" dirty="0" smtClean="0"/>
              <a:t> – 1 týden zrání	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/>
              <a:t>hovězí</a:t>
            </a:r>
            <a:r>
              <a:rPr lang="cs-CZ" sz="2400" dirty="0" smtClean="0"/>
              <a:t> – 2 týdny zrání </a:t>
            </a:r>
          </a:p>
          <a:p>
            <a:pPr marL="269875" lvl="1" indent="-269875">
              <a:buBlip>
                <a:blip r:embed="rId2"/>
              </a:buBlip>
            </a:pPr>
            <a:r>
              <a:rPr lang="cs-CZ" dirty="0" smtClean="0"/>
              <a:t>správná teplota okolo O °C a správná vlhkost</a:t>
            </a:r>
          </a:p>
          <a:p>
            <a:pPr marL="269875" lvl="1" indent="-269875">
              <a:buBlip>
                <a:blip r:embed="rId2"/>
              </a:buBlip>
            </a:pPr>
            <a:r>
              <a:rPr lang="cs-CZ" dirty="0" smtClean="0"/>
              <a:t>pokud dochází při zrání masa ke kažení, prvním pochodem je </a:t>
            </a:r>
            <a:r>
              <a:rPr lang="cs-CZ" b="1" dirty="0" smtClean="0"/>
              <a:t>dekarboxylace kyselin</a:t>
            </a:r>
            <a:r>
              <a:rPr lang="cs-CZ" dirty="0" smtClean="0"/>
              <a:t> a vznikají hnilobné </a:t>
            </a:r>
            <a:r>
              <a:rPr lang="cs-CZ" b="1" dirty="0" smtClean="0"/>
              <a:t>jedy</a:t>
            </a:r>
            <a:endParaRPr lang="cs-CZ" dirty="0" smtClean="0"/>
          </a:p>
          <a:p>
            <a:pPr marL="269875" lvl="1" indent="-269875">
              <a:buBlip>
                <a:blip r:embed="rId2"/>
              </a:buBlip>
            </a:pPr>
            <a:endParaRPr lang="cs-CZ" dirty="0" smtClean="0"/>
          </a:p>
          <a:p>
            <a:pPr lvl="0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Vlastnosti masa</a:t>
            </a:r>
          </a:p>
          <a:p>
            <a:pPr lvl="0"/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Blip>
                <a:blip r:embed="rId2"/>
              </a:buBlip>
            </a:pPr>
            <a:r>
              <a:rPr lang="cs-CZ" sz="2800" dirty="0" smtClean="0"/>
              <a:t>stavba masa - ovlivňuje technologické procesy pro zpracování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chutnost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křehkost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textura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barva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vaznost </a:t>
            </a:r>
          </a:p>
          <a:p>
            <a:pPr lvl="0" algn="ctr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31746" name="Picture 2" descr="Maso v létě nás může zradit. Vyplatí se být nekompromisn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482453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1. Barva masa</a:t>
            </a:r>
          </a:p>
          <a:p>
            <a:pPr lvl="0"/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první vjem, kterým hodnotíme kvalitu masa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čerstvé maso má </a:t>
            </a:r>
            <a:r>
              <a:rPr lang="cs-CZ" sz="2800" b="1" dirty="0" smtClean="0">
                <a:solidFill>
                  <a:srgbClr val="C00000"/>
                </a:solidFill>
              </a:rPr>
              <a:t>jasně červenou barvu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dáno svalovým barvivem </a:t>
            </a:r>
            <a:r>
              <a:rPr lang="cs-CZ" sz="2800" b="1" dirty="0" smtClean="0">
                <a:solidFill>
                  <a:srgbClr val="C00000"/>
                </a:solidFill>
              </a:rPr>
              <a:t>myoglobinem</a:t>
            </a:r>
            <a:r>
              <a:rPr lang="cs-CZ" sz="2800" dirty="0" smtClean="0"/>
              <a:t>, má podobnou strukturu hemoglobinu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skládá se z bílkovinné části </a:t>
            </a:r>
            <a:r>
              <a:rPr lang="cs-CZ" sz="2800" b="1" dirty="0" smtClean="0">
                <a:solidFill>
                  <a:srgbClr val="C00000"/>
                </a:solidFill>
              </a:rPr>
              <a:t>globinu</a:t>
            </a:r>
            <a:r>
              <a:rPr lang="cs-CZ" sz="2800" b="1" dirty="0" smtClean="0"/>
              <a:t> </a:t>
            </a:r>
            <a:r>
              <a:rPr lang="cs-CZ" sz="2800" dirty="0" smtClean="0"/>
              <a:t>a nebílkovinného </a:t>
            </a:r>
            <a:r>
              <a:rPr lang="cs-CZ" sz="2800" b="1" dirty="0" smtClean="0">
                <a:solidFill>
                  <a:srgbClr val="C00000"/>
                </a:solidFill>
              </a:rPr>
              <a:t>hemu: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barevná složka,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obsahuje železo – dvojmocný iont železa </a:t>
            </a:r>
            <a:r>
              <a:rPr lang="cs-CZ" dirty="0" err="1" smtClean="0"/>
              <a:t>Fe</a:t>
            </a:r>
            <a:r>
              <a:rPr lang="cs-CZ" dirty="0" smtClean="0"/>
              <a:t> 2+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zodpovídá za červenou barvu</a:t>
            </a:r>
          </a:p>
          <a:p>
            <a:pPr lvl="0" algn="ctr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62068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Stavba molekuly hemu</a:t>
            </a:r>
            <a:endParaRPr lang="cs-CZ" sz="2400" b="1" dirty="0"/>
          </a:p>
        </p:txBody>
      </p:sp>
      <p:sp>
        <p:nvSpPr>
          <p:cNvPr id="6" name="Obdélník 5"/>
          <p:cNvSpPr/>
          <p:nvPr/>
        </p:nvSpPr>
        <p:spPr>
          <a:xfrm>
            <a:off x="251520" y="530120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 </a:t>
            </a:r>
            <a:r>
              <a:rPr lang="cs-CZ" sz="2400" dirty="0" smtClean="0"/>
              <a:t>Červená barva hemu je způsobena </a:t>
            </a:r>
            <a:r>
              <a:rPr lang="cs-CZ" sz="2400" b="1" dirty="0" smtClean="0">
                <a:solidFill>
                  <a:srgbClr val="0000FF"/>
                </a:solidFill>
              </a:rPr>
              <a:t>konjugovaným systémem dvojných vazeb</a:t>
            </a:r>
            <a:r>
              <a:rPr lang="cs-CZ" sz="2400" dirty="0" smtClean="0"/>
              <a:t>, kvůli kterému se hem dobře excituje a následně emituje červenou část spektra viditelného světla.</a:t>
            </a:r>
            <a:endParaRPr lang="cs-CZ" sz="2400" dirty="0"/>
          </a:p>
        </p:txBody>
      </p:sp>
      <p:pic>
        <p:nvPicPr>
          <p:cNvPr id="37891" name="Picture 3" descr="https://upload.wikimedia.org/wikipedia/commons/thumb/b/be/Heme_b.svg/220px-Heme_b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196752"/>
            <a:ext cx="482453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dirty="0" smtClean="0"/>
              <a:t>maso s časem </a:t>
            </a:r>
            <a:r>
              <a:rPr lang="cs-CZ" b="1" dirty="0" smtClean="0"/>
              <a:t>postupně mění barvu:</a:t>
            </a:r>
            <a:endParaRPr lang="cs-CZ" dirty="0" smtClean="0"/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změny souvisí s </a:t>
            </a:r>
            <a:r>
              <a:rPr lang="cs-CZ" b="1" dirty="0" smtClean="0">
                <a:solidFill>
                  <a:srgbClr val="C00000"/>
                </a:solidFill>
              </a:rPr>
              <a:t>oxidací iontu železa Fe</a:t>
            </a:r>
            <a:r>
              <a:rPr lang="cs-CZ" b="1" baseline="30000" dirty="0" smtClean="0">
                <a:solidFill>
                  <a:srgbClr val="C00000"/>
                </a:solidFill>
              </a:rPr>
              <a:t>2+ </a:t>
            </a:r>
            <a:r>
              <a:rPr lang="cs-CZ" b="1" dirty="0" smtClean="0">
                <a:solidFill>
                  <a:srgbClr val="C00000"/>
                </a:solidFill>
              </a:rPr>
              <a:t>na Fe</a:t>
            </a:r>
            <a:r>
              <a:rPr lang="cs-CZ" b="1" baseline="30000" dirty="0" smtClean="0">
                <a:solidFill>
                  <a:srgbClr val="C00000"/>
                </a:solidFill>
              </a:rPr>
              <a:t>3+ </a:t>
            </a:r>
            <a:r>
              <a:rPr lang="cs-CZ" dirty="0" smtClean="0"/>
              <a:t>hlavně v důsledku peroxidů – rozklad,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oxidace účinkem bakterií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oxidace účinkem vzdušného kyslíku</a:t>
            </a:r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pPr lvl="0">
              <a:buBlip>
                <a:blip r:embed="rId2"/>
              </a:buBlip>
            </a:pPr>
            <a:r>
              <a:rPr lang="cs-CZ" dirty="0" smtClean="0"/>
              <a:t>při oxidaci dvojmocného železa na železo trojmocné se </a:t>
            </a:r>
            <a:r>
              <a:rPr lang="cs-CZ" b="1" dirty="0" smtClean="0"/>
              <a:t>červený myoglobin mění na šedý</a:t>
            </a:r>
            <a:r>
              <a:rPr lang="cs-CZ" dirty="0" smtClean="0"/>
              <a:t> až </a:t>
            </a:r>
            <a:r>
              <a:rPr lang="cs-CZ" b="1" dirty="0" smtClean="0"/>
              <a:t>šedohnědý</a:t>
            </a:r>
            <a:r>
              <a:rPr lang="cs-CZ" dirty="0" smtClean="0"/>
              <a:t> </a:t>
            </a:r>
            <a:r>
              <a:rPr lang="cs-CZ" b="1" u="sng" dirty="0" err="1" smtClean="0">
                <a:solidFill>
                  <a:srgbClr val="996633"/>
                </a:solidFill>
              </a:rPr>
              <a:t>metmyoglobin</a:t>
            </a:r>
            <a:endParaRPr lang="cs-CZ" b="1" dirty="0" smtClean="0">
              <a:solidFill>
                <a:srgbClr val="996633"/>
              </a:solidFill>
            </a:endParaRP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k tomu dochází při vaření masa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a delším skladování masa,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účinkem hnilobných bakterií</a:t>
            </a:r>
          </a:p>
          <a:p>
            <a:pPr lvl="0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lvl="0">
              <a:buBlip>
                <a:blip r:embed="rId2"/>
              </a:buBlip>
            </a:pPr>
            <a:r>
              <a:rPr lang="cs-CZ" sz="2800" dirty="0" smtClean="0"/>
              <a:t>pokračující oxidací šedohnědého </a:t>
            </a:r>
            <a:r>
              <a:rPr lang="cs-CZ" sz="2800" dirty="0" err="1" smtClean="0"/>
              <a:t>metmyoglobinu</a:t>
            </a: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003300"/>
                </a:solidFill>
              </a:rPr>
              <a:t>vzniká zelená barva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je způsobena několika barvivy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např. </a:t>
            </a:r>
            <a:r>
              <a:rPr lang="cs-CZ" dirty="0" err="1" smtClean="0"/>
              <a:t>choleglobin</a:t>
            </a:r>
            <a:r>
              <a:rPr lang="cs-CZ" dirty="0" smtClean="0"/>
              <a:t>, </a:t>
            </a:r>
            <a:r>
              <a:rPr lang="cs-CZ" dirty="0" err="1" smtClean="0"/>
              <a:t>verdoglobin</a:t>
            </a:r>
            <a:r>
              <a:rPr lang="cs-CZ" dirty="0" smtClean="0"/>
              <a:t> a </a:t>
            </a:r>
            <a:r>
              <a:rPr lang="cs-CZ" dirty="0" err="1" smtClean="0"/>
              <a:t>verdohen</a:t>
            </a:r>
            <a:endParaRPr lang="cs-CZ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proto se přidává tzv. </a:t>
            </a:r>
            <a:r>
              <a:rPr lang="cs-CZ" sz="2800" b="1" u="sng" dirty="0" err="1" smtClean="0">
                <a:solidFill>
                  <a:srgbClr val="C00000"/>
                </a:solidFill>
              </a:rPr>
              <a:t>rychlosůl</a:t>
            </a:r>
            <a:r>
              <a:rPr lang="cs-CZ" sz="2800" b="1" u="sng" dirty="0" smtClean="0">
                <a:solidFill>
                  <a:srgbClr val="C00000"/>
                </a:solidFill>
              </a:rPr>
              <a:t>, </a:t>
            </a:r>
            <a:r>
              <a:rPr lang="cs-CZ" sz="2800" dirty="0" smtClean="0"/>
              <a:t>aby se neměnila barva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obsahuje </a:t>
            </a:r>
            <a:r>
              <a:rPr lang="cs-CZ" sz="2800" b="1" dirty="0" smtClean="0">
                <a:solidFill>
                  <a:srgbClr val="C00000"/>
                </a:solidFill>
              </a:rPr>
              <a:t>dusitan sodný – NaNO3</a:t>
            </a:r>
            <a:endParaRPr lang="cs-CZ" sz="2800" dirty="0" smtClean="0"/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zabrání přístupu kyslíku a oxidaci Fe</a:t>
            </a:r>
            <a:r>
              <a:rPr lang="cs-CZ" sz="2800" baseline="30000" dirty="0" smtClean="0"/>
              <a:t>2+ </a:t>
            </a:r>
            <a:r>
              <a:rPr lang="cs-CZ" sz="2800" dirty="0" smtClean="0"/>
              <a:t>v myoglobinu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Reakcí dusitanu s myoglobinem vzniká oxid dusnatý, který dále reaguje s myoglobinem za vzniku </a:t>
            </a:r>
            <a:r>
              <a:rPr lang="cs-CZ" sz="2800" b="1" dirty="0" smtClean="0">
                <a:solidFill>
                  <a:srgbClr val="FF0066"/>
                </a:solidFill>
              </a:rPr>
              <a:t>růžového </a:t>
            </a:r>
            <a:r>
              <a:rPr lang="cs-CZ" sz="2800" b="1" dirty="0" err="1" smtClean="0">
                <a:solidFill>
                  <a:srgbClr val="FF0066"/>
                </a:solidFill>
              </a:rPr>
              <a:t>nitroxymyoglobinu</a:t>
            </a:r>
            <a:r>
              <a:rPr lang="cs-CZ" sz="2800" dirty="0" smtClean="0"/>
              <a:t> (růžové zbarvení uzenin a masných výrobků s přídavkem dusitanu).</a:t>
            </a:r>
          </a:p>
          <a:p>
            <a:pPr lvl="0">
              <a:buClr>
                <a:srgbClr val="0000FF"/>
              </a:buClr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Dusitan sodný (E250) - </a:t>
            </a:r>
            <a:r>
              <a:rPr lang="cs-CZ" sz="2800" dirty="0" err="1" smtClean="0"/>
              <a:t>konzervant</a:t>
            </a:r>
            <a:r>
              <a:rPr lang="cs-CZ" sz="2800" dirty="0" smtClean="0"/>
              <a:t> v masných výrobcích (především uzeninách), kde má zajistit delší trvanlivost a stálost barvy. </a:t>
            </a: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2. Vaznost masa</a:t>
            </a:r>
          </a:p>
          <a:p>
            <a:pPr lvl="0"/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schopnost masa </a:t>
            </a:r>
            <a:r>
              <a:rPr lang="cs-CZ" sz="2800" b="1" dirty="0" smtClean="0">
                <a:solidFill>
                  <a:srgbClr val="C00000"/>
                </a:solidFill>
              </a:rPr>
              <a:t>vázat vlastní i přidanou vodu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voda se přidává při výrobě masných výrobků pro modifikaci senzorických vlastností </a:t>
            </a:r>
            <a:r>
              <a:rPr lang="cs-CZ" sz="2800" dirty="0" smtClean="0">
                <a:sym typeface="Symbol"/>
              </a:rPr>
              <a:t></a:t>
            </a: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šťavnatost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výrazně ovlivňuje ekonomiku výroby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vaznost masa lze technologickými postupy ovlivnit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u masa rozlišujeme vodu volnou a vázanou</a:t>
            </a:r>
            <a:r>
              <a:rPr lang="cs-CZ" sz="2800" dirty="0" smtClean="0"/>
              <a:t> – podle toho, zda z masa za normálních podmínek vytéká či nikoli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žádoucí voda vázaná</a:t>
            </a: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0" algn="ctr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lnSpcReduction="10000"/>
          </a:bodyPr>
          <a:lstStyle/>
          <a:p>
            <a:pPr lvl="0">
              <a:buBlip>
                <a:blip r:embed="rId2"/>
              </a:buBlip>
            </a:pPr>
            <a:r>
              <a:rPr lang="cs-CZ" dirty="0" smtClean="0"/>
              <a:t>složky stravy lze nahradit z jiných zdrojů a každý organismus (masožravec i býložravec) dokáže živiny nahradit v opačné stravě.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v množství, které opravdu potřebuje, lze zpracovat takové živiny, které mají </a:t>
            </a:r>
            <a:r>
              <a:rPr lang="cs-CZ" b="1" dirty="0" smtClean="0"/>
              <a:t>správný poměr aminokyselin</a:t>
            </a:r>
            <a:r>
              <a:rPr lang="cs-CZ" dirty="0" smtClean="0"/>
              <a:t> – je odlišný v rostlinných a živočišných bílkovinách.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aby organismus nestrádal, musí přijímat potravu, která obsahuje optimální poměr aminokyselin v potravě.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z každodenní konzumace masa vyplývají civilizační</a:t>
            </a:r>
            <a:r>
              <a:rPr lang="cs-CZ" u="sng" dirty="0" smtClean="0"/>
              <a:t> </a:t>
            </a:r>
            <a:r>
              <a:rPr lang="cs-CZ" dirty="0" smtClean="0"/>
              <a:t>choroby: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dna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kornatění cév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mrtvice, kardiovaskulární choroby </a:t>
            </a:r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7030A0"/>
                </a:solidFill>
              </a:rPr>
              <a:t>FAKTORY OVLIVŇUJÍCÍ VAZNOST MASA</a:t>
            </a:r>
          </a:p>
          <a:p>
            <a:pPr lvl="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1. Vliv pH na vaznost masa</a:t>
            </a:r>
          </a:p>
          <a:p>
            <a:pPr marL="354013" lvl="0" indent="-354013">
              <a:buBlip>
                <a:blip r:embed="rId2"/>
              </a:buBlip>
            </a:pPr>
            <a:r>
              <a:rPr lang="cs-CZ" sz="2800" dirty="0" smtClean="0"/>
              <a:t>tj. </a:t>
            </a:r>
            <a:r>
              <a:rPr lang="cs-CZ" sz="2800" b="1" dirty="0" smtClean="0">
                <a:solidFill>
                  <a:srgbClr val="0000FF"/>
                </a:solidFill>
              </a:rPr>
              <a:t>kyselost nebo zásaditost</a:t>
            </a:r>
            <a:r>
              <a:rPr lang="cs-CZ" sz="2800" dirty="0" smtClean="0"/>
              <a:t>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maso má </a:t>
            </a:r>
            <a:r>
              <a:rPr lang="cs-CZ" sz="2800" b="1" dirty="0" smtClean="0">
                <a:solidFill>
                  <a:srgbClr val="C00000"/>
                </a:solidFill>
              </a:rPr>
              <a:t>nejmenší vaznost v izoelektrickém bodě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poměr disociovaných (s nábojem) kyselých karboxylových skupin a  zásaditých aminoskupin je 1:1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/>
              <a:t> což u masa nastává </a:t>
            </a:r>
            <a:r>
              <a:rPr lang="cs-CZ" sz="2800" b="1" dirty="0" smtClean="0">
                <a:solidFill>
                  <a:srgbClr val="C00000"/>
                </a:solidFill>
              </a:rPr>
              <a:t>při pH = 5</a:t>
            </a:r>
          </a:p>
          <a:p>
            <a:pPr marL="354013" lvl="1" indent="-354013">
              <a:buBlip>
                <a:blip r:embed="rId2"/>
              </a:buBlip>
            </a:pPr>
            <a:r>
              <a:rPr lang="cs-CZ" sz="2800" dirty="0" smtClean="0"/>
              <a:t>bílkovinná vlákna jsou nejvíce přitisknuta k sobě a neváží molekuly H2O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b="1" dirty="0" smtClean="0"/>
              <a:t>při pH = 5, tzv. v izoelektrickém bodě </a:t>
            </a:r>
            <a:r>
              <a:rPr lang="cs-CZ" dirty="0" smtClean="0"/>
              <a:t>je počet kladně a záporně nabitých skupin na molekulách bílkovin masa 1:1,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opačně nabité skupiny se přitahují maximální silou </a:t>
            </a:r>
          </a:p>
          <a:p>
            <a:pPr marL="719138" lvl="2" indent="-2714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nedovolují molekule vody se vmezeřit mezi bílkovinná vlákna</a:t>
            </a:r>
          </a:p>
          <a:p>
            <a:pPr marL="354013" lvl="1" indent="-260350">
              <a:buBlip>
                <a:blip r:embed="rId2"/>
              </a:buBlip>
            </a:pPr>
            <a:r>
              <a:rPr lang="cs-CZ" sz="2800" dirty="0" smtClean="0"/>
              <a:t>úpravou do kyselé nebo zásadité oblasti lze ovlivnit vaznost masa</a:t>
            </a:r>
          </a:p>
          <a:p>
            <a:pPr lvl="0">
              <a:buBlip>
                <a:blip r:embed="rId2"/>
              </a:buBlip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2. Vliv přidaných solí na vaznost masa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přídavek soli </a:t>
            </a:r>
            <a:r>
              <a:rPr lang="cs-CZ" sz="2800" b="1" dirty="0" smtClean="0">
                <a:solidFill>
                  <a:srgbClr val="0000FF"/>
                </a:solidFill>
              </a:rPr>
              <a:t>(</a:t>
            </a:r>
            <a:r>
              <a:rPr lang="cs-CZ" sz="2800" b="1" dirty="0" err="1" smtClean="0">
                <a:solidFill>
                  <a:srgbClr val="0000FF"/>
                </a:solidFill>
              </a:rPr>
              <a:t>NaCl</a:t>
            </a:r>
            <a:r>
              <a:rPr lang="cs-CZ" sz="2800" b="1" dirty="0" smtClean="0">
                <a:solidFill>
                  <a:srgbClr val="0000FF"/>
                </a:solidFill>
              </a:rPr>
              <a:t>) zvyšuje vaznost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zvyšuje se rozpustnost bílkovin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vaznost svaloviny s rostoucí koncentrací solí zpočátku stoupá, dosahuje maxima, aby opět klesla na původní hodnotu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maximum vaznosti nastává při koncentraci soli asi 5 %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je však třeba vzít v úvahu i obsah vody a tuku</a:t>
            </a: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FF00FF"/>
                </a:solidFill>
              </a:rPr>
              <a:t>přídavek </a:t>
            </a:r>
            <a:r>
              <a:rPr lang="cs-CZ" sz="2800" b="1" dirty="0" err="1" smtClean="0">
                <a:solidFill>
                  <a:srgbClr val="FF00FF"/>
                </a:solidFill>
              </a:rPr>
              <a:t>polyfosfátů</a:t>
            </a:r>
            <a:r>
              <a:rPr lang="cs-CZ" sz="2800" b="1" dirty="0" smtClean="0">
                <a:solidFill>
                  <a:srgbClr val="FF00FF"/>
                </a:solidFill>
              </a:rPr>
              <a:t> (E 452)</a:t>
            </a:r>
          </a:p>
          <a:p>
            <a:pPr>
              <a:buBlip>
                <a:blip r:embed="rId2"/>
              </a:buBlip>
            </a:pPr>
            <a:r>
              <a:rPr lang="cs-CZ" sz="2800" b="1" dirty="0" err="1" smtClean="0">
                <a:solidFill>
                  <a:srgbClr val="C00000"/>
                </a:solidFill>
              </a:rPr>
              <a:t>polyfosfáty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/>
              <a:t>(soli kyseliny </a:t>
            </a:r>
            <a:r>
              <a:rPr lang="cs-CZ" sz="2800" dirty="0" err="1" smtClean="0"/>
              <a:t>trihydrogenfosforečné</a:t>
            </a:r>
            <a:r>
              <a:rPr lang="cs-CZ" sz="2800" dirty="0" smtClean="0"/>
              <a:t>) zvyšují rozpustnost svalových bílkovin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přidávají se zejména pro dosažení lepší vaznosti a snížení hmotnostních ztrát při tepelném opracování.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Zvyšují pH do oblasti vzdálené od </a:t>
            </a:r>
            <a:r>
              <a:rPr lang="cs-CZ" sz="2800" dirty="0" err="1" smtClean="0"/>
              <a:t>pI</a:t>
            </a:r>
            <a:r>
              <a:rPr lang="cs-CZ" sz="2800" dirty="0" smtClean="0"/>
              <a:t> (izoelektrický bod), čímž zvyšují vaznost;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FF00FF"/>
                </a:solidFill>
              </a:rPr>
              <a:t>(kyselina fosforečná E 338, fosfáty E 339, E 340, E 341, E 343, E 451) </a:t>
            </a:r>
            <a:r>
              <a:rPr lang="cs-CZ" sz="2800" dirty="0" smtClean="0"/>
              <a:t>mají </a:t>
            </a:r>
            <a:r>
              <a:rPr lang="cs-CZ" sz="2800" b="1" dirty="0" smtClean="0">
                <a:solidFill>
                  <a:srgbClr val="C00000"/>
                </a:solidFill>
              </a:rPr>
              <a:t>negativní vliv na metabolismus vápníku </a:t>
            </a:r>
            <a:r>
              <a:rPr lang="cs-CZ" sz="2800" dirty="0" smtClean="0"/>
              <a:t>konzumenta (</a:t>
            </a:r>
            <a:r>
              <a:rPr lang="cs-CZ" sz="2800" dirty="0" smtClean="0"/>
              <a:t>odvápňují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organismus)</a:t>
            </a:r>
          </a:p>
          <a:p>
            <a:pPr>
              <a:buBlip>
                <a:blip r:embed="rId2"/>
              </a:buBlip>
            </a:pPr>
            <a:endParaRPr lang="cs-CZ" sz="2800" dirty="0"/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endParaRPr lang="cs-CZ" sz="2800" dirty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FF0066"/>
                </a:solidFill>
              </a:rPr>
              <a:t>Vícemocné ionty 2+, 3+</a:t>
            </a:r>
            <a:endParaRPr lang="cs-CZ" sz="2800" dirty="0" smtClean="0">
              <a:solidFill>
                <a:srgbClr val="FF0066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snižují vaznost masa</a:t>
            </a:r>
            <a:r>
              <a:rPr lang="cs-CZ" dirty="0" smtClean="0"/>
              <a:t>, protože ionty slouží k </a:t>
            </a:r>
            <a:r>
              <a:rPr lang="cs-CZ" b="1" dirty="0" smtClean="0">
                <a:solidFill>
                  <a:srgbClr val="0000FF"/>
                </a:solidFill>
              </a:rPr>
              <a:t>propojování molekul bílkovin</a:t>
            </a:r>
          </a:p>
          <a:p>
            <a:pPr lvl="1">
              <a:buClr>
                <a:srgbClr val="0000FF"/>
              </a:buClr>
              <a:buNone/>
            </a:pPr>
            <a:endParaRPr lang="cs-CZ" b="1" dirty="0" smtClean="0">
              <a:solidFill>
                <a:srgbClr val="0000FF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66"/>
                </a:solidFill>
              </a:rPr>
              <a:t> Jednomocné ionty</a:t>
            </a:r>
            <a:r>
              <a:rPr lang="cs-CZ" sz="2800" dirty="0" smtClean="0">
                <a:solidFill>
                  <a:srgbClr val="FF0066"/>
                </a:solidFill>
              </a:rPr>
              <a:t>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vaznost masa zvyšují </a:t>
            </a:r>
            <a:r>
              <a:rPr lang="cs-CZ" dirty="0" smtClean="0"/>
              <a:t>– </a:t>
            </a:r>
            <a:r>
              <a:rPr lang="cs-CZ" b="1" dirty="0" smtClean="0">
                <a:solidFill>
                  <a:srgbClr val="0000FF"/>
                </a:solidFill>
              </a:rPr>
              <a:t>brání vzniku příčných vazeb mezi bílkovinnými vlákny</a:t>
            </a: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3. Vliv přidaných cizích bílkovin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např. rostlinné bílkoviny (sója)</a:t>
            </a:r>
            <a:endParaRPr lang="cs-CZ" sz="2800" b="1" dirty="0" smtClean="0">
              <a:solidFill>
                <a:srgbClr val="0000FF"/>
              </a:solidFill>
            </a:endParaRPr>
          </a:p>
          <a:p>
            <a:pPr>
              <a:buBlip>
                <a:blip r:embed="rId2"/>
              </a:buBlip>
            </a:pPr>
            <a:r>
              <a:rPr lang="cs-CZ" sz="2800" dirty="0" smtClean="0"/>
              <a:t> čím více bílkovin, tím větší vaznost</a:t>
            </a: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lvl="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4. Teplota masa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teplota masa – vyšší teplota snižuje vaznost v důsledku denaturace bílkovin</a:t>
            </a: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lvl="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5. Stupeň rozmělnění masa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se stoupající intenzitou rozmělnění svalových vláken stoupá i množství uvolněných svalových bílkovin a tím i vaznost </a:t>
            </a: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lvl="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6. Vliv stupně postmortálních změn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největší vaznost má maso těsně po poražení (teplé)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s postupující dobou od porážky se začíná projevovat posmrtné ztuhnutí – </a:t>
            </a:r>
            <a:r>
              <a:rPr lang="cs-CZ" sz="2800" b="1" dirty="0" err="1" smtClean="0">
                <a:solidFill>
                  <a:srgbClr val="C00000"/>
                </a:solidFill>
              </a:rPr>
              <a:t>rigor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mortis</a:t>
            </a:r>
            <a:r>
              <a:rPr lang="cs-CZ" sz="2800" dirty="0" smtClean="0"/>
              <a:t>, které má za následek snížení rozpustnosti svalových bílkovin,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minimální vaznost je 24 – 48 h po poražení</a:t>
            </a:r>
            <a:r>
              <a:rPr lang="cs-CZ" sz="2800" dirty="0" smtClean="0"/>
              <a:t>, </a:t>
            </a:r>
            <a:r>
              <a:rPr lang="cs-CZ" sz="2800" b="1" dirty="0" smtClean="0">
                <a:solidFill>
                  <a:srgbClr val="0000FF"/>
                </a:solidFill>
              </a:rPr>
              <a:t>potom nastává opět její vzestup. </a:t>
            </a: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lvl="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3. Křehkost masa</a:t>
            </a:r>
          </a:p>
          <a:p>
            <a:pPr>
              <a:buBlip>
                <a:blip r:embed="rId2"/>
              </a:buBlip>
            </a:pPr>
            <a:endParaRPr lang="cs-CZ" sz="2800" b="1" dirty="0" smtClean="0">
              <a:solidFill>
                <a:srgbClr val="FF00FF"/>
              </a:solidFill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Křehké maso je jemné při skusu a je dostatečně vyzrálé</a:t>
            </a:r>
            <a:r>
              <a:rPr lang="cs-CZ" sz="2800" dirty="0" smtClean="0">
                <a:solidFill>
                  <a:srgbClr val="FF00FF"/>
                </a:solidFill>
              </a:rPr>
              <a:t>.</a:t>
            </a:r>
          </a:p>
          <a:p>
            <a:pPr>
              <a:buNone/>
            </a:pPr>
            <a:r>
              <a:rPr lang="cs-CZ" sz="2800" dirty="0" smtClean="0">
                <a:solidFill>
                  <a:srgbClr val="FF00FF"/>
                </a:solidFill>
              </a:rPr>
              <a:t> 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křehkost masa je dána: 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obsahem intramuskulárního tuku,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obsahem </a:t>
            </a:r>
            <a:r>
              <a:rPr lang="cs-CZ" sz="2800" dirty="0" err="1" smtClean="0"/>
              <a:t>stromatických</a:t>
            </a:r>
            <a:r>
              <a:rPr lang="cs-CZ" sz="2800" dirty="0" smtClean="0"/>
              <a:t> bílkovin</a:t>
            </a:r>
          </a:p>
          <a:p>
            <a:pPr lvl="0">
              <a:buClr>
                <a:srgbClr val="0000FF"/>
              </a:buClr>
              <a:buNone/>
            </a:pPr>
            <a:r>
              <a:rPr lang="cs-CZ" sz="2800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lze ovlivnit:  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průběh posmrtných změn </a:t>
            </a:r>
            <a:r>
              <a:rPr lang="cs-CZ" sz="2800" dirty="0" smtClean="0">
                <a:sym typeface="Symbol"/>
              </a:rPr>
              <a:t> </a:t>
            </a:r>
            <a:r>
              <a:rPr lang="cs-CZ" sz="2800" b="1" dirty="0" smtClean="0">
                <a:solidFill>
                  <a:srgbClr val="FF00FF"/>
                </a:solidFill>
              </a:rPr>
              <a:t>stupeň zrání masa</a:t>
            </a: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0" algn="ctr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dirty="0" smtClean="0"/>
              <a:t> pro dosažení křehkosti je třeba nechat maso </a:t>
            </a:r>
            <a:r>
              <a:rPr lang="cs-CZ" sz="2800" b="1" dirty="0" smtClean="0">
                <a:solidFill>
                  <a:srgbClr val="FF00FF"/>
                </a:solidFill>
              </a:rPr>
              <a:t>dostatečně dlouho uzrát: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aby se uvolnila posmrtná ztuhlost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uvolňují se enzymy, které jsou schopné rozvolňovat </a:t>
            </a:r>
            <a:r>
              <a:rPr lang="cs-CZ" sz="2800" dirty="0" err="1" smtClean="0"/>
              <a:t>stromatické</a:t>
            </a:r>
            <a:r>
              <a:rPr lang="cs-CZ" sz="2800" dirty="0" smtClean="0"/>
              <a:t> bílkoviny </a:t>
            </a:r>
          </a:p>
          <a:p>
            <a:pPr lvl="0">
              <a:buClr>
                <a:srgbClr val="0000FF"/>
              </a:buClr>
              <a:buNone/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P10104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748883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FF00FF"/>
                </a:solidFill>
              </a:rPr>
              <a:t>Technologické postupy – JATEČNÍ OPRACOVÁNÍ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/>
              <a:t>první výrobní fáze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 zahrnuje usmrcení zvířat a úpravu pro jejich další zpracování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 patří sem také způsob uskladnění masa po porážce, během kterého dojde k žádoucím posmrtným změnám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 jateční zvířata se porážejí na specializovaných linkách (doma není dovoleno porážet koně a dobytek)</a:t>
            </a:r>
          </a:p>
          <a:p>
            <a:pPr>
              <a:buBlip>
                <a:blip r:embed="rId2"/>
              </a:buBlip>
            </a:pPr>
            <a:endParaRPr lang="cs-CZ" sz="2800" b="1" dirty="0" smtClean="0">
              <a:solidFill>
                <a:srgbClr val="FF00FF"/>
              </a:solidFill>
            </a:endParaRP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0" algn="ctr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3200" b="1" dirty="0" smtClean="0">
                <a:solidFill>
                  <a:srgbClr val="FF0066"/>
                </a:solidFill>
              </a:rPr>
              <a:t>Co je maso?</a:t>
            </a:r>
            <a:endParaRPr lang="cs-CZ" sz="3200" dirty="0" smtClean="0">
              <a:solidFill>
                <a:srgbClr val="FF0066"/>
              </a:solidFill>
            </a:endParaRPr>
          </a:p>
          <a:p>
            <a:pPr>
              <a:buBlip>
                <a:blip r:embed="rId2"/>
              </a:buBlip>
            </a:pPr>
            <a:r>
              <a:rPr lang="cs-CZ" dirty="0" smtClean="0"/>
              <a:t>z obecného hlediska jsou za maso považovány </a:t>
            </a:r>
            <a:r>
              <a:rPr lang="cs-CZ" b="1" dirty="0" smtClean="0"/>
              <a:t>všechny části těl živočichů </a:t>
            </a:r>
            <a:r>
              <a:rPr lang="cs-CZ" dirty="0" smtClean="0"/>
              <a:t>a </a:t>
            </a:r>
            <a:r>
              <a:rPr lang="cs-CZ" b="1" dirty="0" smtClean="0"/>
              <a:t>ryb</a:t>
            </a:r>
            <a:r>
              <a:rPr lang="cs-CZ" dirty="0" smtClean="0"/>
              <a:t> a </a:t>
            </a:r>
            <a:r>
              <a:rPr lang="cs-CZ" b="1" dirty="0" smtClean="0"/>
              <a:t>bezobratlí</a:t>
            </a:r>
            <a:r>
              <a:rPr lang="cs-CZ" dirty="0" smtClean="0"/>
              <a:t>, které se hodí k lidské výživě: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tuky,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krev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droby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kůže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Kosti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z hlediska </a:t>
            </a:r>
            <a:r>
              <a:rPr lang="cs-CZ" b="1" dirty="0" smtClean="0"/>
              <a:t>technologie přípravy potravin</a:t>
            </a:r>
            <a:r>
              <a:rPr lang="cs-CZ" dirty="0" smtClean="0"/>
              <a:t> se v užším slova smyslu za maso považuje </a:t>
            </a:r>
            <a:r>
              <a:rPr lang="cs-CZ" b="1" dirty="0" smtClean="0">
                <a:solidFill>
                  <a:srgbClr val="FF0066"/>
                </a:solidFill>
              </a:rPr>
              <a:t>kosterní a srdeční svalovina</a:t>
            </a:r>
          </a:p>
          <a:p>
            <a:pPr lvl="0">
              <a:buClr>
                <a:srgbClr val="C00000"/>
              </a:buClr>
              <a:buNone/>
            </a:pP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lnSpcReduction="10000"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Omračování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provádí se </a:t>
            </a:r>
            <a:r>
              <a:rPr lang="cs-CZ" sz="2800" b="1" dirty="0" smtClean="0">
                <a:solidFill>
                  <a:srgbClr val="0000FF"/>
                </a:solidFill>
              </a:rPr>
              <a:t>el. proudem </a:t>
            </a:r>
            <a:r>
              <a:rPr lang="cs-CZ" sz="2800" dirty="0" smtClean="0"/>
              <a:t>nebo </a:t>
            </a:r>
            <a:r>
              <a:rPr lang="cs-CZ" sz="2800" b="1" dirty="0" smtClean="0">
                <a:solidFill>
                  <a:srgbClr val="0000FF"/>
                </a:solidFill>
              </a:rPr>
              <a:t>úderem tupého předmětu, porážkové pistole</a:t>
            </a:r>
            <a:r>
              <a:rPr lang="cs-CZ" sz="2800" dirty="0" smtClean="0"/>
              <a:t> tak, </a:t>
            </a:r>
            <a:r>
              <a:rPr lang="cs-CZ" sz="2800" b="1" dirty="0" smtClean="0">
                <a:solidFill>
                  <a:srgbClr val="FF00FF"/>
                </a:solidFill>
              </a:rPr>
              <a:t>aby došlo ke ztrátě vědomí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musí zůstat centra</a:t>
            </a:r>
            <a:r>
              <a:rPr lang="cs-CZ" sz="2800" dirty="0" smtClean="0"/>
              <a:t>, která řídí krevní oběh a srdeční činnost (v prodloužené míše),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aby se podařilo </a:t>
            </a:r>
            <a:r>
              <a:rPr lang="cs-CZ" sz="2800" b="1" dirty="0" smtClean="0">
                <a:solidFill>
                  <a:srgbClr val="FF00FF"/>
                </a:solidFill>
              </a:rPr>
              <a:t>maso vykrvit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protože krev je živné médium pro hnilobné bakterie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pouze v případě, že je zajištěna prodleva jen několik sekund mezi poražením a vykrvácením, lze zvíře ihned usmrtit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drůbež ve visu pomocí elektrolytu a el. proudem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Ochrana zvířat při porážen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orážka pras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19268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lnSpcReduction="10000"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Vykrvení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ve visu 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nebo vleže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buď se </a:t>
            </a:r>
            <a:r>
              <a:rPr lang="cs-CZ" sz="2800" b="1" dirty="0" smtClean="0"/>
              <a:t>prořízne tepna</a:t>
            </a:r>
            <a:r>
              <a:rPr lang="cs-CZ" sz="2800" dirty="0" smtClean="0"/>
              <a:t>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nebo se použije </a:t>
            </a:r>
            <a:r>
              <a:rPr lang="cs-CZ" sz="2800" b="1" dirty="0" err="1" smtClean="0"/>
              <a:t>vykrvovací</a:t>
            </a:r>
            <a:r>
              <a:rPr lang="cs-CZ" sz="2800" b="1" dirty="0" smtClean="0"/>
              <a:t> nůž:</a:t>
            </a:r>
            <a:endParaRPr lang="cs-CZ" sz="2800" dirty="0" smtClean="0"/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nepřeřezává se tepna,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do tepen se zavání dutý nůž,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snižuje se možnost kontaminace masa a krve,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přímo do nádoby a v té jsou směsi, které brání srážení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co nejmenší doba mezi omráčením a vykrvením – 3 sekundy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Vykrvení pras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cs-CZ" sz="2800" b="1" dirty="0" smtClean="0">
                <a:solidFill>
                  <a:srgbClr val="FF00FF"/>
                </a:solidFill>
              </a:rPr>
              <a:t>Význam dobrého vykrvení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snížení obsahu stresových hormonů v mase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adrenalin, noradrenalin ovlivňují metabolismus tkání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hormony mají vliv na metabolismus </a:t>
            </a:r>
          </a:p>
          <a:p>
            <a:pPr lvl="1"/>
            <a:r>
              <a:rPr lang="cs-CZ" dirty="0" smtClean="0"/>
              <a:t>sacharidů, </a:t>
            </a:r>
          </a:p>
          <a:p>
            <a:pPr lvl="1"/>
            <a:r>
              <a:rPr lang="cs-CZ" dirty="0" smtClean="0"/>
              <a:t>glykogenu, 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pokud se vykrvení provede pozdě, maso ztrácí na </a:t>
            </a:r>
            <a:r>
              <a:rPr lang="cs-CZ" sz="2800" b="1" dirty="0" err="1" smtClean="0">
                <a:solidFill>
                  <a:srgbClr val="C00000"/>
                </a:solidFill>
              </a:rPr>
              <a:t>údržnosti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znehodnocení masa,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myopatie tvrdé, tuhé maso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nebo vodnaté maso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maso, ve kterém zůstává krev, se rychle kazí,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krev je živné médium pro růst bakterií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Ošetření povrchu těla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kůže se odstraňuje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stahování kůže musí probíhat tak, aby nebylo vytrháno maso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u prasat se odstraňuje krupon se štětinami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spaření,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povolí pokožka od škáry,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stržení i se štětinami – zařízení s gumovými prsty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u drůbeže se kůže nestahuje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drůbež se namáčí do horkého parafínu </a:t>
            </a:r>
            <a:r>
              <a:rPr lang="cs-CZ" sz="2800" dirty="0" smtClean="0">
                <a:sym typeface="Symbol"/>
              </a:rPr>
              <a:t></a:t>
            </a:r>
            <a:r>
              <a:rPr lang="cs-CZ" sz="2800" dirty="0" smtClean="0"/>
              <a:t> celý obal se sloupe a následuje ruční dočištění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oj na škubání drůbeže Zipper ZI-GRM1100 | Holzmann-Zipper.cz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832648" cy="666936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508104" y="5733256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Stroj na škubání peří drůbeže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Eviscerace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 odstranění střev a vnitřních orgánů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savci – </a:t>
            </a:r>
            <a:r>
              <a:rPr lang="cs-CZ" sz="2800" b="1" dirty="0" err="1" smtClean="0">
                <a:solidFill>
                  <a:srgbClr val="0000FF"/>
                </a:solidFill>
              </a:rPr>
              <a:t>vykolení</a:t>
            </a:r>
            <a:endParaRPr lang="cs-CZ" sz="2800" b="1" dirty="0" smtClean="0">
              <a:solidFill>
                <a:srgbClr val="0000FF"/>
              </a:solidFill>
            </a:endParaRPr>
          </a:p>
          <a:p>
            <a:pPr lvl="2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drůbež – </a:t>
            </a:r>
            <a:r>
              <a:rPr lang="cs-CZ" sz="2800" b="1" dirty="0" smtClean="0">
                <a:solidFill>
                  <a:srgbClr val="0000FF"/>
                </a:solidFill>
              </a:rPr>
              <a:t>kuchání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nesmí dojít ke kontaminaci masa obsahem vnitřností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orgány - buď likvidace v kafilérii nebo se dále zpracují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Půlení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 skot, prasata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pily, sekáčky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ručně nebo automaticky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u pil dochází k problému s pilinami a dochází k zahřívání a tuky podléhají oxidaci a </a:t>
            </a:r>
            <a:r>
              <a:rPr lang="cs-CZ" sz="2800" dirty="0" err="1" smtClean="0"/>
              <a:t>peroxidaci</a:t>
            </a:r>
            <a:endParaRPr lang="cs-CZ" sz="2800" dirty="0" smtClean="0"/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u skotu – odsátí míšního kanálu z důvodu (BSE), dokonalé odstranění míchy a nervů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3200" b="1" dirty="0" smtClean="0">
                <a:solidFill>
                  <a:srgbClr val="FF0066"/>
                </a:solidFill>
              </a:rPr>
              <a:t>Složení masa</a:t>
            </a:r>
            <a:endParaRPr lang="cs-CZ" sz="3200" dirty="0" smtClean="0">
              <a:solidFill>
                <a:srgbClr val="FF0066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složitá histologická struktura masa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proměnlivé chemické složení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struktura a chemické složení závisí na</a:t>
            </a:r>
            <a:r>
              <a:rPr lang="cs-CZ" sz="2800" dirty="0" smtClean="0"/>
              <a:t>: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druhu,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plemeni,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pohlaví,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zdravotním stavu,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způsobu výživy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důležitý faktor</a:t>
            </a:r>
            <a:r>
              <a:rPr lang="cs-CZ" sz="2800" dirty="0" smtClean="0"/>
              <a:t>, který ovlivňuje strukturu a chemické složení </a:t>
            </a:r>
            <a:r>
              <a:rPr lang="cs-CZ" sz="2800" dirty="0" smtClean="0">
                <a:sym typeface="Symbol"/>
              </a:rPr>
              <a:t> </a:t>
            </a:r>
            <a:r>
              <a:rPr lang="cs-CZ" dirty="0" smtClean="0"/>
              <a:t>průběh posmrtných změn a technologický způsob zpracování</a:t>
            </a:r>
          </a:p>
          <a:p>
            <a:pPr lvl="0">
              <a:buClr>
                <a:srgbClr val="C00000"/>
              </a:buClr>
              <a:buNone/>
            </a:pP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cs-CZ" sz="1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 </a:t>
            </a: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  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</a:t>
            </a:r>
            <a:endParaRPr kumimoji="0" lang="cs-CZ" sz="120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1/1 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cs-CZ" sz="441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300" b="1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3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Arial" pitchFamily="34" charset="0"/>
                <a:cs typeface="Arial" pitchFamily="34" charset="0"/>
              </a:rPr>
              <a:t>Porážka. Půlení jatečních prasat a následná veterinární kontrola.</a:t>
            </a:r>
            <a:endParaRPr kumimoji="0" lang="cs-CZ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1" i="0" u="none" strike="noStrike" cap="none" normalizeH="0" baseline="0" smtClean="0">
                <a:ln>
                  <a:noFill/>
                </a:ln>
                <a:solidFill>
                  <a:srgbClr val="CCCCCC"/>
                </a:solidFill>
                <a:effectLst/>
                <a:latin typeface="Arial" pitchFamily="34" charset="0"/>
                <a:cs typeface="Arial" pitchFamily="34" charset="0"/>
              </a:rPr>
              <a:t>Zdroj: archiv společnosti</a:t>
            </a:r>
            <a:endParaRPr kumimoji="0" lang="cs-CZ" sz="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300" b="1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70" name="Picture 6" descr="Porážka. Půlení jatečních prasat a následná veterinární kontrol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Veterinární prohlídka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zjišťuje choroby a parazity v mase,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jak se využije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končí tzv. </a:t>
            </a:r>
            <a:r>
              <a:rPr lang="cs-CZ" sz="2800" b="1" dirty="0" smtClean="0"/>
              <a:t>toaletou</a:t>
            </a:r>
            <a:endParaRPr lang="cs-CZ" sz="2800" dirty="0" smtClean="0"/>
          </a:p>
          <a:p>
            <a:pPr lvl="2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ořezání masa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opláchnutí masa</a:t>
            </a:r>
          </a:p>
          <a:p>
            <a:pPr lvl="2">
              <a:buClr>
                <a:srgbClr val="0000FF"/>
              </a:buClr>
              <a:buNone/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následuje zchlazení a pak boxy, kde maso dozrává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lnSpcReduction="10000"/>
          </a:bodyPr>
          <a:lstStyle/>
          <a:p>
            <a:pPr marL="514350" lvl="0" indent="-51435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Posmrtné změny v mase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procesy, které probíhají v mase </a:t>
            </a:r>
            <a:r>
              <a:rPr lang="cs-CZ" sz="2800" b="1" dirty="0" smtClean="0">
                <a:solidFill>
                  <a:srgbClr val="0000FF"/>
                </a:solidFill>
              </a:rPr>
              <a:t>po porážce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nativní svalová tkán se přeměňuje na maso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to má vliv </a:t>
            </a:r>
            <a:r>
              <a:rPr lang="cs-CZ" sz="2800" b="1" dirty="0" smtClean="0">
                <a:solidFill>
                  <a:srgbClr val="0000FF"/>
                </a:solidFill>
              </a:rPr>
              <a:t>na výslednou kvalitu masa</a:t>
            </a:r>
            <a:r>
              <a:rPr lang="cs-CZ" sz="2800" dirty="0" smtClean="0"/>
              <a:t>, v mase se vytváří: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FF00FF"/>
                </a:solidFill>
              </a:rPr>
              <a:t>křehkost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err="1" smtClean="0">
                <a:solidFill>
                  <a:srgbClr val="FF00FF"/>
                </a:solidFill>
              </a:rPr>
              <a:t>údržnost</a:t>
            </a:r>
            <a:r>
              <a:rPr lang="cs-CZ" sz="2800" b="1" dirty="0" smtClean="0">
                <a:solidFill>
                  <a:srgbClr val="FF00FF"/>
                </a:solidFill>
              </a:rPr>
              <a:t> masa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FF00FF"/>
                </a:solidFill>
              </a:rPr>
              <a:t>vznikají v mase extraktivní složky, které ovlivňují kvalitu a chuť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zrání provázejí ztráty spojené s odparem vody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je třeba vyhnout se postupům, které vedou k hnilobnému rozpadu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Fáze posmrtných změn</a:t>
            </a: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3200" b="1" dirty="0" err="1" smtClean="0">
                <a:solidFill>
                  <a:srgbClr val="FF00FF"/>
                </a:solidFill>
              </a:rPr>
              <a:t>prerigor</a:t>
            </a:r>
            <a:r>
              <a:rPr lang="cs-CZ" sz="3200" dirty="0" smtClean="0"/>
              <a:t> – než nastane ztuhlost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3200" b="1" dirty="0" err="1" smtClean="0">
                <a:solidFill>
                  <a:srgbClr val="FF00FF"/>
                </a:solidFill>
              </a:rPr>
              <a:t>rigor</a:t>
            </a:r>
            <a:r>
              <a:rPr lang="cs-CZ" sz="3200" b="1" dirty="0" smtClean="0">
                <a:solidFill>
                  <a:srgbClr val="FF00FF"/>
                </a:solidFill>
              </a:rPr>
              <a:t> </a:t>
            </a:r>
            <a:r>
              <a:rPr lang="cs-CZ" sz="3200" b="1" dirty="0" err="1" smtClean="0">
                <a:solidFill>
                  <a:srgbClr val="FF00FF"/>
                </a:solidFill>
              </a:rPr>
              <a:t>mortis</a:t>
            </a:r>
            <a:r>
              <a:rPr lang="cs-CZ" sz="3200" b="1" dirty="0" smtClean="0">
                <a:solidFill>
                  <a:srgbClr val="FF00FF"/>
                </a:solidFill>
              </a:rPr>
              <a:t> </a:t>
            </a:r>
            <a:r>
              <a:rPr lang="cs-CZ" sz="3200" dirty="0" smtClean="0"/>
              <a:t>– posmrtná ztuhlost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3200" b="1" dirty="0" smtClean="0">
                <a:solidFill>
                  <a:srgbClr val="FF00FF"/>
                </a:solidFill>
              </a:rPr>
              <a:t>zrání masa </a:t>
            </a:r>
            <a:r>
              <a:rPr lang="cs-CZ" sz="3200" dirty="0" smtClean="0"/>
              <a:t>– ustupuje posmrtná ztuhlost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3200" b="1" dirty="0" smtClean="0">
                <a:solidFill>
                  <a:srgbClr val="FF00FF"/>
                </a:solidFill>
              </a:rPr>
              <a:t>konzumace, hluboká autolýza – tj. rozklad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arenR"/>
            </a:pPr>
            <a:r>
              <a:rPr lang="cs-CZ" sz="2800" b="1" dirty="0" smtClean="0">
                <a:solidFill>
                  <a:srgbClr val="C00000"/>
                </a:solidFill>
              </a:rPr>
              <a:t>Fáze </a:t>
            </a:r>
            <a:r>
              <a:rPr lang="cs-CZ" sz="2800" b="1" dirty="0" err="1" smtClean="0">
                <a:solidFill>
                  <a:srgbClr val="C00000"/>
                </a:solidFill>
              </a:rPr>
              <a:t>pre</a:t>
            </a:r>
            <a:r>
              <a:rPr lang="cs-CZ" sz="2800" b="1" dirty="0" smtClean="0">
                <a:solidFill>
                  <a:srgbClr val="C00000"/>
                </a:solidFill>
              </a:rPr>
              <a:t>-</a:t>
            </a:r>
            <a:r>
              <a:rPr lang="cs-CZ" sz="2800" b="1" dirty="0" err="1" smtClean="0">
                <a:solidFill>
                  <a:srgbClr val="C00000"/>
                </a:solidFill>
              </a:rPr>
              <a:t>rigor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mortis</a:t>
            </a:r>
            <a:r>
              <a:rPr lang="cs-CZ" sz="2800" b="1" dirty="0" smtClean="0">
                <a:solidFill>
                  <a:srgbClr val="C00000"/>
                </a:solidFill>
              </a:rPr>
              <a:t> (před nástupem </a:t>
            </a:r>
            <a:r>
              <a:rPr lang="cs-CZ" sz="2800" b="1" dirty="0" err="1" smtClean="0">
                <a:solidFill>
                  <a:srgbClr val="C00000"/>
                </a:solidFill>
              </a:rPr>
              <a:t>rigor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takové maso označujeme jako </a:t>
            </a:r>
            <a:r>
              <a:rPr lang="cs-CZ" sz="2800" b="1" dirty="0" smtClean="0">
                <a:solidFill>
                  <a:srgbClr val="FF00FF"/>
                </a:solidFill>
              </a:rPr>
              <a:t>tzv. teplé maso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u masa fungují některé životní funkce – </a:t>
            </a:r>
            <a:r>
              <a:rPr lang="cs-CZ" sz="2800" b="1" dirty="0" smtClean="0">
                <a:solidFill>
                  <a:srgbClr val="0000FF"/>
                </a:solidFill>
              </a:rPr>
              <a:t>štěpení </a:t>
            </a:r>
            <a:r>
              <a:rPr lang="cs-CZ" sz="2800" b="1" dirty="0" err="1" smtClean="0">
                <a:solidFill>
                  <a:srgbClr val="0000FF"/>
                </a:solidFill>
              </a:rPr>
              <a:t>adenozintrifosfátu</a:t>
            </a:r>
            <a:r>
              <a:rPr lang="cs-CZ" sz="2800" b="1" dirty="0" smtClean="0">
                <a:solidFill>
                  <a:srgbClr val="0000FF"/>
                </a:solidFill>
              </a:rPr>
              <a:t>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tj. aktin a myozin jsou </a:t>
            </a:r>
            <a:r>
              <a:rPr lang="cs-CZ" sz="2800" b="1" dirty="0" smtClean="0"/>
              <a:t>volně pohyblivé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postupně dochází ke spotřebě </a:t>
            </a:r>
            <a:r>
              <a:rPr lang="cs-CZ" sz="2800" dirty="0" err="1" smtClean="0"/>
              <a:t>adenozintrifosfátů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dokud je ve svalovině dostatečné množství ATP, není </a:t>
            </a:r>
            <a:r>
              <a:rPr lang="cs-CZ" sz="2800" dirty="0" err="1" smtClean="0"/>
              <a:t>rigor</a:t>
            </a:r>
            <a:r>
              <a:rPr lang="cs-CZ" sz="2800" dirty="0" smtClean="0"/>
              <a:t> </a:t>
            </a:r>
            <a:r>
              <a:rPr lang="cs-CZ" sz="2800" dirty="0" err="1" smtClean="0"/>
              <a:t>mortis</a:t>
            </a:r>
            <a:r>
              <a:rPr lang="cs-CZ" sz="2800" dirty="0" smtClean="0"/>
              <a:t>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až se spotřebuje ATP, </a:t>
            </a:r>
            <a:r>
              <a:rPr lang="cs-CZ" sz="2800" b="1" dirty="0" smtClean="0"/>
              <a:t>protože není do svaloviny dodáván kyslík</a:t>
            </a:r>
            <a:r>
              <a:rPr lang="cs-CZ" sz="2800" dirty="0" smtClean="0"/>
              <a:t>, nastává </a:t>
            </a:r>
            <a:r>
              <a:rPr lang="cs-CZ" sz="2800" b="1" dirty="0" smtClean="0">
                <a:solidFill>
                  <a:srgbClr val="FF00FF"/>
                </a:solidFill>
              </a:rPr>
              <a:t>příčné spojení myozinu a aktinu </a:t>
            </a:r>
            <a:r>
              <a:rPr lang="cs-CZ" sz="2800" dirty="0" smtClean="0"/>
              <a:t>– dochází ke </a:t>
            </a:r>
            <a:r>
              <a:rPr lang="cs-CZ" sz="2800" b="1" dirty="0" smtClean="0">
                <a:solidFill>
                  <a:srgbClr val="C00000"/>
                </a:solidFill>
              </a:rPr>
              <a:t>ztuhnutí - </a:t>
            </a:r>
            <a:r>
              <a:rPr lang="cs-CZ" sz="2800" b="1" dirty="0" err="1" smtClean="0">
                <a:solidFill>
                  <a:srgbClr val="C00000"/>
                </a:solidFill>
              </a:rPr>
              <a:t>rigor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/>
          </a:bodyPr>
          <a:lstStyle/>
          <a:p>
            <a:pPr lvl="0">
              <a:buBlip>
                <a:blip r:embed="rId2"/>
              </a:buBlip>
            </a:pPr>
            <a:r>
              <a:rPr lang="cs-CZ" sz="2800" dirty="0" smtClean="0"/>
              <a:t>v této fázi </a:t>
            </a:r>
            <a:r>
              <a:rPr lang="cs-CZ" sz="2800" b="1" dirty="0" smtClean="0">
                <a:solidFill>
                  <a:srgbClr val="0000FF"/>
                </a:solidFill>
              </a:rPr>
              <a:t>se maso nezpracovává </a:t>
            </a:r>
            <a:r>
              <a:rPr lang="cs-CZ" sz="2800" dirty="0" smtClean="0"/>
              <a:t>až na výjimky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běžně lze zpracovávat maso až po odeznění ztuhlosti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</a:t>
            </a:r>
            <a:r>
              <a:rPr lang="cs-CZ" sz="2800" b="1" dirty="0" smtClean="0">
                <a:solidFill>
                  <a:srgbClr val="FF00FF"/>
                </a:solidFill>
              </a:rPr>
              <a:t>lze zmrazovat i jako teplé maso:</a:t>
            </a:r>
            <a:r>
              <a:rPr lang="cs-CZ" sz="2800" dirty="0" smtClean="0"/>
              <a:t>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velmi rychle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toto maso si uchová vlastnosti teplého masa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když se rozmrazí, posmrtné změny pak opět probíhají</a:t>
            </a:r>
          </a:p>
          <a:p>
            <a:pPr lvl="0">
              <a:buClr>
                <a:srgbClr val="0000FF"/>
              </a:buClr>
              <a:buNone/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užívá se pro výrobu </a:t>
            </a:r>
            <a:r>
              <a:rPr lang="cs-CZ" sz="2800" b="1" dirty="0" smtClean="0">
                <a:solidFill>
                  <a:srgbClr val="FF00FF"/>
                </a:solidFill>
              </a:rPr>
              <a:t>mělněných masných výrobků: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např. salámů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nerozmrazuje se, ale přímo se drtí a mele a míchá se s ostatními přísadami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obsahuje hodně vody, </a:t>
            </a:r>
            <a:r>
              <a:rPr lang="cs-CZ" sz="2800" b="1" dirty="0" smtClean="0">
                <a:solidFill>
                  <a:srgbClr val="0000FF"/>
                </a:solidFill>
              </a:rPr>
              <a:t>ztráty vody jsou minimální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arenR" startAt="2"/>
            </a:pPr>
            <a:r>
              <a:rPr lang="cs-CZ" sz="2800" b="1" dirty="0" smtClean="0">
                <a:solidFill>
                  <a:srgbClr val="C00000"/>
                </a:solidFill>
              </a:rPr>
              <a:t>Fáze </a:t>
            </a:r>
            <a:r>
              <a:rPr lang="cs-CZ" sz="2800" b="1" dirty="0" err="1" smtClean="0">
                <a:solidFill>
                  <a:srgbClr val="C00000"/>
                </a:solidFill>
              </a:rPr>
              <a:t>rigor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mortis</a:t>
            </a:r>
            <a:r>
              <a:rPr lang="cs-CZ" sz="2800" b="1" dirty="0" smtClean="0">
                <a:solidFill>
                  <a:srgbClr val="C00000"/>
                </a:solidFill>
              </a:rPr>
              <a:t> (posmrtná ztuhlost)</a:t>
            </a:r>
          </a:p>
          <a:p>
            <a:pPr lvl="0">
              <a:buBlip>
                <a:blip r:embed="rId2"/>
              </a:buBlip>
            </a:pPr>
            <a:r>
              <a:rPr lang="cs-CZ" sz="2800" b="1" dirty="0" err="1" smtClean="0">
                <a:solidFill>
                  <a:srgbClr val="0000FF"/>
                </a:solidFill>
              </a:rPr>
              <a:t>začína</a:t>
            </a:r>
            <a:r>
              <a:rPr lang="cs-CZ" sz="2800" b="1" dirty="0" smtClean="0">
                <a:solidFill>
                  <a:srgbClr val="0000FF"/>
                </a:solidFill>
              </a:rPr>
              <a:t> po 1 – 6 hodinách </a:t>
            </a:r>
            <a:r>
              <a:rPr lang="cs-CZ" sz="2800" dirty="0" smtClean="0"/>
              <a:t>a </a:t>
            </a:r>
            <a:r>
              <a:rPr lang="cs-CZ" sz="2800" b="1" dirty="0" smtClean="0">
                <a:solidFill>
                  <a:srgbClr val="FF00FF"/>
                </a:solidFill>
              </a:rPr>
              <a:t>trvá 36 - 48 hodin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postupně posmrtná ztuhlost ustupuje,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je v </a:t>
            </a:r>
            <a:r>
              <a:rPr lang="cs-CZ" sz="2800" dirty="0" err="1" smtClean="0"/>
              <a:t>rigor</a:t>
            </a:r>
            <a:r>
              <a:rPr lang="cs-CZ" sz="2800" dirty="0" smtClean="0"/>
              <a:t> naprosto nevhodné ke zpracování, ani se nesmí zmrazovat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je tuhé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je i po případném uvaření tuhé </a:t>
            </a:r>
          </a:p>
          <a:p>
            <a:pPr lvl="0">
              <a:buBlip>
                <a:blip r:embed="rId2"/>
              </a:buBlip>
            </a:pPr>
            <a:r>
              <a:rPr lang="cs-CZ" sz="2800" b="1" dirty="0" err="1" smtClean="0">
                <a:solidFill>
                  <a:srgbClr val="C00000"/>
                </a:solidFill>
              </a:rPr>
              <a:t>rigor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mortis</a:t>
            </a:r>
            <a:r>
              <a:rPr lang="cs-CZ" sz="2800" b="1" dirty="0" smtClean="0">
                <a:solidFill>
                  <a:srgbClr val="C00000"/>
                </a:solidFill>
              </a:rPr>
              <a:t> je nutné nechat odeznít</a:t>
            </a:r>
          </a:p>
          <a:p>
            <a:pPr lvl="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odeznění je dáno: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enzymy, které se postupně v buňkách </a:t>
            </a:r>
            <a:r>
              <a:rPr lang="cs-CZ" sz="2800" b="1" dirty="0" smtClean="0">
                <a:solidFill>
                  <a:srgbClr val="0000FF"/>
                </a:solidFill>
              </a:rPr>
              <a:t>uvolňují </a:t>
            </a:r>
          </a:p>
          <a:p>
            <a:pPr lvl="0">
              <a:buClr>
                <a:srgbClr val="0000FF"/>
              </a:buClr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a přeruší příčné vazby mezi myozinem a aktinem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arenR" startAt="3"/>
            </a:pPr>
            <a:r>
              <a:rPr lang="cs-CZ" sz="2800" b="1" dirty="0" smtClean="0">
                <a:solidFill>
                  <a:srgbClr val="C00000"/>
                </a:solidFill>
              </a:rPr>
              <a:t>Fáze – zrání masa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zvyšuje se vaznost masa,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povolí vlákna, kam se do prostoru může zpětně vázat voda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vytvářejí se extraktivní látky, štěpením nukleotidů a bílkovin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vytváří se jeho: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0000FF"/>
                </a:solidFill>
              </a:rPr>
              <a:t>chuť,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0000FF"/>
                </a:solidFill>
              </a:rPr>
              <a:t>vaznost,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err="1" smtClean="0">
                <a:solidFill>
                  <a:srgbClr val="0000FF"/>
                </a:solidFill>
              </a:rPr>
              <a:t>údržnost</a:t>
            </a:r>
            <a:r>
              <a:rPr lang="cs-CZ" sz="2800" b="1" dirty="0" smtClean="0">
                <a:solidFill>
                  <a:srgbClr val="0000FF"/>
                </a:solidFill>
              </a:rPr>
              <a:t>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0000FF"/>
                </a:solidFill>
              </a:rPr>
              <a:t>křehkost masa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doba </a:t>
            </a:r>
            <a:r>
              <a:rPr lang="cs-CZ" sz="2800" b="1" dirty="0" smtClean="0"/>
              <a:t>zrání masa:</a:t>
            </a:r>
            <a:endParaRPr lang="cs-CZ" sz="2800" dirty="0" smtClean="0"/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hovězí a skopové 1-2 týdny 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vepřové poloviční dobu</a:t>
            </a:r>
            <a:endParaRPr lang="cs-CZ" sz="54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teplota</a:t>
            </a:r>
            <a:r>
              <a:rPr lang="cs-CZ" sz="2800" dirty="0" smtClean="0"/>
              <a:t> skladování a </a:t>
            </a:r>
            <a:r>
              <a:rPr lang="cs-CZ" sz="2800" b="1" dirty="0" smtClean="0">
                <a:solidFill>
                  <a:srgbClr val="0000FF"/>
                </a:solidFill>
              </a:rPr>
              <a:t>vlhkost</a:t>
            </a:r>
            <a:r>
              <a:rPr lang="cs-CZ" sz="2800" dirty="0" smtClean="0"/>
              <a:t> jsou při zrání masa důležité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se skladuje při teplotě kolem nula °C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ekonomicky poměrně náročné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kapacita chladíren – většinou se maso vyskladní dříve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zvěřina</a:t>
            </a:r>
            <a:r>
              <a:rPr lang="cs-CZ" sz="2800" dirty="0" smtClean="0"/>
              <a:t> je vhodná ke konzumaci po </a:t>
            </a:r>
            <a:r>
              <a:rPr lang="cs-CZ" sz="2800" b="1" dirty="0" smtClean="0">
                <a:solidFill>
                  <a:srgbClr val="FF00FF"/>
                </a:solidFill>
              </a:rPr>
              <a:t>odvěšení</a:t>
            </a:r>
            <a:r>
              <a:rPr lang="cs-CZ" sz="2800" dirty="0" smtClean="0"/>
              <a:t> – mohou zrát </a:t>
            </a:r>
            <a:r>
              <a:rPr lang="cs-CZ" sz="2800" b="1" dirty="0" smtClean="0">
                <a:solidFill>
                  <a:srgbClr val="0000FF"/>
                </a:solidFill>
              </a:rPr>
              <a:t>i v mořidle tj. nálevu a déle</a:t>
            </a: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arenR" startAt="4"/>
            </a:pPr>
            <a:r>
              <a:rPr lang="cs-CZ" sz="2800" b="1" dirty="0" smtClean="0">
                <a:solidFill>
                  <a:srgbClr val="C00000"/>
                </a:solidFill>
              </a:rPr>
              <a:t>Fáze - hluboká autolýza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proces, který navazuje na zrání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dochází k tomu, že </a:t>
            </a:r>
            <a:r>
              <a:rPr lang="cs-CZ" sz="2800" b="1" dirty="0" smtClean="0">
                <a:solidFill>
                  <a:srgbClr val="FF00FF"/>
                </a:solidFill>
              </a:rPr>
              <a:t>popraskají membrány organel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vevnitř buněk se uvolní </a:t>
            </a:r>
            <a:r>
              <a:rPr lang="cs-CZ" sz="2800" b="1" dirty="0" smtClean="0">
                <a:solidFill>
                  <a:srgbClr val="0000FF"/>
                </a:solidFill>
              </a:rPr>
              <a:t>hydrolytické enzymy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má nepříjemnou chuť a aroma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zápach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/>
              <a:t>– v důsledku štěpení tuku, bílkovin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doprovázeno mikrobiálním napadením, hnilobné procesy, </a:t>
            </a:r>
            <a:r>
              <a:rPr lang="cs-CZ" sz="2800" b="1" dirty="0" smtClean="0">
                <a:solidFill>
                  <a:srgbClr val="C00000"/>
                </a:solidFill>
              </a:rPr>
              <a:t>maso se stává jedovatým</a:t>
            </a: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valová soustava - Histologický at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52928" cy="525658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544" y="69269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Příčně pruhovaná (kosterní) svalovina</a:t>
            </a:r>
            <a:endParaRPr lang="cs-CZ" sz="32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507288" cy="590465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Abnormální průběh posmrtných změn, anomálie</a:t>
            </a: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Nejčastější jsou dva děje:</a:t>
            </a:r>
          </a:p>
          <a:p>
            <a:pPr lvl="0">
              <a:buNone/>
            </a:pPr>
            <a:endParaRPr lang="cs-CZ" sz="2800" dirty="0" smtClean="0"/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vznik tuhého suchého tmavého masa – </a:t>
            </a:r>
            <a:r>
              <a:rPr lang="cs-CZ" sz="2800" b="1" dirty="0" smtClean="0">
                <a:solidFill>
                  <a:srgbClr val="0000FF"/>
                </a:solidFill>
              </a:rPr>
              <a:t>DFD – </a:t>
            </a:r>
            <a:r>
              <a:rPr lang="cs-CZ" sz="2800" b="1" dirty="0" err="1" smtClean="0">
                <a:solidFill>
                  <a:srgbClr val="0000FF"/>
                </a:solidFill>
              </a:rPr>
              <a:t>dark</a:t>
            </a:r>
            <a:r>
              <a:rPr lang="cs-CZ" sz="2800" b="1" dirty="0" smtClean="0">
                <a:solidFill>
                  <a:srgbClr val="0000FF"/>
                </a:solidFill>
              </a:rPr>
              <a:t> </a:t>
            </a:r>
            <a:r>
              <a:rPr lang="cs-CZ" sz="2800" b="1" dirty="0" err="1" smtClean="0">
                <a:solidFill>
                  <a:srgbClr val="0000FF"/>
                </a:solidFill>
              </a:rPr>
              <a:t>firm</a:t>
            </a:r>
            <a:r>
              <a:rPr lang="cs-CZ" sz="2800" b="1" dirty="0" smtClean="0">
                <a:solidFill>
                  <a:srgbClr val="0000FF"/>
                </a:solidFill>
              </a:rPr>
              <a:t> </a:t>
            </a:r>
            <a:r>
              <a:rPr lang="cs-CZ" sz="2800" b="1" dirty="0" err="1" smtClean="0">
                <a:solidFill>
                  <a:srgbClr val="0000FF"/>
                </a:solidFill>
              </a:rPr>
              <a:t>dry</a:t>
            </a:r>
            <a:endParaRPr lang="cs-CZ" sz="2800" dirty="0" smtClean="0">
              <a:solidFill>
                <a:srgbClr val="0000FF"/>
              </a:solidFill>
            </a:endParaRP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vznik masa světlé, měkké vodnaté - </a:t>
            </a:r>
            <a:r>
              <a:rPr lang="cs-CZ" sz="2800" b="1" dirty="0" smtClean="0">
                <a:solidFill>
                  <a:srgbClr val="0000FF"/>
                </a:solidFill>
              </a:rPr>
              <a:t>PSE – pale soft </a:t>
            </a:r>
            <a:r>
              <a:rPr lang="cs-CZ" sz="2800" b="1" dirty="0" err="1" smtClean="0">
                <a:solidFill>
                  <a:srgbClr val="0000FF"/>
                </a:solidFill>
              </a:rPr>
              <a:t>exodative</a:t>
            </a:r>
            <a:r>
              <a:rPr lang="cs-CZ" sz="28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arenR"/>
            </a:pPr>
            <a:r>
              <a:rPr lang="cs-CZ" sz="2800" b="1" dirty="0" smtClean="0">
                <a:solidFill>
                  <a:srgbClr val="C00000"/>
                </a:solidFill>
              </a:rPr>
              <a:t>DFD – </a:t>
            </a:r>
            <a:r>
              <a:rPr lang="cs-CZ" sz="2800" b="1" dirty="0" err="1" smtClean="0">
                <a:solidFill>
                  <a:srgbClr val="C00000"/>
                </a:solidFill>
              </a:rPr>
              <a:t>dark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firm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dry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působí suchým dojmem, ale obsahuje hodně vody,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při kulinářské úpravě vodu nepouští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Příčiny vzniku DFD masa</a:t>
            </a:r>
            <a:endParaRPr lang="cs-CZ" sz="2800" dirty="0" smtClean="0"/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u zvířat, která na porážku jdou unavená, ve stresu.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stresové faktory zapříčiní změnu posmrtných pochodů.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ve svalovině chybí ATP a glykogen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 netvoří se dostatečné množství kyseliny mléčné 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cs-CZ" sz="1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 </a:t>
            </a: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  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</a:t>
            </a:r>
            <a:endParaRPr kumimoji="0" lang="cs-CZ" sz="120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1/1 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cs-CZ" sz="441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300" b="1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3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Arial" pitchFamily="34" charset="0"/>
                <a:cs typeface="Arial" pitchFamily="34" charset="0"/>
              </a:rPr>
              <a:t>Porážka. Půlení jatečních prasat a následná veterinární kontrola.</a:t>
            </a:r>
            <a:endParaRPr kumimoji="0" lang="cs-CZ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1" i="0" u="none" strike="noStrike" cap="none" normalizeH="0" baseline="0" smtClean="0">
                <a:ln>
                  <a:noFill/>
                </a:ln>
                <a:solidFill>
                  <a:srgbClr val="CCCCCC"/>
                </a:solidFill>
                <a:effectLst/>
                <a:latin typeface="Arial" pitchFamily="34" charset="0"/>
                <a:cs typeface="Arial" pitchFamily="34" charset="0"/>
              </a:rPr>
              <a:t>Zdroj: archiv společnosti</a:t>
            </a:r>
            <a:endParaRPr kumimoji="0" lang="cs-CZ" sz="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300" b="1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Výsledek obrázku pro dark firm dry me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419872" y="6453336"/>
            <a:ext cx="57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Vlevo - normální maso, vpravo – DFD maso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dirty="0" smtClean="0"/>
              <a:t>vyznačuje neklesající, vysoké pH (vyšší jak 6,2)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 důsledku toho má maso vysokou vaznost a je velmi pevné a suché (ztrácí šťavnatost)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barva je tmavší až černá (u hovězího)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nejčastěji vzniká u býků, ale i u vepřového nebo jehněčího.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rychle se kazí - malá </a:t>
            </a:r>
            <a:r>
              <a:rPr lang="cs-CZ" sz="2800" dirty="0" err="1" smtClean="0"/>
              <a:t>údržnost</a:t>
            </a:r>
            <a:r>
              <a:rPr lang="cs-CZ" sz="2800" dirty="0" smtClean="0"/>
              <a:t>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nelze ho nechat déle vyzrát,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nemá dodatečně výraznou chuť a aroma – </a:t>
            </a:r>
            <a:r>
              <a:rPr lang="cs-CZ" sz="2800" b="1" dirty="0" smtClean="0">
                <a:solidFill>
                  <a:srgbClr val="C00000"/>
                </a:solidFill>
              </a:rPr>
              <a:t>pro kulinární úpravu nevhodné!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</a:t>
            </a:r>
            <a:r>
              <a:rPr lang="cs-CZ" sz="2800" b="1" dirty="0" smtClean="0">
                <a:solidFill>
                  <a:srgbClr val="0000FF"/>
                </a:solidFill>
              </a:rPr>
              <a:t>lze využít na mělněné masné výrobky</a:t>
            </a:r>
            <a:r>
              <a:rPr lang="cs-CZ" sz="2800" dirty="0" smtClean="0"/>
              <a:t>, salámy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2)  PSE – pale soft </a:t>
            </a:r>
            <a:r>
              <a:rPr lang="cs-CZ" sz="2800" b="1" dirty="0" err="1" smtClean="0">
                <a:solidFill>
                  <a:srgbClr val="C00000"/>
                </a:solidFill>
              </a:rPr>
              <a:t>exodative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bledé, velmi měkké a vodnaté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dochází u něho k zapaření (nejčastěji, pokud maso leží na hromadě)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zvyšuje se teplota až na 43 stupňů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denaturace bílkovin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prudké snížení vaznosti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prudký pokles pH (pod 5,8)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ztratí schopnost vázat vodu, </a:t>
            </a:r>
            <a:r>
              <a:rPr lang="cs-CZ" sz="2800" b="1" dirty="0" smtClean="0">
                <a:solidFill>
                  <a:srgbClr val="0000FF"/>
                </a:solidFill>
              </a:rPr>
              <a:t>vyteče z něho šťáva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cs-CZ" sz="1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 </a:t>
            </a: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  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</a:t>
            </a:r>
            <a:endParaRPr kumimoji="0" lang="cs-CZ" sz="120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1/1 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cs-CZ" sz="441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300" b="1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3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Arial" pitchFamily="34" charset="0"/>
                <a:cs typeface="Arial" pitchFamily="34" charset="0"/>
              </a:rPr>
              <a:t>Porážka. Půlení jatečních prasat a následná veterinární kontrola.</a:t>
            </a:r>
            <a:endParaRPr kumimoji="0" lang="cs-CZ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1" i="0" u="none" strike="noStrike" cap="none" normalizeH="0" baseline="0" smtClean="0">
                <a:ln>
                  <a:noFill/>
                </a:ln>
                <a:solidFill>
                  <a:srgbClr val="CCCCCC"/>
                </a:solidFill>
                <a:effectLst/>
                <a:latin typeface="Arial" pitchFamily="34" charset="0"/>
                <a:cs typeface="Arial" pitchFamily="34" charset="0"/>
              </a:rPr>
              <a:t>Zdroj: archiv společnosti</a:t>
            </a:r>
            <a:endParaRPr kumimoji="0" lang="cs-CZ" sz="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300" b="1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19872" y="6453336"/>
            <a:ext cx="57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Vlevo - normální maso, vpravo – DFD maso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7826" name="AutoShape 2" descr="Výsledek obrázku pro pse mas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7828" name="Picture 4" descr="maso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23528" y="1886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PSE maso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/>
              <a:t>oxidační pochody, narušují barviva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bledou barvu navíc způsobuje změněná hydratace svalových vláken</a:t>
            </a:r>
          </a:p>
          <a:p>
            <a:pPr>
              <a:buNone/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pse - maso je nevhodné ke konzumaci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3000" dirty="0" smtClean="0"/>
              <a:t>při smažení se lepí na podložku,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3000" dirty="0" smtClean="0"/>
              <a:t>maso po kulinářské úpravě je tuhé,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3000" dirty="0" smtClean="0"/>
              <a:t>zlikvidovány senzorické vlastnosti</a:t>
            </a:r>
          </a:p>
          <a:p>
            <a:pPr lvl="1">
              <a:buClr>
                <a:srgbClr val="0000FF"/>
              </a:buClr>
              <a:buNone/>
            </a:pPr>
            <a:r>
              <a:rPr lang="cs-CZ" sz="3000" dirty="0" smtClean="0"/>
              <a:t>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</a:t>
            </a:r>
            <a:r>
              <a:rPr lang="cs-CZ" sz="2800" b="1" dirty="0" smtClean="0">
                <a:solidFill>
                  <a:srgbClr val="0000FF"/>
                </a:solidFill>
              </a:rPr>
              <a:t>lze použít na výrobu salámů</a:t>
            </a:r>
            <a:r>
              <a:rPr lang="cs-CZ" sz="2800" dirty="0" smtClean="0">
                <a:solidFill>
                  <a:srgbClr val="0000FF"/>
                </a:solidFill>
              </a:rPr>
              <a:t> </a:t>
            </a:r>
            <a:r>
              <a:rPr lang="cs-CZ" sz="2800" dirty="0" smtClean="0"/>
              <a:t>– sušených, trvanlivých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 algn="ctr">
              <a:buNone/>
            </a:pPr>
            <a:r>
              <a:rPr lang="cs-CZ" sz="3200" b="1" dirty="0" err="1" smtClean="0">
                <a:solidFill>
                  <a:srgbClr val="C00000"/>
                </a:solidFill>
              </a:rPr>
              <a:t>Údržnost</a:t>
            </a:r>
            <a:r>
              <a:rPr lang="cs-CZ" sz="3200" b="1" dirty="0" smtClean="0">
                <a:solidFill>
                  <a:srgbClr val="C00000"/>
                </a:solidFill>
              </a:rPr>
              <a:t> masa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vytvoření trvanlivosti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vliv - </a:t>
            </a:r>
            <a:r>
              <a:rPr lang="cs-CZ" sz="2800" b="1" dirty="0" smtClean="0">
                <a:solidFill>
                  <a:srgbClr val="C00000"/>
                </a:solidFill>
              </a:rPr>
              <a:t>hygiena</a:t>
            </a:r>
            <a:r>
              <a:rPr lang="cs-CZ" sz="2800" b="1" dirty="0" smtClean="0"/>
              <a:t> zpracování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maso v době porážky je sterilní,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opracováním dochází vždy k menší, či větší  kontaminaci mikroorganismy z prostředí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hlavní je </a:t>
            </a:r>
            <a:r>
              <a:rPr lang="cs-CZ" sz="2800" b="1" dirty="0" smtClean="0">
                <a:solidFill>
                  <a:srgbClr val="C00000"/>
                </a:solidFill>
              </a:rPr>
              <a:t>teplota </a:t>
            </a:r>
            <a:r>
              <a:rPr lang="cs-CZ" sz="2800" b="1" dirty="0" smtClean="0">
                <a:sym typeface="Symbol"/>
              </a:rPr>
              <a:t></a:t>
            </a:r>
            <a:r>
              <a:rPr lang="cs-CZ" sz="2800" b="1" dirty="0" smtClean="0"/>
              <a:t> snížená teplota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/>
              <a:t>na </a:t>
            </a:r>
            <a:r>
              <a:rPr lang="cs-CZ" sz="2800" b="1" dirty="0" err="1" smtClean="0"/>
              <a:t>údržnost</a:t>
            </a:r>
            <a:r>
              <a:rPr lang="cs-CZ" sz="2800" b="1" dirty="0" smtClean="0"/>
              <a:t> má rozhodující  vliv </a:t>
            </a:r>
            <a:r>
              <a:rPr lang="cs-CZ" sz="2800" b="1" dirty="0" smtClean="0">
                <a:solidFill>
                  <a:srgbClr val="C00000"/>
                </a:solidFill>
              </a:rPr>
              <a:t>zrání</a:t>
            </a:r>
            <a:r>
              <a:rPr lang="cs-CZ" sz="2800" b="1" dirty="0" smtClean="0"/>
              <a:t> masa v chladírnách</a:t>
            </a:r>
            <a:endParaRPr lang="cs-CZ" sz="5400" b="1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ekonomicky nejnáročnější 2 podmínky: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optimální teplota</a:t>
            </a:r>
            <a:endParaRPr lang="cs-CZ" sz="2800" dirty="0" smtClean="0">
              <a:solidFill>
                <a:srgbClr val="0000FF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b="1" dirty="0" smtClean="0"/>
              <a:t>kolem nuly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C00000"/>
                </a:solidFill>
              </a:rPr>
              <a:t>vždy pod 7 stupňů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maso </a:t>
            </a:r>
            <a:r>
              <a:rPr lang="cs-CZ" b="1" dirty="0" smtClean="0"/>
              <a:t>začíná </a:t>
            </a:r>
            <a:r>
              <a:rPr lang="cs-CZ" b="1" dirty="0" err="1" smtClean="0"/>
              <a:t>mrzout</a:t>
            </a:r>
            <a:r>
              <a:rPr lang="cs-CZ" b="1" dirty="0" smtClean="0"/>
              <a:t> při -1,5 stupňů</a:t>
            </a:r>
            <a:r>
              <a:rPr lang="cs-CZ" dirty="0" smtClean="0"/>
              <a:t>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mrzne voda v buňkách,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velké krystaly roztrhají membrány a vyteče voda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vlhkost</a:t>
            </a:r>
            <a:endParaRPr lang="cs-CZ" sz="2800" dirty="0" smtClean="0">
              <a:solidFill>
                <a:srgbClr val="0000FF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vyšší vlhkost je lepší, protože nedochází k odpařování,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ale je to lepší pro patogenní organismy,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vždy kompromis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účel </a:t>
            </a:r>
            <a:r>
              <a:rPr lang="cs-CZ" sz="2800" b="1" dirty="0" smtClean="0">
                <a:solidFill>
                  <a:srgbClr val="FF00FF"/>
                </a:solidFill>
                <a:sym typeface="Symbol"/>
              </a:rPr>
              <a:t> </a:t>
            </a:r>
            <a:r>
              <a:rPr lang="cs-CZ" sz="2800" b="1" dirty="0" smtClean="0">
                <a:solidFill>
                  <a:srgbClr val="FF00FF"/>
                </a:solidFill>
              </a:rPr>
              <a:t>zajistit optimální průběh posmrtných změn</a:t>
            </a:r>
            <a:endParaRPr lang="cs-CZ" sz="5400" b="1" dirty="0" smtClean="0">
              <a:solidFill>
                <a:srgbClr val="FF00FF"/>
              </a:solidFill>
            </a:endParaRP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marL="514350" indent="-514350" algn="ctr">
              <a:buNone/>
            </a:pPr>
            <a:r>
              <a:rPr lang="cs-CZ" sz="3200" b="1" dirty="0" smtClean="0">
                <a:solidFill>
                  <a:srgbClr val="C00000"/>
                </a:solidFill>
              </a:rPr>
              <a:t>Zmrazování a rozmrazování masa</a:t>
            </a:r>
            <a:endParaRPr lang="cs-CZ" sz="3200" dirty="0" smtClean="0">
              <a:solidFill>
                <a:srgbClr val="C00000"/>
              </a:solidFill>
            </a:endParaRP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udržení mrazeného masa </a:t>
            </a:r>
            <a:r>
              <a:rPr lang="cs-CZ" sz="2800" b="1" dirty="0" smtClean="0"/>
              <a:t>-18 stupňů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lze skladovat: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hovězí 1 rok,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vepřové 6 měsíců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mrazit </a:t>
            </a:r>
            <a:r>
              <a:rPr lang="cs-CZ" sz="2800" b="1" dirty="0" smtClean="0">
                <a:solidFill>
                  <a:srgbClr val="0000FF"/>
                </a:solidFill>
              </a:rPr>
              <a:t>až vyzrálé maso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zmrazit </a:t>
            </a:r>
            <a:r>
              <a:rPr lang="cs-CZ" sz="2800" b="1" dirty="0" smtClean="0">
                <a:solidFill>
                  <a:srgbClr val="0000FF"/>
                </a:solidFill>
              </a:rPr>
              <a:t>co nejrychleji</a:t>
            </a:r>
            <a:endParaRPr lang="cs-CZ" sz="2800" dirty="0" smtClean="0">
              <a:solidFill>
                <a:srgbClr val="0000FF"/>
              </a:solidFill>
            </a:endParaRPr>
          </a:p>
          <a:p>
            <a:pPr marL="1076325" lvl="0" indent="-273050" defTabSz="10731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aby nedocházelo ke ztrátě vody,</a:t>
            </a:r>
          </a:p>
          <a:p>
            <a:pPr marL="1076325" lvl="0" indent="-273050" defTabSz="10731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všechny krystaly, </a:t>
            </a:r>
          </a:p>
          <a:p>
            <a:pPr marL="1076325" lvl="0" indent="-273050" defTabSz="10731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pokud mají dostatečný čas, aby rostly, tak narostou velké, </a:t>
            </a:r>
          </a:p>
          <a:p>
            <a:pPr marL="1076325" lvl="0" indent="-273050" defTabSz="10731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pokud čas je krátký, tak jsou malé a je jich hodně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69269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Srdeční svalovina</a:t>
            </a:r>
            <a:endParaRPr lang="cs-CZ" sz="3200" dirty="0"/>
          </a:p>
        </p:txBody>
      </p:sp>
      <p:pic>
        <p:nvPicPr>
          <p:cNvPr id="19458" name="Picture 2" descr="Srdeční svalovina - myok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296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dirty="0" smtClean="0"/>
              <a:t>při rychlém zmrazování krystalizuje jak voda v  mezibuněčném prostoru, tak v buňce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je tam rovnoměrný tlak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u pomalého jen v buňce </a:t>
            </a:r>
          </a:p>
          <a:p>
            <a:pPr marL="1076325" lvl="0" indent="-273050" defTabSz="10731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tlak jen z jedné strany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rozmrzovat maso co nejpomaleji </a:t>
            </a:r>
            <a:r>
              <a:rPr lang="cs-CZ" sz="2800" dirty="0" smtClean="0"/>
              <a:t>z důvodu ztrát vody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zmrazuje se: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po zrání,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nikdy ne ve fázi </a:t>
            </a:r>
            <a:r>
              <a:rPr lang="cs-CZ" sz="2800" dirty="0" err="1" smtClean="0"/>
              <a:t>rigor</a:t>
            </a:r>
            <a:r>
              <a:rPr lang="cs-CZ" sz="2800" dirty="0" smtClean="0"/>
              <a:t> </a:t>
            </a:r>
            <a:r>
              <a:rPr lang="cs-CZ" sz="2800" dirty="0" err="1" smtClean="0"/>
              <a:t>mortis</a:t>
            </a:r>
            <a:r>
              <a:rPr lang="cs-CZ" sz="2800" dirty="0" smtClean="0"/>
              <a:t>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lze teplé maso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cs-CZ" sz="3600" b="1" dirty="0" smtClean="0">
                <a:solidFill>
                  <a:srgbClr val="FF00FF"/>
                </a:solidFill>
              </a:rPr>
              <a:t>Operace masné výroby</a:t>
            </a:r>
          </a:p>
          <a:p>
            <a:pPr lvl="0">
              <a:buBlip>
                <a:blip r:embed="rId2"/>
              </a:buBlip>
            </a:pPr>
            <a:r>
              <a:rPr lang="cs-CZ" sz="2400" b="1" dirty="0" smtClean="0"/>
              <a:t>celá masná výroba se sestává z různých operací, které se různě kombinují: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solení,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mělnění,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míchání,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narážení,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uzení,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tepelné opracování,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fermentace, </a:t>
            </a:r>
          </a:p>
          <a:p>
            <a:pPr marL="1076325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balení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Clr>
                <a:srgbClr val="C00000"/>
              </a:buClr>
              <a:buNone/>
            </a:pPr>
            <a:r>
              <a:rPr lang="cs-CZ" sz="3000" b="1" dirty="0" smtClean="0">
                <a:solidFill>
                  <a:srgbClr val="C00000"/>
                </a:solidFill>
              </a:rPr>
              <a:t>1)   Solení</a:t>
            </a:r>
            <a:r>
              <a:rPr lang="cs-CZ" sz="3000" dirty="0" smtClean="0">
                <a:solidFill>
                  <a:srgbClr val="C00000"/>
                </a:solidFill>
              </a:rPr>
              <a:t> </a:t>
            </a:r>
            <a:endParaRPr lang="cs-CZ" sz="30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přídavek chloridu sodného a dalších přísad - solicích směsí: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hlavní složkou je chlorid sodný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ale i dusitany sodný a draselný</a:t>
            </a:r>
          </a:p>
          <a:p>
            <a:pPr marL="1076325" lvl="0" indent="-273050">
              <a:buClr>
                <a:srgbClr val="0000FF"/>
              </a:buClr>
              <a:buNone/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chlorid sodný</a:t>
            </a:r>
            <a:endParaRPr lang="cs-CZ" sz="2800" dirty="0" smtClean="0">
              <a:solidFill>
                <a:srgbClr val="FF00FF"/>
              </a:solidFill>
            </a:endParaRP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první způsob konzervace masa,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váže vodu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snižuje možnost bakterií se rozmnožovat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schopnost soli ve směsi s vodou rozpouštět fibrilární bílkoviny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přídavek soli by měl činit </a:t>
            </a:r>
            <a:r>
              <a:rPr lang="cs-CZ" sz="2800" b="1" dirty="0" smtClean="0">
                <a:solidFill>
                  <a:srgbClr val="0000FF"/>
                </a:solidFill>
              </a:rPr>
              <a:t>2-3 % z celkové hmotnosti výrobku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dusitanové solící směsi:</a:t>
            </a:r>
            <a:endParaRPr lang="cs-CZ" sz="2800" dirty="0" smtClean="0">
              <a:solidFill>
                <a:srgbClr val="FF00FF"/>
              </a:solidFill>
            </a:endParaRP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err="1" smtClean="0"/>
              <a:t>Praganda</a:t>
            </a:r>
            <a:r>
              <a:rPr lang="cs-CZ" sz="2800" dirty="0" smtClean="0"/>
              <a:t>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rychlo sůl,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obsah </a:t>
            </a:r>
            <a:r>
              <a:rPr lang="cs-CZ" sz="2800" b="1" dirty="0" smtClean="0">
                <a:solidFill>
                  <a:srgbClr val="0000FF"/>
                </a:solidFill>
              </a:rPr>
              <a:t>NaNO2 – E 250 </a:t>
            </a:r>
            <a:r>
              <a:rPr lang="cs-CZ" sz="2800" dirty="0" smtClean="0"/>
              <a:t>(nebo </a:t>
            </a:r>
            <a:r>
              <a:rPr lang="cs-CZ" sz="2800" b="1" dirty="0" smtClean="0">
                <a:solidFill>
                  <a:srgbClr val="0000FF"/>
                </a:solidFill>
              </a:rPr>
              <a:t>KNO2 – E 249</a:t>
            </a:r>
            <a:r>
              <a:rPr lang="cs-CZ" sz="2800" dirty="0" smtClean="0"/>
              <a:t>) je cca </a:t>
            </a:r>
            <a:r>
              <a:rPr lang="cs-CZ" sz="2800" b="1" dirty="0" smtClean="0">
                <a:solidFill>
                  <a:srgbClr val="FF00FF"/>
                </a:solidFill>
              </a:rPr>
              <a:t>0,3 – 0,6 % hmotnosti dusitanové solicí směsi</a:t>
            </a:r>
          </a:p>
          <a:p>
            <a:pPr lvl="0">
              <a:buBlip>
                <a:blip r:embed="rId2"/>
              </a:buBlip>
            </a:pPr>
            <a:endParaRPr lang="cs-CZ" sz="2800" b="1" dirty="0" smtClean="0"/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nejjednodušší nasolení je u mělněných masných výrobků: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salámy,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tlačenky,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Přidává se přímo do díla</a:t>
            </a:r>
          </a:p>
          <a:p>
            <a:pPr lvl="0">
              <a:buNone/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273050" lvl="0" indent="-273050">
              <a:buBlip>
                <a:blip r:embed="rId2"/>
              </a:buBlip>
            </a:pPr>
            <a:r>
              <a:rPr lang="cs-CZ" sz="2800" b="1" dirty="0" smtClean="0"/>
              <a:t>celé kusy masa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nakládání do láků, které obsahují roztok soli,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dny až týdny,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urychlení pomocí propíchnutí, </a:t>
            </a:r>
          </a:p>
          <a:p>
            <a:pPr marL="1076325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nebo se roztok nastřikuje jehlami dovnitř masa</a:t>
            </a:r>
          </a:p>
          <a:p>
            <a:pPr marL="273050" indent="-273050">
              <a:buClr>
                <a:srgbClr val="0000FF"/>
              </a:buClr>
              <a:buBlip>
                <a:blip r:embed="rId2"/>
              </a:buBlip>
            </a:pPr>
            <a:r>
              <a:rPr lang="cs-CZ" sz="2800" b="1" i="1" dirty="0" smtClean="0">
                <a:solidFill>
                  <a:srgbClr val="FF00FF"/>
                </a:solidFill>
              </a:rPr>
              <a:t>přídavek dusitanů smí být při výrobě uzenin realizován výhradně ve směsi s kuchyňskou solí, tzn. ve formě dusitanových solicích směsí.</a:t>
            </a:r>
          </a:p>
          <a:p>
            <a:pPr marL="273050" indent="-273050">
              <a:buClr>
                <a:srgbClr val="0000FF"/>
              </a:buClr>
              <a:buBlip>
                <a:blip r:embed="rId2"/>
              </a:buBlip>
            </a:pPr>
            <a:r>
              <a:rPr lang="cs-CZ" sz="2800" b="1" i="1" dirty="0" smtClean="0">
                <a:solidFill>
                  <a:srgbClr val="FF00FF"/>
                </a:solidFill>
              </a:rPr>
              <a:t>uzeniny před konzumací obsahují zbytkové dusitany v průměrném množství 10 mg/kg.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b="1" dirty="0" err="1" smtClean="0">
                <a:solidFill>
                  <a:srgbClr val="FF00FF"/>
                </a:solidFill>
              </a:rPr>
              <a:t>tambler</a:t>
            </a:r>
            <a:endParaRPr lang="cs-CZ" sz="2800" dirty="0" smtClean="0">
              <a:solidFill>
                <a:srgbClr val="FF00FF"/>
              </a:solidFill>
            </a:endParaRP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zařízení, kde maso je </a:t>
            </a:r>
            <a:r>
              <a:rPr lang="cs-CZ" sz="2800" b="1" dirty="0" smtClean="0">
                <a:solidFill>
                  <a:srgbClr val="0000FF"/>
                </a:solidFill>
              </a:rPr>
              <a:t>v kontaktu s lákem </a:t>
            </a:r>
            <a:r>
              <a:rPr lang="cs-CZ" sz="2800" dirty="0" smtClean="0"/>
              <a:t>a je mechanicky zpracováno,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0000FF"/>
                </a:solidFill>
              </a:rPr>
              <a:t>podtlak</a:t>
            </a:r>
            <a:r>
              <a:rPr lang="cs-CZ" sz="2800" dirty="0" smtClean="0"/>
              <a:t> - nasává lák snadněji,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kombinace </a:t>
            </a:r>
            <a:r>
              <a:rPr lang="cs-CZ" sz="2800" b="1" dirty="0" smtClean="0">
                <a:solidFill>
                  <a:srgbClr val="0000FF"/>
                </a:solidFill>
              </a:rPr>
              <a:t>masírování, přepadávání a stlačování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prosolení masa v jednotlivých fázích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po prvním mechanickém zpracování, odpočívá a následuje druhé</a:t>
            </a:r>
          </a:p>
          <a:p>
            <a:pPr lvl="0">
              <a:buNone/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Tumbler- meat mach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804248" y="6021288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chemeClr val="bg1"/>
                </a:solidFill>
              </a:rPr>
              <a:t>Tambler</a:t>
            </a:r>
            <a:endParaRPr lang="cs-CZ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None/>
            </a:pPr>
            <a:r>
              <a:rPr lang="cs-CZ" sz="3000" b="1" dirty="0" smtClean="0">
                <a:solidFill>
                  <a:srgbClr val="C00000"/>
                </a:solidFill>
              </a:rPr>
              <a:t>2) Mělnění a míchání</a:t>
            </a:r>
            <a:r>
              <a:rPr lang="cs-CZ" sz="3000" dirty="0" smtClean="0">
                <a:solidFill>
                  <a:srgbClr val="C00000"/>
                </a:solidFill>
              </a:rPr>
              <a:t> </a:t>
            </a:r>
            <a:endParaRPr lang="cs-CZ" sz="30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kombinace obou postupů, probíhá zároveň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vytváří se tzv. </a:t>
            </a:r>
            <a:r>
              <a:rPr lang="cs-CZ" sz="2800" b="1" dirty="0" smtClean="0"/>
              <a:t>dílo - </a:t>
            </a:r>
            <a:r>
              <a:rPr lang="cs-CZ" sz="2800" dirty="0" smtClean="0"/>
              <a:t>hmota, která se skládá z: 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/>
              <a:t> vložky</a:t>
            </a:r>
            <a:r>
              <a:rPr lang="cs-CZ" sz="2800" dirty="0" smtClean="0"/>
              <a:t> – maso, tkáň, zelenina, houby 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/>
              <a:t> spojky</a:t>
            </a:r>
            <a:r>
              <a:rPr lang="cs-CZ" sz="2800" dirty="0" smtClean="0"/>
              <a:t> – tvoří strukturu, homogenní složka</a:t>
            </a:r>
          </a:p>
          <a:p>
            <a:pPr lvl="0"/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zařízení – kutr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nádoba s hřídelí a noži, 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regulace otáček, 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obdoba mlýnku, 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není tam šnek</a:t>
            </a:r>
          </a:p>
          <a:p>
            <a:pPr marL="246063" lvl="1" indent="-246063">
              <a:buClr>
                <a:srgbClr val="0000FF"/>
              </a:buClr>
              <a:buNone/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04248" y="6021288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chemeClr val="bg1"/>
                </a:solidFill>
              </a:rPr>
              <a:t>Tambler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92162" name="Picture 2" descr="ŘEZNICKÝ KUTR STOLNÍ 5L nov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228184" y="6021288"/>
            <a:ext cx="27363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</a:rPr>
              <a:t>      Kutr</a:t>
            </a:r>
            <a:endParaRPr lang="cs-CZ" sz="36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Kutr slouží k:</a:t>
            </a:r>
            <a:endParaRPr lang="cs-CZ" sz="2800" dirty="0" smtClean="0">
              <a:solidFill>
                <a:srgbClr val="FF00FF"/>
              </a:solidFill>
            </a:endParaRP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porušení svalových vláken,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rozpad fibrilárních bílkovin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tření nožů o svalovinu – riziko zahřátí směsi</a:t>
            </a:r>
          </a:p>
          <a:p>
            <a:pPr marL="1076325" lvl="1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největší riziko u tuků </a:t>
            </a:r>
          </a:p>
          <a:p>
            <a:pPr marL="1076325" lvl="1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přidává se ledová tříšť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rozmělněná vlákna absorbují vodu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nebo umožňuje mělnit přímo mražené maso</a:t>
            </a:r>
          </a:p>
          <a:p>
            <a:pPr lvl="0">
              <a:buNone/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69269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Hladká svalovina</a:t>
            </a:r>
            <a:endParaRPr lang="cs-CZ" sz="3200" dirty="0"/>
          </a:p>
        </p:txBody>
      </p:sp>
      <p:pic>
        <p:nvPicPr>
          <p:cNvPr id="20482" name="Picture 2" descr="Hladká svalov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56895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lnSpcReduction="10000"/>
          </a:bodyPr>
          <a:lstStyle/>
          <a:p>
            <a:pPr marL="514350" lvl="0" indent="-514350">
              <a:buClr>
                <a:srgbClr val="C00000"/>
              </a:buClr>
              <a:buAutoNum type="arabicParenR" startAt="3"/>
            </a:pPr>
            <a:r>
              <a:rPr lang="cs-CZ" sz="3000" b="1" dirty="0" smtClean="0">
                <a:solidFill>
                  <a:srgbClr val="C00000"/>
                </a:solidFill>
              </a:rPr>
              <a:t>Narážení a tvarování</a:t>
            </a:r>
            <a:r>
              <a:rPr lang="cs-CZ" sz="3000" dirty="0" smtClean="0">
                <a:solidFill>
                  <a:srgbClr val="C00000"/>
                </a:solidFill>
              </a:rPr>
              <a:t> </a:t>
            </a:r>
            <a:endParaRPr lang="cs-CZ" sz="30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hotové dílo se dává do vhodných technologických obalů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dodávají tvar a velikost</a:t>
            </a:r>
          </a:p>
          <a:p>
            <a:pPr lvl="1"/>
            <a:endParaRPr lang="cs-CZ" b="1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>
                <a:solidFill>
                  <a:srgbClr val="FF0000"/>
                </a:solidFill>
              </a:rPr>
              <a:t>přírodní střeva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- očištěná </a:t>
            </a:r>
          </a:p>
          <a:p>
            <a:pPr lvl="2">
              <a:buBlip>
                <a:blip r:embed="rId3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Výhody:</a:t>
            </a:r>
            <a:endParaRPr lang="cs-CZ" sz="2800" dirty="0" smtClean="0">
              <a:solidFill>
                <a:srgbClr val="FF00FF"/>
              </a:solidFill>
            </a:endParaRPr>
          </a:p>
          <a:p>
            <a:pPr lvl="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přirozený tvar,</a:t>
            </a:r>
          </a:p>
          <a:p>
            <a:pPr lvl="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schopnost sesychat se </a:t>
            </a:r>
          </a:p>
          <a:p>
            <a:pPr lvl="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pružnost </a:t>
            </a:r>
          </a:p>
          <a:p>
            <a:pPr lvl="2">
              <a:buBlip>
                <a:blip r:embed="rId3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Nevýhody: </a:t>
            </a:r>
            <a:endParaRPr lang="cs-CZ" sz="2800" dirty="0" smtClean="0">
              <a:solidFill>
                <a:srgbClr val="FF00FF"/>
              </a:solidFill>
            </a:endParaRPr>
          </a:p>
          <a:p>
            <a:pPr lvl="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je vyšší riziko mikrobiální kontaminace</a:t>
            </a:r>
          </a:p>
          <a:p>
            <a:pPr marL="514350" lvl="0" indent="-514350">
              <a:buNone/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1"/>
            <a:endParaRPr lang="cs-CZ" b="1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err="1" smtClean="0">
                <a:solidFill>
                  <a:srgbClr val="FF0000"/>
                </a:solidFill>
              </a:rPr>
              <a:t>klihovková</a:t>
            </a:r>
            <a:r>
              <a:rPr lang="cs-CZ" sz="2800" b="1" dirty="0" smtClean="0">
                <a:solidFill>
                  <a:srgbClr val="FF0000"/>
                </a:solidFill>
              </a:rPr>
              <a:t> střeva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– z hovězích kůží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>
                <a:solidFill>
                  <a:srgbClr val="FF0000"/>
                </a:solidFill>
              </a:rPr>
              <a:t>umělohmotné obaly</a:t>
            </a:r>
            <a:endParaRPr lang="cs-CZ" sz="2800" dirty="0" smtClean="0">
              <a:solidFill>
                <a:srgbClr val="FF0000"/>
              </a:solidFill>
            </a:endParaRPr>
          </a:p>
          <a:p>
            <a:pPr lvl="2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jsou nepropustné pro složky kouře, 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nepropouštějí vody, 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pro salámy, klobásy </a:t>
            </a:r>
            <a:r>
              <a:rPr lang="cs-CZ" sz="2800" dirty="0" err="1" smtClean="0"/>
              <a:t>neumožnují</a:t>
            </a:r>
            <a:r>
              <a:rPr lang="cs-CZ" sz="2800" dirty="0" smtClean="0"/>
              <a:t> sušení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Ø"/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plnění pomocí narážeček</a:t>
            </a: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PLNIČKA KLOBÁS NARÁŽEČKA 15L NARÁŽKA NA JITRN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768752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364088" y="6021288"/>
            <a:ext cx="26642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</a:rPr>
              <a:t>  </a:t>
            </a:r>
            <a:r>
              <a:rPr lang="cs-CZ" sz="2000" b="1" dirty="0" smtClean="0">
                <a:solidFill>
                  <a:srgbClr val="FF00FF"/>
                </a:solidFill>
              </a:rPr>
              <a:t>Ruční narážečka</a:t>
            </a:r>
            <a:endParaRPr lang="cs-CZ" sz="20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Narážečka na klobásy dvoušneková. Mlýnek na maso - fotografie č.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4048" y="6165304"/>
            <a:ext cx="41399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</a:rPr>
              <a:t>      </a:t>
            </a:r>
            <a:r>
              <a:rPr lang="cs-CZ" sz="2400" b="1" dirty="0" smtClean="0">
                <a:solidFill>
                  <a:srgbClr val="FF00FF"/>
                </a:solidFill>
              </a:rPr>
              <a:t>Motorová narážečka</a:t>
            </a:r>
            <a:endParaRPr lang="cs-CZ" sz="24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1"/>
            <a:endParaRPr lang="cs-CZ" b="1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koextruzní</a:t>
            </a:r>
            <a:r>
              <a:rPr lang="cs-CZ" sz="2800" b="1" dirty="0" smtClean="0">
                <a:solidFill>
                  <a:srgbClr val="FF0000"/>
                </a:solidFill>
              </a:rPr>
              <a:t> způsob</a:t>
            </a:r>
            <a:endParaRPr lang="cs-CZ" sz="2800" dirty="0" smtClean="0">
              <a:solidFill>
                <a:srgbClr val="FF0000"/>
              </a:solidFill>
            </a:endParaRP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na povrch vytlačována, nanesena </a:t>
            </a:r>
            <a:r>
              <a:rPr lang="cs-CZ" sz="2800" dirty="0" err="1" smtClean="0"/>
              <a:t>klihovková</a:t>
            </a:r>
            <a:r>
              <a:rPr lang="cs-CZ" sz="2800" dirty="0" smtClean="0"/>
              <a:t> hmota 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která zatvrdne a vytvaruje, 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lze udit, propouští vodu a kouř</a:t>
            </a: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cs-CZ" sz="3600" b="1" dirty="0" err="1" smtClean="0">
                <a:solidFill>
                  <a:srgbClr val="FF00FF"/>
                </a:solidFill>
              </a:rPr>
              <a:t>Nejrozšíření</a:t>
            </a:r>
            <a:r>
              <a:rPr lang="cs-CZ" sz="3600" b="1" dirty="0" smtClean="0">
                <a:solidFill>
                  <a:srgbClr val="FF00FF"/>
                </a:solidFill>
              </a:rPr>
              <a:t> způsoby tepelného zpracování hovězího a vepřového masa</a:t>
            </a:r>
            <a:endParaRPr lang="cs-CZ" sz="3600" dirty="0" smtClean="0">
              <a:solidFill>
                <a:srgbClr val="FF00FF"/>
              </a:solidFill>
            </a:endParaRP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základní způsoby: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vaření,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pečení,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smažení,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rožnění,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grilování</a:t>
            </a:r>
          </a:p>
        </p:txBody>
      </p:sp>
      <p:pic>
        <p:nvPicPr>
          <p:cNvPr id="99330" name="Picture 2" descr="Prodej masa a masných výrobků v té nejvyšší kvalitě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1"/>
            <a:endParaRPr lang="cs-CZ" b="1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likvidace choroboplodných zárodků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inaktivace enzymů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dochází k denaturaci bílkovin – stravitelnější než bílkoviny nativní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lze jíst i syrové maso, ale větší riziko parazitární nákazy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 nad 70 stupňů</a:t>
            </a:r>
            <a:r>
              <a:rPr lang="cs-CZ" sz="2800" dirty="0" smtClean="0"/>
              <a:t> se usmrtí většina organismů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 nad 100 stupňů</a:t>
            </a:r>
            <a:r>
              <a:rPr lang="cs-CZ" sz="2800" dirty="0" smtClean="0"/>
              <a:t> se usmrtí i spory</a:t>
            </a: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 algn="ctr">
              <a:buClr>
                <a:srgbClr val="C00000"/>
              </a:buClr>
              <a:buNone/>
            </a:pPr>
            <a:r>
              <a:rPr lang="cs-CZ" sz="3500" b="1" dirty="0" smtClean="0">
                <a:solidFill>
                  <a:srgbClr val="C00000"/>
                </a:solidFill>
              </a:rPr>
              <a:t>Uzení</a:t>
            </a:r>
            <a:r>
              <a:rPr lang="cs-CZ" sz="3500" dirty="0" smtClean="0">
                <a:solidFill>
                  <a:srgbClr val="C00000"/>
                </a:solidFill>
              </a:rPr>
              <a:t> </a:t>
            </a:r>
            <a:endParaRPr lang="cs-CZ" sz="35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původním účelem bylo </a:t>
            </a:r>
            <a:r>
              <a:rPr lang="cs-CZ" sz="2800" b="1" dirty="0" smtClean="0">
                <a:solidFill>
                  <a:srgbClr val="0000FF"/>
                </a:solidFill>
              </a:rPr>
              <a:t>zajištění </a:t>
            </a:r>
            <a:r>
              <a:rPr lang="cs-CZ" sz="2800" b="1" dirty="0" err="1" smtClean="0">
                <a:solidFill>
                  <a:srgbClr val="0000FF"/>
                </a:solidFill>
              </a:rPr>
              <a:t>údržnosti</a:t>
            </a:r>
            <a:r>
              <a:rPr lang="cs-CZ" sz="2800" b="1" dirty="0" smtClean="0">
                <a:solidFill>
                  <a:srgbClr val="0000FF"/>
                </a:solidFill>
              </a:rPr>
              <a:t> výrobku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působí </a:t>
            </a:r>
            <a:r>
              <a:rPr lang="cs-CZ" sz="2800" b="1" dirty="0" smtClean="0">
                <a:solidFill>
                  <a:srgbClr val="C00000"/>
                </a:solidFill>
              </a:rPr>
              <a:t>tepelný zákrok, osušení povrchu, konzervační látky v kouři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dnes k dosažení žádoucí chuti, vůni, povrchové barvy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  <p:pic>
        <p:nvPicPr>
          <p:cNvPr id="101380" name="Picture 4" descr="Uzené maso je lahodným dědictvím předk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05064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cs-CZ" sz="2800" b="1" dirty="0" smtClean="0">
                <a:solidFill>
                  <a:srgbClr val="FF00FF"/>
                </a:solidFill>
              </a:rPr>
              <a:t>Udicí kouř</a:t>
            </a:r>
            <a:endParaRPr lang="cs-CZ" sz="2800" dirty="0" smtClean="0">
              <a:solidFill>
                <a:srgbClr val="FF00FF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plynná fáze, ve formě aerosolu – obsahuje:</a:t>
            </a:r>
            <a:endParaRPr lang="cs-CZ" sz="2800" dirty="0" smtClean="0"/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dusík,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kyslík,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oxid uhličitý 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voda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slouží pouze </a:t>
            </a:r>
            <a:r>
              <a:rPr lang="cs-CZ" sz="2800" b="1" dirty="0" smtClean="0">
                <a:solidFill>
                  <a:srgbClr val="FF00FF"/>
                </a:solidFill>
              </a:rPr>
              <a:t>jako médium</a:t>
            </a:r>
            <a:r>
              <a:rPr lang="cs-CZ" sz="2800" dirty="0" smtClean="0"/>
              <a:t>, podílející se pouze na </a:t>
            </a:r>
            <a:r>
              <a:rPr lang="cs-CZ" sz="2800" b="1" dirty="0" smtClean="0">
                <a:solidFill>
                  <a:srgbClr val="FF00FF"/>
                </a:solidFill>
              </a:rPr>
              <a:t>přenosu tepla</a:t>
            </a:r>
          </a:p>
          <a:p>
            <a:pPr lvl="0">
              <a:buBlip>
                <a:blip r:embed="rId2"/>
              </a:buBlip>
            </a:pPr>
            <a:endParaRPr lang="cs-CZ" sz="2800" b="1" dirty="0" smtClean="0"/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chemické konzervační látky: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alkoholy – metanol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aldehydy – formaldehyd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ketony - aceton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organické kyseliny – kyselina mravenčí, octová</a:t>
            </a:r>
          </a:p>
          <a:p>
            <a:pPr marL="1076325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fenoly</a:t>
            </a:r>
            <a:endParaRPr lang="cs-CZ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b="1" dirty="0" smtClean="0"/>
              <a:t>karcinogenní látky: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polycyklické aromatické uhlovodíky, 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obsah by měl být při dodržení správného postupu co nejmenší</a:t>
            </a:r>
          </a:p>
          <a:p>
            <a:pPr marL="1076325" lvl="1" indent="-246063">
              <a:buClr>
                <a:srgbClr val="0000FF"/>
              </a:buClr>
              <a:buNone/>
            </a:pPr>
            <a:endParaRPr lang="cs-CZ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udí se maso v kusech i masné výrobky – špekáčky, salámy: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/>
              <a:t>horký kouř – </a:t>
            </a:r>
            <a:r>
              <a:rPr lang="cs-CZ" sz="2800" dirty="0" smtClean="0"/>
              <a:t>salámy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/>
              <a:t>studený kouř – </a:t>
            </a:r>
            <a:r>
              <a:rPr lang="cs-CZ" sz="2800" dirty="0" err="1" smtClean="0"/>
              <a:t>Poličan</a:t>
            </a:r>
            <a:r>
              <a:rPr lang="cs-CZ" sz="2800" dirty="0" smtClean="0"/>
              <a:t>, lovecký salám</a:t>
            </a:r>
          </a:p>
          <a:p>
            <a:pPr marL="1076325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/>
              <a:t>teplý</a:t>
            </a:r>
            <a:r>
              <a:rPr lang="cs-CZ" sz="2800" dirty="0" smtClean="0"/>
              <a:t> </a:t>
            </a:r>
            <a:r>
              <a:rPr lang="cs-CZ" sz="2800" b="1" dirty="0" smtClean="0"/>
              <a:t>kouř – </a:t>
            </a:r>
            <a:r>
              <a:rPr lang="cs-CZ" sz="2800" dirty="0" smtClean="0"/>
              <a:t>maso, bůček, klobásy</a:t>
            </a: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sz="28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3200" b="1" dirty="0" smtClean="0">
                <a:solidFill>
                  <a:srgbClr val="FF0066"/>
                </a:solidFill>
              </a:rPr>
              <a:t>Složky masa</a:t>
            </a:r>
            <a:endParaRPr lang="cs-CZ" sz="3200" dirty="0" smtClean="0">
              <a:solidFill>
                <a:srgbClr val="FF0066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dirty="0" smtClean="0"/>
              <a:t>převážnou složku masa tvoří </a:t>
            </a:r>
            <a:r>
              <a:rPr lang="cs-CZ" b="1" dirty="0" smtClean="0"/>
              <a:t>příčně-pruhovaná svalovina</a:t>
            </a:r>
            <a:endParaRPr lang="cs-CZ" dirty="0" smtClean="0"/>
          </a:p>
          <a:p>
            <a:pPr lvl="0">
              <a:buBlip>
                <a:blip r:embed="rId2"/>
              </a:buBlip>
            </a:pPr>
            <a:r>
              <a:rPr lang="cs-CZ" dirty="0" smtClean="0"/>
              <a:t>příčné pruhování je dáno složením vláken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vlákna aktinu a myozinu se do sebe zasouvají 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maso </a:t>
            </a:r>
            <a:r>
              <a:rPr lang="cs-CZ" u="sng" dirty="0" smtClean="0"/>
              <a:t>dále obsahuje</a:t>
            </a:r>
            <a:r>
              <a:rPr lang="cs-CZ" dirty="0" smtClean="0"/>
              <a:t>:</a:t>
            </a:r>
          </a:p>
          <a:p>
            <a:pPr lvl="0">
              <a:buBlip>
                <a:blip r:embed="rId2"/>
              </a:buBlip>
            </a:pPr>
            <a:r>
              <a:rPr lang="cs-CZ" b="1" dirty="0" smtClean="0"/>
              <a:t>tukovou tkáň</a:t>
            </a:r>
            <a:r>
              <a:rPr lang="cs-CZ" dirty="0" smtClean="0"/>
              <a:t> – není tím myšleno podkožní vazivo</a:t>
            </a:r>
          </a:p>
          <a:p>
            <a:pPr lvl="0">
              <a:buBlip>
                <a:blip r:embed="rId2"/>
              </a:buBlip>
            </a:pPr>
            <a:r>
              <a:rPr lang="cs-CZ" b="1" dirty="0" smtClean="0"/>
              <a:t>vazivovou část</a:t>
            </a:r>
            <a:r>
              <a:rPr lang="cs-CZ" dirty="0" smtClean="0"/>
              <a:t> – šlachy, obaly svalů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přirozenou složkou masa jsou </a:t>
            </a:r>
            <a:r>
              <a:rPr lang="cs-CZ" b="1" dirty="0" smtClean="0"/>
              <a:t>kosti</a:t>
            </a:r>
            <a:r>
              <a:rPr lang="cs-CZ" dirty="0" smtClean="0"/>
              <a:t>, které se odstraňují nebo se dále využívají</a:t>
            </a:r>
          </a:p>
          <a:p>
            <a:pPr lvl="0">
              <a:buClr>
                <a:srgbClr val="C00000"/>
              </a:buClr>
              <a:buNone/>
            </a:pP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sz="3200" b="1" dirty="0" smtClean="0">
                <a:solidFill>
                  <a:srgbClr val="FF00FF"/>
                </a:solidFill>
              </a:rPr>
              <a:t>Fáze udícího  procesu</a:t>
            </a:r>
            <a:endParaRPr lang="cs-CZ" sz="3200" dirty="0" smtClean="0">
              <a:solidFill>
                <a:srgbClr val="FF00FF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400" b="1" dirty="0" smtClean="0"/>
              <a:t>osychání</a:t>
            </a:r>
            <a:endParaRPr lang="cs-CZ" sz="24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70 – 80 stupňů</a:t>
            </a:r>
            <a:r>
              <a:rPr lang="cs-CZ" sz="2400" dirty="0" smtClean="0"/>
              <a:t>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za minimálního zakuřování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snižuje se hmotnost výrobku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osychá a zahřívá se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alespoň 1 hodinu</a:t>
            </a:r>
          </a:p>
          <a:p>
            <a:pPr lvl="0">
              <a:buBlip>
                <a:blip r:embed="rId2"/>
              </a:buBlip>
            </a:pPr>
            <a:r>
              <a:rPr lang="cs-CZ" sz="2400" b="1" dirty="0" smtClean="0"/>
              <a:t>aromatizace</a:t>
            </a:r>
            <a:endParaRPr lang="cs-CZ" sz="24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oschlý výrobek je vystaven kouři z pilin z tvrdého dřeva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doba kolem půl hodiny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končí, když má výrobek zlatavou zlatohnědou barvu</a:t>
            </a:r>
          </a:p>
          <a:p>
            <a:pPr lvl="0"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400" b="1" dirty="0" smtClean="0"/>
              <a:t>dotahování</a:t>
            </a:r>
            <a:endParaRPr lang="cs-CZ" sz="24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0000FF"/>
                </a:solidFill>
              </a:rPr>
              <a:t>suché teplo do 150 °C 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může být i ve vodě při teplotě 70-80 °C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masné výrobky, salámy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po dokončení se ochladí ponořením do studené vody nebo osprchováním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zabrání se zkvašení, opraví se povrch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různá doba podle typu a velikosti masného výrobku – </a:t>
            </a:r>
            <a:r>
              <a:rPr lang="cs-CZ" sz="2800" b="1" dirty="0" smtClean="0">
                <a:solidFill>
                  <a:srgbClr val="0000FF"/>
                </a:solidFill>
              </a:rPr>
              <a:t>řádově minuty</a:t>
            </a:r>
          </a:p>
          <a:p>
            <a:pPr lvl="0"/>
            <a:endParaRPr lang="cs-CZ" sz="2800" b="1" dirty="0" smtClean="0"/>
          </a:p>
          <a:p>
            <a:pPr marL="273050" lvl="0" indent="-273050">
              <a:buClr>
                <a:srgbClr val="0000FF"/>
              </a:buClr>
              <a:buNone/>
            </a:pPr>
            <a:endParaRPr lang="cs-CZ" sz="2400" dirty="0" smtClean="0"/>
          </a:p>
          <a:p>
            <a:pPr lvl="0">
              <a:buBlip>
                <a:blip r:embed="rId2"/>
              </a:buBlip>
            </a:pPr>
            <a:endParaRPr lang="cs-CZ" sz="2400" dirty="0" smtClean="0"/>
          </a:p>
          <a:p>
            <a:pPr lvl="0"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sz="2800" b="1" dirty="0" smtClean="0">
                <a:solidFill>
                  <a:srgbClr val="FF00FF"/>
                </a:solidFill>
              </a:rPr>
              <a:t>Uzení studeným kouřem:</a:t>
            </a:r>
            <a:endParaRPr lang="cs-CZ" sz="2800" dirty="0" smtClean="0">
              <a:solidFill>
                <a:srgbClr val="FF00FF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endParaRPr lang="cs-CZ" dirty="0" smtClean="0"/>
          </a:p>
          <a:p>
            <a:pPr marL="246063" lvl="1" indent="-246063">
              <a:buClr>
                <a:srgbClr val="0000FF"/>
              </a:buClr>
              <a:buBlip>
                <a:blip r:embed="rId2"/>
              </a:buBlip>
            </a:pPr>
            <a:r>
              <a:rPr lang="cs-CZ" sz="2800" dirty="0" smtClean="0"/>
              <a:t>kolem 20 </a:t>
            </a:r>
            <a:r>
              <a:rPr lang="cs-CZ" sz="2800" b="1" dirty="0" smtClean="0"/>
              <a:t>°C </a:t>
            </a:r>
            <a:r>
              <a:rPr lang="cs-CZ" sz="2800" dirty="0" smtClean="0"/>
              <a:t> </a:t>
            </a:r>
          </a:p>
          <a:p>
            <a:pPr marL="246063" lvl="1" indent="-246063">
              <a:buClr>
                <a:srgbClr val="0000FF"/>
              </a:buClr>
              <a:buBlip>
                <a:blip r:embed="rId2"/>
              </a:buBlip>
            </a:pPr>
            <a:r>
              <a:rPr lang="cs-CZ" sz="2800" dirty="0" smtClean="0"/>
              <a:t>pozvolna </a:t>
            </a:r>
          </a:p>
          <a:p>
            <a:pPr marL="246063" lvl="1" indent="-246063">
              <a:buClr>
                <a:srgbClr val="0000FF"/>
              </a:buClr>
              <a:buBlip>
                <a:blip r:embed="rId2"/>
              </a:buBlip>
            </a:pPr>
            <a:r>
              <a:rPr lang="cs-CZ" sz="2800" dirty="0" smtClean="0"/>
              <a:t>delší dobu i několik dnů </a:t>
            </a:r>
          </a:p>
          <a:p>
            <a:pPr marL="246063" lvl="1" indent="-246063">
              <a:buClr>
                <a:srgbClr val="0000FF"/>
              </a:buClr>
              <a:buBlip>
                <a:blip r:embed="rId2"/>
              </a:buBlip>
            </a:pPr>
            <a:r>
              <a:rPr lang="cs-CZ" sz="2800" dirty="0" smtClean="0"/>
              <a:t>pro neopracované salámy </a:t>
            </a:r>
          </a:p>
          <a:p>
            <a:pPr marL="246063" lvl="1" indent="-246063">
              <a:buClr>
                <a:srgbClr val="0000FF"/>
              </a:buClr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trvanlivé masné výrobky – sušené salámy</a:t>
            </a:r>
          </a:p>
          <a:p>
            <a:pPr marL="273050" lvl="0" indent="-273050">
              <a:buClr>
                <a:srgbClr val="0000FF"/>
              </a:buClr>
              <a:buNone/>
            </a:pPr>
            <a:endParaRPr lang="cs-CZ" sz="2400" dirty="0" smtClean="0"/>
          </a:p>
          <a:p>
            <a:pPr lvl="0">
              <a:buBlip>
                <a:blip r:embed="rId2"/>
              </a:buBlip>
            </a:pPr>
            <a:endParaRPr lang="cs-CZ" sz="2400" dirty="0" smtClean="0"/>
          </a:p>
          <a:p>
            <a:pPr lvl="0"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</p:txBody>
      </p:sp>
      <p:pic>
        <p:nvPicPr>
          <p:cNvPr id="103426" name="Picture 2" descr="salá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509120"/>
            <a:ext cx="2857500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sz="2800" b="1" dirty="0" smtClean="0">
                <a:solidFill>
                  <a:srgbClr val="FF00FF"/>
                </a:solidFill>
              </a:rPr>
              <a:t>Uzení teplým kouřem:</a:t>
            </a:r>
            <a:endParaRPr lang="cs-CZ" sz="2800" dirty="0" smtClean="0">
              <a:solidFill>
                <a:srgbClr val="FF00FF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endParaRPr lang="cs-CZ" dirty="0" smtClean="0"/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kolem 60 </a:t>
            </a:r>
            <a:r>
              <a:rPr lang="cs-CZ" sz="2800" b="1" dirty="0" smtClean="0"/>
              <a:t>°C</a:t>
            </a:r>
            <a:endParaRPr lang="cs-CZ" sz="2800" dirty="0" smtClean="0"/>
          </a:p>
          <a:p>
            <a:pPr lvl="1"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pro větší kusy masa, bůček, slanina</a:t>
            </a:r>
          </a:p>
          <a:p>
            <a:pPr marL="273050" lvl="0" indent="-273050">
              <a:buClr>
                <a:srgbClr val="0000FF"/>
              </a:buClr>
              <a:buNone/>
            </a:pPr>
            <a:endParaRPr lang="cs-CZ" sz="2400" dirty="0" smtClean="0"/>
          </a:p>
          <a:p>
            <a:pPr lvl="0">
              <a:buBlip>
                <a:blip r:embed="rId2"/>
              </a:buBlip>
            </a:pPr>
            <a:endParaRPr lang="cs-CZ" sz="2400" dirty="0" smtClean="0"/>
          </a:p>
          <a:p>
            <a:pPr lvl="0"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</p:txBody>
      </p:sp>
      <p:pic>
        <p:nvPicPr>
          <p:cNvPr id="114690" name="Picture 2" descr="Uzen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852936"/>
            <a:ext cx="568863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sz="2800" b="1" dirty="0" smtClean="0">
                <a:solidFill>
                  <a:srgbClr val="FF00FF"/>
                </a:solidFill>
              </a:rPr>
              <a:t>Uzení horkým kouřem:</a:t>
            </a:r>
            <a:endParaRPr lang="cs-CZ" sz="2800" dirty="0" smtClean="0">
              <a:solidFill>
                <a:srgbClr val="FF00FF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endParaRPr lang="cs-CZ" dirty="0" smtClean="0"/>
          </a:p>
          <a:p>
            <a:pPr lvl="1">
              <a:buBlip>
                <a:blip r:embed="rId2"/>
              </a:buBlip>
            </a:pPr>
            <a:r>
              <a:rPr lang="cs-CZ" dirty="0" smtClean="0"/>
              <a:t>při teplotě 80 -90 </a:t>
            </a:r>
            <a:r>
              <a:rPr lang="cs-CZ" b="1" dirty="0" smtClean="0"/>
              <a:t>°C</a:t>
            </a:r>
            <a:endParaRPr lang="cs-CZ" dirty="0" smtClean="0"/>
          </a:p>
          <a:p>
            <a:pPr lvl="1">
              <a:buBlip>
                <a:blip r:embed="rId2"/>
              </a:buBlip>
            </a:pPr>
            <a:r>
              <a:rPr lang="cs-CZ" b="1" dirty="0" smtClean="0">
                <a:solidFill>
                  <a:srgbClr val="0000FF"/>
                </a:solidFill>
              </a:rPr>
              <a:t>masné výrobky, drobné masné výrobky, salámy, klobásy</a:t>
            </a:r>
          </a:p>
          <a:p>
            <a:pPr lvl="1">
              <a:buBlip>
                <a:blip r:embed="rId2"/>
              </a:buBlip>
            </a:pPr>
            <a:r>
              <a:rPr lang="cs-CZ" dirty="0" smtClean="0">
                <a:solidFill>
                  <a:srgbClr val="0000FF"/>
                </a:solidFill>
              </a:rPr>
              <a:t>doba uzení – řádově hodiny </a:t>
            </a:r>
          </a:p>
          <a:p>
            <a:pPr marL="273050" lvl="0" indent="-273050">
              <a:buClr>
                <a:srgbClr val="0000FF"/>
              </a:buClr>
              <a:buNone/>
            </a:pPr>
            <a:endParaRPr lang="cs-CZ" sz="2400" dirty="0" smtClean="0"/>
          </a:p>
          <a:p>
            <a:pPr lvl="0">
              <a:buBlip>
                <a:blip r:embed="rId2"/>
              </a:buBlip>
            </a:pPr>
            <a:endParaRPr lang="cs-CZ" sz="2400" dirty="0" smtClean="0"/>
          </a:p>
          <a:p>
            <a:pPr lvl="0"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</p:txBody>
      </p:sp>
      <p:pic>
        <p:nvPicPr>
          <p:cNvPr id="115714" name="Picture 2" descr="Dřevěná udír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645024"/>
            <a:ext cx="280831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97666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3200" b="1" dirty="0" smtClean="0">
                <a:solidFill>
                  <a:srgbClr val="FF00FF"/>
                </a:solidFill>
              </a:rPr>
              <a:t>Nakládání masa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nikdy nenakládat maso bezprostředně po zabití zvířete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musí vychladnout na vnitřní teplotu kolem 5 stupňů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zásadně nenakládat masa dříve zmražená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Většinou odstranění kostí</a:t>
            </a:r>
            <a:r>
              <a:rPr lang="cs-CZ" sz="2800" dirty="0" smtClean="0"/>
              <a:t> – kostní dřeň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porcování masa na přiměřené kusy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bůček, krkovice, kotleta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u nás se hovězí neudí </a:t>
            </a:r>
          </a:p>
          <a:p>
            <a:pPr lvl="0">
              <a:buBlip>
                <a:blip r:embed="rId2"/>
              </a:buBlip>
            </a:pPr>
            <a:endParaRPr lang="cs-CZ" sz="2400" dirty="0" smtClean="0"/>
          </a:p>
          <a:p>
            <a:pPr lvl="0">
              <a:buNone/>
            </a:pPr>
            <a:endParaRPr lang="cs-CZ" sz="2400" b="1" dirty="0" smtClean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cs-CZ" sz="2800" b="1" dirty="0" smtClean="0">
                <a:solidFill>
                  <a:srgbClr val="FF00FF"/>
                </a:solidFill>
              </a:rPr>
              <a:t>1)   Nasolení nasucho </a:t>
            </a:r>
            <a:endParaRPr lang="cs-CZ" sz="2800" dirty="0" smtClean="0">
              <a:solidFill>
                <a:srgbClr val="FF00FF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solící směs, která obsahuje </a:t>
            </a:r>
            <a:r>
              <a:rPr lang="cs-CZ" sz="2800" dirty="0" err="1" smtClean="0"/>
              <a:t>kuch</a:t>
            </a:r>
            <a:r>
              <a:rPr lang="cs-CZ" sz="2800" dirty="0" smtClean="0"/>
              <a:t>. sůl nebo dusitanovou sol. směs, cukr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vtírá se do masa, přebytečná se oklepe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proložení kořenící směsí (např. česnek) 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uložení do odpovídající nádoby (např. kameninové)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3 dny proležení</a:t>
            </a:r>
          </a:p>
          <a:p>
            <a:pPr lvl="1">
              <a:buBlip>
                <a:blip r:embed="rId2"/>
              </a:buBlip>
            </a:pPr>
            <a:endParaRPr lang="cs-CZ" dirty="0" smtClean="0"/>
          </a:p>
          <a:p>
            <a:pPr lvl="0">
              <a:buNone/>
            </a:pPr>
            <a:r>
              <a:rPr lang="cs-CZ" sz="2800" b="1" dirty="0" smtClean="0"/>
              <a:t>2)   </a:t>
            </a:r>
            <a:r>
              <a:rPr lang="cs-CZ" sz="2800" b="1" dirty="0" smtClean="0">
                <a:solidFill>
                  <a:srgbClr val="FF00FF"/>
                </a:solidFill>
              </a:rPr>
              <a:t>Zalití studeným lákem</a:t>
            </a:r>
            <a:endParaRPr lang="cs-CZ" sz="2800" dirty="0" smtClean="0">
              <a:solidFill>
                <a:srgbClr val="FF00FF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voda se solící směsí o stejném složení jako nasolení nasucho 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voda převařená </a:t>
            </a:r>
          </a:p>
          <a:p>
            <a:pPr lvl="1">
              <a:buNone/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sz="2400" dirty="0" smtClean="0"/>
          </a:p>
          <a:p>
            <a:pPr lvl="0">
              <a:buNone/>
            </a:pPr>
            <a:endParaRPr lang="cs-CZ" sz="2400" b="1" dirty="0" smtClean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Maso na uzen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228184" y="6165304"/>
            <a:ext cx="29158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</a:rPr>
              <a:t>  </a:t>
            </a:r>
            <a:r>
              <a:rPr lang="cs-CZ" sz="2400" b="1" dirty="0" smtClean="0">
                <a:solidFill>
                  <a:srgbClr val="FF00FF"/>
                </a:solidFill>
              </a:rPr>
              <a:t>Solení nasucho</a:t>
            </a:r>
            <a:endParaRPr lang="cs-CZ" sz="24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Nakládání masa na uzení | ajva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228184" y="6165304"/>
            <a:ext cx="29158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FF"/>
                </a:solidFill>
              </a:rPr>
              <a:t>Nakládání do láku</a:t>
            </a:r>
            <a:endParaRPr lang="cs-CZ" sz="24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97666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3200" b="1" dirty="0" smtClean="0">
                <a:solidFill>
                  <a:srgbClr val="FF00FF"/>
                </a:solidFill>
              </a:rPr>
              <a:t>Zásady pro nakládání masa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nepoužívá se maso s vadami 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bez šlach, kostí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dostatečně </a:t>
            </a:r>
            <a:r>
              <a:rPr lang="cs-CZ" sz="2800" b="1" dirty="0" smtClean="0"/>
              <a:t>vychlazené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dobře </a:t>
            </a:r>
            <a:r>
              <a:rPr lang="cs-CZ" sz="2800" b="1" dirty="0" smtClean="0"/>
              <a:t>nasolené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hygiena – nádoby desinfikované (horkou vodou)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zalít lákem </a:t>
            </a:r>
            <a:r>
              <a:rPr lang="cs-CZ" sz="2800" b="1" dirty="0" smtClean="0"/>
              <a:t>včas</a:t>
            </a:r>
            <a:r>
              <a:rPr lang="cs-CZ" sz="2800" dirty="0" smtClean="0"/>
              <a:t>, do 3 dnů po nasolení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zatížení</a:t>
            </a:r>
            <a:r>
              <a:rPr lang="cs-CZ" sz="2800" dirty="0" smtClean="0"/>
              <a:t> masa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dodržení</a:t>
            </a:r>
            <a:r>
              <a:rPr lang="cs-CZ" sz="2800" dirty="0" smtClean="0"/>
              <a:t> teploty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/>
              <a:t>dodržení koncentrace</a:t>
            </a:r>
            <a:r>
              <a:rPr lang="cs-CZ" sz="2800" dirty="0" smtClean="0"/>
              <a:t> dusitanů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z láku nesmí vyčnívat části masa</a:t>
            </a:r>
          </a:p>
          <a:p>
            <a:pPr>
              <a:buBlip>
                <a:blip r:embed="rId2"/>
              </a:buBlip>
            </a:pPr>
            <a:endParaRPr lang="cs-CZ" sz="4800" dirty="0" smtClean="0"/>
          </a:p>
          <a:p>
            <a:pPr lvl="0">
              <a:buNone/>
            </a:pPr>
            <a:endParaRPr lang="cs-CZ" sz="2400" b="1" dirty="0" smtClean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1893</TotalTime>
  <Words>2619</Words>
  <Application>Microsoft Office PowerPoint</Application>
  <PresentationFormat>Předvádění na obrazovce (4:3)</PresentationFormat>
  <Paragraphs>759</Paragraphs>
  <Slides>102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102</vt:i4>
      </vt:variant>
    </vt:vector>
  </HeadingPairs>
  <TitlesOfParts>
    <vt:vector size="110" baseType="lpstr">
      <vt:lpstr>Arial</vt:lpstr>
      <vt:lpstr>Calibri</vt:lpstr>
      <vt:lpstr>Constantia</vt:lpstr>
      <vt:lpstr>Symbol</vt:lpstr>
      <vt:lpstr>Times New Roman</vt:lpstr>
      <vt:lpstr>Wingdings</vt:lpstr>
      <vt:lpstr>Wingdings 2</vt:lpstr>
      <vt:lpstr>Tok</vt:lpstr>
      <vt:lpstr>TECHNOLOGIE MASA</vt:lpstr>
      <vt:lpstr>Maso ve výživě člověka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MASA</dc:title>
  <dc:creator>Ptacek</dc:creator>
  <cp:lastModifiedBy>lektor</cp:lastModifiedBy>
  <cp:revision>62</cp:revision>
  <dcterms:created xsi:type="dcterms:W3CDTF">2017-02-28T11:05:39Z</dcterms:created>
  <dcterms:modified xsi:type="dcterms:W3CDTF">2019-02-26T08:46:56Z</dcterms:modified>
</cp:coreProperties>
</file>