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1" r:id="rId5"/>
  </p:sldMasterIdLst>
  <p:notesMasterIdLst>
    <p:notesMasterId r:id="rId29"/>
  </p:notesMasterIdLst>
  <p:sldIdLst>
    <p:sldId id="257" r:id="rId6"/>
    <p:sldId id="258" r:id="rId7"/>
    <p:sldId id="311" r:id="rId8"/>
    <p:sldId id="308" r:id="rId9"/>
    <p:sldId id="313" r:id="rId10"/>
    <p:sldId id="314" r:id="rId11"/>
    <p:sldId id="297" r:id="rId12"/>
    <p:sldId id="288" r:id="rId13"/>
    <p:sldId id="298" r:id="rId14"/>
    <p:sldId id="299" r:id="rId15"/>
    <p:sldId id="316" r:id="rId16"/>
    <p:sldId id="315" r:id="rId17"/>
    <p:sldId id="321" r:id="rId18"/>
    <p:sldId id="320" r:id="rId19"/>
    <p:sldId id="264" r:id="rId20"/>
    <p:sldId id="318" r:id="rId21"/>
    <p:sldId id="310" r:id="rId22"/>
    <p:sldId id="262" r:id="rId23"/>
    <p:sldId id="309" r:id="rId24"/>
    <p:sldId id="317" r:id="rId25"/>
    <p:sldId id="319" r:id="rId26"/>
    <p:sldId id="292" r:id="rId27"/>
    <p:sldId id="306" r:id="rId28"/>
  </p:sldIdLst>
  <p:sldSz cx="12192000" cy="6858000"/>
  <p:notesSz cx="177165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2105" userDrawn="1">
          <p15:clr>
            <a:srgbClr val="A4A3A4"/>
          </p15:clr>
        </p15:guide>
        <p15:guide id="2" pos="55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88" autoAdjust="0"/>
  </p:normalViewPr>
  <p:slideViewPr>
    <p:cSldViewPr snapToGrid="0">
      <p:cViewPr varScale="1">
        <p:scale>
          <a:sx n="89" d="100"/>
          <a:sy n="89" d="100"/>
        </p:scale>
        <p:origin x="13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352" y="1440"/>
      </p:cViewPr>
      <p:guideLst>
        <p:guide orient="horz" pos="12105"/>
        <p:guide pos="55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snímku 7">
            <a:extLst>
              <a:ext uri="{FF2B5EF4-FFF2-40B4-BE49-F238E27FC236}">
                <a16:creationId xmlns:a16="http://schemas.microsoft.com/office/drawing/2014/main" id="{03733B1C-8356-4340-9CED-61E442ABE6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524" y="34216"/>
            <a:ext cx="1605875" cy="903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86004334-2FEC-4E61-B121-0E734C25D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003525" y="6513871"/>
            <a:ext cx="767715" cy="3441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44DF-AFE9-4699-B7D7-20569FA5053D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poznámky 11">
            <a:extLst>
              <a:ext uri="{FF2B5EF4-FFF2-40B4-BE49-F238E27FC236}">
                <a16:creationId xmlns:a16="http://schemas.microsoft.com/office/drawing/2014/main" id="{2AC8470E-C08F-49E5-A340-FE0F522A0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7164" y="1143000"/>
            <a:ext cx="1499235" cy="4860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1396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eometrie" TargetMode="External"/><Relationship Id="rId3" Type="http://schemas.openxmlformats.org/officeDocument/2006/relationships/hyperlink" Target="http://2012.elearning.ujak.cz/mod/assignment/view.php?id=2458" TargetMode="External"/><Relationship Id="rId7" Type="http://schemas.openxmlformats.org/officeDocument/2006/relationships/hyperlink" Target="https://cs.wikipedia.org/wiki/Aritmetika" TargetMode="External"/><Relationship Id="rId12" Type="http://schemas.openxmlformats.org/officeDocument/2006/relationships/hyperlink" Target="https://cs.wikipedia.org/wiki/Scholastik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Dialektika" TargetMode="External"/><Relationship Id="rId11" Type="http://schemas.openxmlformats.org/officeDocument/2006/relationships/hyperlink" Target="https://cs.wikipedia.org/wiki/Latina" TargetMode="External"/><Relationship Id="rId5" Type="http://schemas.openxmlformats.org/officeDocument/2006/relationships/hyperlink" Target="https://cs.wikipedia.org/wiki/R%C3%A9torika" TargetMode="External"/><Relationship Id="rId10" Type="http://schemas.openxmlformats.org/officeDocument/2006/relationships/hyperlink" Target="https://cs.wikipedia.org/wiki/Hudba" TargetMode="External"/><Relationship Id="rId4" Type="http://schemas.openxmlformats.org/officeDocument/2006/relationships/hyperlink" Target="https://cs.wikipedia.org/wiki/Gramatika" TargetMode="External"/><Relationship Id="rId9" Type="http://schemas.openxmlformats.org/officeDocument/2006/relationships/hyperlink" Target="https://cs.wikipedia.org/wiki/Astronomie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xmakabix.estranky.cz/w/index.php?title=Vladimir_Tatlin&amp;action=edi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490DE1BF-EC63-48E0-8A42-78BDB4087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647363" y="2482850"/>
            <a:ext cx="23050501" cy="1296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B6F7CB58-592B-4F94-A342-23897BDFBB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5607" y="16076957"/>
            <a:ext cx="1444549" cy="204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Zabýváme se odlišností vědeckého přístupu ke zkoumání daného problému a jiných poznávacích metod,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ukazujeme, jaké důsledky jsou spojeny se snahou po větší exaktnosti a rychlé využitelnosti výsledků jednotlivých vědeckých disciplín.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Kniha věnuje pozornost úvahám, jež se kolem vědy aktuálně vedou.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CAC86964-334E-4E3A-B5B2-E6A258C00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994698" y="39706554"/>
            <a:ext cx="760962" cy="20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CD8DAD-1C69-4A07-A48F-18FD1BB1E716}" type="slidenum">
              <a:rPr lang="cs-CZ" altLang="cs-CZ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75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“Stop the Bomb,” </a:t>
            </a:r>
            <a:r>
              <a:rPr lang="en-US" err="1"/>
              <a:t>nápis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vlaku</a:t>
            </a:r>
            <a:r>
              <a:rPr lang="en-US"/>
              <a:t> Lee </a:t>
            </a:r>
            <a:r>
              <a:rPr lang="en-US" err="1"/>
              <a:t>Quiñones</a:t>
            </a:r>
            <a:r>
              <a:rPr lang="en-US"/>
              <a:t> 1979</a:t>
            </a:r>
            <a:endParaRPr lang="cs-CZ"/>
          </a:p>
          <a:p>
            <a:endParaRPr lang="cs-CZ"/>
          </a:p>
          <a:p>
            <a:r>
              <a:rPr lang="en-US" err="1"/>
              <a:t>Nové</a:t>
            </a:r>
            <a:r>
              <a:rPr lang="en-US"/>
              <a:t> </a:t>
            </a:r>
            <a:r>
              <a:rPr lang="en-US" err="1"/>
              <a:t>myšlenky</a:t>
            </a:r>
            <a:r>
              <a:rPr lang="en-US"/>
              <a:t> v </a:t>
            </a:r>
            <a:r>
              <a:rPr lang="en-US" err="1"/>
              <a:t>umění</a:t>
            </a:r>
            <a:r>
              <a:rPr lang="en-US"/>
              <a:t> a </a:t>
            </a:r>
            <a:r>
              <a:rPr lang="en-US" err="1"/>
              <a:t>vědě</a:t>
            </a:r>
            <a:r>
              <a:rPr lang="en-US"/>
              <a:t> </a:t>
            </a:r>
            <a:r>
              <a:rPr lang="en-US" err="1"/>
              <a:t>obsahují</a:t>
            </a:r>
            <a:r>
              <a:rPr lang="en-US"/>
              <a:t>  </a:t>
            </a:r>
            <a:r>
              <a:rPr lang="en-US" err="1"/>
              <a:t>inovace</a:t>
            </a:r>
            <a:r>
              <a:rPr lang="en-US"/>
              <a:t>, </a:t>
            </a:r>
            <a:r>
              <a:rPr lang="en-US" err="1"/>
              <a:t>umění</a:t>
            </a:r>
            <a:r>
              <a:rPr lang="en-US"/>
              <a:t>, </a:t>
            </a:r>
            <a:r>
              <a:rPr lang="en-US" err="1"/>
              <a:t>tvořivosti</a:t>
            </a:r>
            <a:r>
              <a:rPr lang="en-US"/>
              <a:t>, </a:t>
            </a:r>
            <a:r>
              <a:rPr lang="en-US" err="1"/>
              <a:t>emoční</a:t>
            </a:r>
            <a:r>
              <a:rPr lang="en-US"/>
              <a:t> </a:t>
            </a:r>
            <a:r>
              <a:rPr lang="en-US" err="1"/>
              <a:t>inteligence</a:t>
            </a:r>
            <a:r>
              <a:rPr lang="en-US"/>
              <a:t>, </a:t>
            </a:r>
            <a:r>
              <a:rPr lang="en-US" err="1"/>
              <a:t>vyšší</a:t>
            </a:r>
            <a:r>
              <a:rPr lang="en-US"/>
              <a:t> </a:t>
            </a:r>
            <a:r>
              <a:rPr lang="en-US" err="1"/>
              <a:t>lidské</a:t>
            </a:r>
            <a:r>
              <a:rPr lang="en-US"/>
              <a:t> </a:t>
            </a:r>
            <a:r>
              <a:rPr lang="en-US" err="1"/>
              <a:t>potřeby</a:t>
            </a:r>
            <a:r>
              <a:rPr lang="en-US"/>
              <a:t> </a:t>
            </a:r>
            <a:r>
              <a:rPr lang="en-US" err="1"/>
              <a:t>atd</a:t>
            </a:r>
            <a:r>
              <a:rPr lang="en-US"/>
              <a:t>. Na </a:t>
            </a:r>
            <a:r>
              <a:rPr lang="en-US" err="1"/>
              <a:t>druhou</a:t>
            </a:r>
            <a:r>
              <a:rPr lang="en-US"/>
              <a:t> </a:t>
            </a:r>
            <a:r>
              <a:rPr lang="en-US" err="1"/>
              <a:t>stranu</a:t>
            </a:r>
            <a:r>
              <a:rPr lang="en-US"/>
              <a:t> </a:t>
            </a:r>
            <a:r>
              <a:rPr lang="en-US" err="1"/>
              <a:t>odpověď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tuto</a:t>
            </a:r>
            <a:r>
              <a:rPr lang="en-US"/>
              <a:t> </a:t>
            </a:r>
            <a:r>
              <a:rPr lang="en-US" err="1"/>
              <a:t>otázku</a:t>
            </a:r>
            <a:r>
              <a:rPr lang="en-US"/>
              <a:t> </a:t>
            </a:r>
            <a:r>
              <a:rPr lang="en-US" err="1"/>
              <a:t>pravděpodobně</a:t>
            </a:r>
            <a:r>
              <a:rPr lang="en-US"/>
              <a:t> </a:t>
            </a:r>
            <a:r>
              <a:rPr lang="en-US" err="1"/>
              <a:t>nebude</a:t>
            </a:r>
            <a:r>
              <a:rPr lang="en-US"/>
              <a:t> </a:t>
            </a:r>
            <a:r>
              <a:rPr lang="en-US" err="1"/>
              <a:t>nikdy</a:t>
            </a:r>
            <a:r>
              <a:rPr lang="en-US"/>
              <a:t> </a:t>
            </a:r>
            <a:r>
              <a:rPr lang="en-US" err="1"/>
              <a:t>úplná</a:t>
            </a:r>
            <a:r>
              <a:rPr lang="en-US"/>
              <a:t>, </a:t>
            </a:r>
            <a:r>
              <a:rPr lang="en-US" err="1"/>
              <a:t>protože</a:t>
            </a:r>
            <a:r>
              <a:rPr lang="en-US"/>
              <a:t> </a:t>
            </a:r>
            <a:r>
              <a:rPr lang="en-US" err="1"/>
              <a:t>kognitivní</a:t>
            </a:r>
            <a:r>
              <a:rPr lang="en-US"/>
              <a:t> a </a:t>
            </a:r>
            <a:r>
              <a:rPr lang="en-US" err="1"/>
              <a:t>výzkumné</a:t>
            </a:r>
            <a:r>
              <a:rPr lang="en-US"/>
              <a:t> </a:t>
            </a:r>
            <a:r>
              <a:rPr lang="en-US" err="1"/>
              <a:t>schopnosti</a:t>
            </a:r>
            <a:r>
              <a:rPr lang="en-US"/>
              <a:t> </a:t>
            </a:r>
            <a:r>
              <a:rPr lang="en-US" err="1"/>
              <a:t>lidského</a:t>
            </a:r>
            <a:r>
              <a:rPr lang="en-US"/>
              <a:t> </a:t>
            </a:r>
            <a:r>
              <a:rPr lang="en-US" err="1"/>
              <a:t>mozku</a:t>
            </a:r>
            <a:r>
              <a:rPr lang="en-US"/>
              <a:t> , </a:t>
            </a:r>
            <a:r>
              <a:rPr lang="en-US" err="1"/>
              <a:t>lidské</a:t>
            </a:r>
            <a:r>
              <a:rPr lang="en-US"/>
              <a:t> </a:t>
            </a:r>
            <a:r>
              <a:rPr lang="en-US" err="1"/>
              <a:t>vědomí</a:t>
            </a:r>
            <a:r>
              <a:rPr lang="en-US"/>
              <a:t> je </a:t>
            </a:r>
            <a:r>
              <a:rPr lang="en-US" err="1"/>
              <a:t>neomezené</a:t>
            </a:r>
            <a:r>
              <a:rPr lang="en-US"/>
              <a:t> a </a:t>
            </a:r>
            <a:r>
              <a:rPr lang="en-US" err="1"/>
              <a:t>tvořivé</a:t>
            </a:r>
            <a:r>
              <a:rPr lang="en-US"/>
              <a:t>. S </a:t>
            </a:r>
            <a:r>
              <a:rPr lang="en-US" err="1"/>
              <a:t>ohledem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výše</a:t>
            </a:r>
            <a:r>
              <a:rPr lang="en-US"/>
              <a:t> </a:t>
            </a:r>
            <a:r>
              <a:rPr lang="en-US" err="1"/>
              <a:t>uvedené</a:t>
            </a:r>
            <a:r>
              <a:rPr lang="en-US"/>
              <a:t> je </a:t>
            </a:r>
            <a:r>
              <a:rPr lang="en-US" err="1"/>
              <a:t>aktuální</a:t>
            </a:r>
            <a:r>
              <a:rPr lang="en-US"/>
              <a:t> </a:t>
            </a:r>
            <a:r>
              <a:rPr lang="en-US" err="1"/>
              <a:t>otázka</a:t>
            </a:r>
            <a:r>
              <a:rPr lang="en-US"/>
              <a:t>: </a:t>
            </a:r>
            <a:r>
              <a:rPr lang="en-US" err="1"/>
              <a:t>Jak</a:t>
            </a:r>
            <a:r>
              <a:rPr lang="en-US"/>
              <a:t> </a:t>
            </a:r>
            <a:r>
              <a:rPr lang="en-US" err="1"/>
              <a:t>definovat</a:t>
            </a:r>
            <a:r>
              <a:rPr lang="en-US"/>
              <a:t> </a:t>
            </a:r>
            <a:r>
              <a:rPr lang="en-US" err="1"/>
              <a:t>zdroje</a:t>
            </a:r>
            <a:r>
              <a:rPr lang="en-US"/>
              <a:t> </a:t>
            </a:r>
            <a:r>
              <a:rPr lang="en-US" err="1"/>
              <a:t>nových</a:t>
            </a:r>
            <a:r>
              <a:rPr lang="en-US"/>
              <a:t> </a:t>
            </a:r>
            <a:r>
              <a:rPr lang="en-US" err="1"/>
              <a:t>konceptů</a:t>
            </a:r>
            <a:r>
              <a:rPr lang="en-US"/>
              <a:t> v </a:t>
            </a:r>
            <a:r>
              <a:rPr lang="en-US" err="1"/>
              <a:t>umění</a:t>
            </a:r>
            <a:r>
              <a:rPr lang="en-US"/>
              <a:t> a </a:t>
            </a:r>
            <a:r>
              <a:rPr lang="en-US" err="1"/>
              <a:t>vědě</a:t>
            </a:r>
            <a:r>
              <a:rPr lang="cs-CZ"/>
              <a:t>.</a:t>
            </a:r>
          </a:p>
          <a:p>
            <a:endParaRPr lang="cs-CZ"/>
          </a:p>
          <a:p>
            <a:r>
              <a:rPr lang="en-US" err="1"/>
              <a:t>Umění</a:t>
            </a:r>
            <a:r>
              <a:rPr lang="en-US"/>
              <a:t> se </a:t>
            </a:r>
            <a:r>
              <a:rPr lang="en-US" err="1"/>
              <a:t>stěh</a:t>
            </a:r>
            <a:r>
              <a:rPr lang="cs-CZ" err="1"/>
              <a:t>uje</a:t>
            </a:r>
            <a:r>
              <a:rPr lang="en-US"/>
              <a:t> od </a:t>
            </a:r>
            <a:r>
              <a:rPr lang="cs-CZ"/>
              <a:t>čistě </a:t>
            </a:r>
            <a:r>
              <a:rPr lang="en-US" err="1"/>
              <a:t>dekorativního</a:t>
            </a:r>
            <a:r>
              <a:rPr lang="en-US"/>
              <a:t> </a:t>
            </a:r>
            <a:r>
              <a:rPr lang="en-US" err="1"/>
              <a:t>účelu</a:t>
            </a:r>
            <a:r>
              <a:rPr lang="cs-CZ"/>
              <a:t> k tomu</a:t>
            </a:r>
            <a:r>
              <a:rPr lang="en-US"/>
              <a:t>, aby </a:t>
            </a:r>
            <a:r>
              <a:rPr lang="en-US" err="1"/>
              <a:t>zahrnovalo</a:t>
            </a:r>
            <a:r>
              <a:rPr lang="en-US"/>
              <a:t> </a:t>
            </a:r>
            <a:r>
              <a:rPr lang="en-US" err="1"/>
              <a:t>společenský</a:t>
            </a:r>
            <a:r>
              <a:rPr lang="en-US"/>
              <a:t> </a:t>
            </a:r>
            <a:r>
              <a:rPr lang="en-US" err="1"/>
              <a:t>zájem</a:t>
            </a:r>
            <a:r>
              <a:rPr lang="en-US"/>
              <a:t> a </a:t>
            </a:r>
            <a:r>
              <a:rPr lang="en-US" err="1"/>
              <a:t>politické</a:t>
            </a:r>
            <a:r>
              <a:rPr lang="en-US"/>
              <a:t> </a:t>
            </a:r>
            <a:r>
              <a:rPr lang="en-US" err="1"/>
              <a:t>motivy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8A8FA779-16F8-43D0-AAF4-7262244FA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83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647363" y="4805363"/>
            <a:ext cx="23050501" cy="1296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cs-CZ" sz="700"/>
              <a:t>O  vztahu vědy a umění se omezím na několik postřehů. Umění i věda zachycují „ducha doby",  na dávné umělecké výtvory vzhlížíme s uznáním ( s otázkou, zda se jim současné umění vyrovná), v posuzování vědeckých teorií minulosti zaujímáme odlišný postoj. Dávná vědecká díla zajímají hlavně historiky. Již z toho je patrno, že v uměleckém díle jde o jiný druh poznání než ve vědeckém díle.</a:t>
            </a:r>
          </a:p>
          <a:p>
            <a:pPr>
              <a:lnSpc>
                <a:spcPct val="80000"/>
              </a:lnSpc>
            </a:pPr>
            <a:endParaRPr lang="cs-CZ" sz="700"/>
          </a:p>
          <a:p>
            <a:pPr>
              <a:lnSpc>
                <a:spcPct val="80000"/>
              </a:lnSpc>
            </a:pPr>
            <a:r>
              <a:rPr lang="cs-CZ" sz="700"/>
              <a:t>Tvůrčí vědecká práce má logickou strukturu, postupuje systematicky od východisek k závěru. Umělecké dílo podobnou strukturu mít nemusí, ačkoli jistou kompozici respektuje. </a:t>
            </a:r>
          </a:p>
          <a:p>
            <a:pPr>
              <a:lnSpc>
                <a:spcPct val="80000"/>
              </a:lnSpc>
            </a:pPr>
            <a:r>
              <a:rPr lang="cs-CZ" sz="700"/>
              <a:t>Tvorba bývá často výsledkem imaginace, která se na logický postup neohlíží. Záměrně využívá emocí a posiluje je, zatímco věda se je vytěsňuje. </a:t>
            </a:r>
          </a:p>
          <a:p>
            <a:pPr>
              <a:lnSpc>
                <a:spcPct val="80000"/>
              </a:lnSpc>
            </a:pPr>
            <a:r>
              <a:rPr lang="cs-CZ" sz="700"/>
              <a:t>I umělecké dílo vyjadřuje určitou „pravdu", nepodává však její zdůvodnění a tedy ji nemůže ani dokázat v tom smyslu, jako ji dokazuje věda. Ovšem tím, že umělec dovede skutečnost odrážet osobitě a svým dílem vyvolá či posílí určité vnímání reality, může v konečném důsledku velmi přispět k prohloubení poznání.</a:t>
            </a:r>
          </a:p>
          <a:p>
            <a:pPr>
              <a:lnSpc>
                <a:spcPct val="80000"/>
              </a:lnSpc>
            </a:pPr>
            <a:r>
              <a:rPr lang="cs-CZ" sz="700"/>
              <a:t>Umělec skládá zdánlivě nesourodé formy, zmocňuje  se našich smyslů a utváří náš názor. Je to výběr, hledání lidskosti, volání po souladu mezi lidmi, přírodou a vesmírem. u jednoho umělce je to převaha intuice, u jiného racionální postupy tvorby. </a:t>
            </a:r>
          </a:p>
          <a:p>
            <a:pPr>
              <a:lnSpc>
                <a:spcPct val="80000"/>
              </a:lnSpc>
            </a:pPr>
            <a:r>
              <a:rPr lang="cs-CZ" sz="700"/>
              <a:t>čím se liší génius ve vědě od génia v umění . </a:t>
            </a:r>
          </a:p>
          <a:p>
            <a:pPr>
              <a:lnSpc>
                <a:spcPct val="80000"/>
              </a:lnSpc>
            </a:pPr>
            <a:r>
              <a:rPr lang="cs-CZ" sz="700" b="1"/>
              <a:t>Otázka se podobá dotazu, která olympijská medaile je cennější, v běhu na 100 metrů nebo na 10 000 metrů</a:t>
            </a:r>
            <a:r>
              <a:rPr lang="cs-CZ" sz="700"/>
              <a:t>. Pro obdivovatele sprinterů to bude</a:t>
            </a:r>
            <a:br>
              <a:rPr lang="cs-CZ" sz="700"/>
            </a:br>
            <a:r>
              <a:rPr lang="cs-CZ" sz="700"/>
              <a:t>za vítězství v běhu 100 m, pro amatérské běžce na 10 km. Nestranný divák rozdíl nepociťuje, oba vítězové jsou výjimeční, jen každý z nich je vybaven jinou kvalitou. </a:t>
            </a:r>
            <a:br>
              <a:rPr lang="cs-CZ" sz="700"/>
            </a:br>
            <a:endParaRPr lang="cs-CZ" sz="700"/>
          </a:p>
          <a:p>
            <a:pPr>
              <a:lnSpc>
                <a:spcPct val="80000"/>
              </a:lnSpc>
            </a:pPr>
            <a:r>
              <a:rPr lang="cs-CZ" sz="700"/>
              <a:t>Umělecká fotografie není pouhým odrazem reality, ale je také její specifickou interpretací. Fotograf pracuje se světlem a stínem, kompozicí, ohniskem, jde o to, abychom viděli realitu jinak, všímali si aspektů, které jsme dříve pominuli. Na základě imaginace volí úhel pohledu a usměrňuje naše vnímání. Fotografie je tedy dílem imaginace a současně zachycením toho, co skutečně existuje. [3]</a:t>
            </a:r>
          </a:p>
          <a:p>
            <a:pPr>
              <a:lnSpc>
                <a:spcPct val="80000"/>
              </a:lnSpc>
            </a:pPr>
            <a:endParaRPr lang="cs-CZ" sz="700"/>
          </a:p>
          <a:p>
            <a:pPr>
              <a:lnSpc>
                <a:spcPct val="80000"/>
              </a:lnSpc>
            </a:pPr>
            <a:r>
              <a:rPr lang="cs-CZ" sz="700"/>
              <a:t>Na cestě za poznáním člověk  neočekává, že by na současné úrovni poznání mohlo umění odkrýt tajemství; v této oblasti důvěřuje spíš biologům a fyzikům. Umění nemůže suplovat ani</a:t>
            </a:r>
          </a:p>
          <a:p>
            <a:pPr>
              <a:lnSpc>
                <a:spcPct val="80000"/>
              </a:lnSpc>
            </a:pPr>
            <a:r>
              <a:rPr lang="cs-CZ" sz="700"/>
              <a:t>politiku, ani vědu; musí být svébytný. Vliv na vědu: tvorba „radostné vědy“, prolínání věd, odstraňování rigidních hranic, teorie her, odstranění ustrnutí v interpretaci. </a:t>
            </a:r>
          </a:p>
          <a:p>
            <a:pPr>
              <a:lnSpc>
                <a:spcPct val="80000"/>
              </a:lnSpc>
            </a:pPr>
            <a:r>
              <a:rPr lang="cs-CZ" sz="700"/>
              <a:t>Neuzavíráme se proto naději, že budoucnost uloží vědecké i umělecké poznání – při zachování jejich svébytnosti - pod jednu střechu.</a:t>
            </a:r>
          </a:p>
          <a:p>
            <a:pPr>
              <a:lnSpc>
                <a:spcPct val="80000"/>
              </a:lnSpc>
            </a:pPr>
            <a:r>
              <a:rPr lang="cs-CZ" sz="700"/>
              <a:t> </a:t>
            </a:r>
          </a:p>
          <a:p>
            <a:pPr>
              <a:lnSpc>
                <a:spcPct val="80000"/>
              </a:lnSpc>
            </a:pPr>
            <a:r>
              <a:rPr lang="cs-CZ" sz="700"/>
              <a:t>Snaha zahrnout do vědy i dosavadní mimovědecké přístupy a její problematika (diskuse).    </a:t>
            </a:r>
          </a:p>
          <a:p>
            <a:pPr>
              <a:lnSpc>
                <a:spcPct val="80000"/>
              </a:lnSpc>
            </a:pPr>
            <a:r>
              <a:rPr lang="cs-CZ" sz="700"/>
              <a:t>Co z postmoderny lze přijmout v přírodovědě ?:</a:t>
            </a:r>
          </a:p>
          <a:p>
            <a:pPr>
              <a:lnSpc>
                <a:spcPct val="80000"/>
              </a:lnSpc>
            </a:pPr>
            <a:r>
              <a:rPr lang="cs-CZ" sz="700"/>
              <a:t> demokratičnost  otevřenost  prolínání hranic (např. </a:t>
            </a:r>
            <a:r>
              <a:rPr lang="cs-CZ" sz="700" err="1"/>
              <a:t>disciplin</a:t>
            </a:r>
            <a:r>
              <a:rPr lang="cs-CZ" sz="700"/>
              <a:t>)</a:t>
            </a:r>
          </a:p>
          <a:p>
            <a:pPr>
              <a:lnSpc>
                <a:spcPct val="80000"/>
              </a:lnSpc>
            </a:pPr>
            <a:endParaRPr lang="cs-CZ" sz="700"/>
          </a:p>
          <a:p>
            <a:pPr>
              <a:lnSpc>
                <a:spcPct val="80000"/>
              </a:lnSpc>
            </a:pPr>
            <a:r>
              <a:rPr lang="cs-CZ" sz="800"/>
              <a:t>Americký malíř a grafik ruského původu Mark </a:t>
            </a:r>
            <a:r>
              <a:rPr lang="cs-CZ" sz="800" err="1"/>
              <a:t>Rothko</a:t>
            </a:r>
            <a:r>
              <a:rPr lang="cs-CZ" sz="800"/>
              <a:t> ----rozměrná plátna, se dvěma či třemi bloky barev. </a:t>
            </a:r>
            <a:r>
              <a:rPr lang="cs-CZ" sz="800" err="1"/>
              <a:t>Velkkoformátová</a:t>
            </a:r>
            <a:r>
              <a:rPr lang="cs-CZ" sz="800"/>
              <a:t> vertikální plátna – chtěl tak totiž zcela pohltit diváka a zatáhnout ho do procesu malby. Trval také na přesné vzdálenosti 46 cm, ze kterých měly být jeho obrazy prohlíženy, aby byla zachována jejich intimita, aby byl divák ohromen a přenesen do světa neznáma. oprošťoval své obrazy od symbolů a tvarů, nechával působit intimní barvy a vytvářel tak ve svých dílech vysoce spirituální atmosféru.</a:t>
            </a:r>
            <a:endParaRPr lang="cs-CZ" sz="70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xfrm>
            <a:off x="994698" y="36497746"/>
            <a:ext cx="760962" cy="19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6125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7763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655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66925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E61CE47-C8B3-4EB3-82DE-6EF7B88C324F}" type="slidenum">
              <a:rPr lang="cs-CZ" altLang="cs-CZ">
                <a:solidFill>
                  <a:prstClr val="black"/>
                </a:solidFill>
              </a:rPr>
              <a:pPr/>
              <a:t>12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18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606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 noProof="0" err="1"/>
              <a:t>Malevičův</a:t>
            </a:r>
            <a:r>
              <a:rPr lang="cs-CZ" noProof="0"/>
              <a:t> obraz Bílá na bílé - sám o sobě není v žádném smyslu Událostí, naopak je jeden ze singulárních bodů, událostí umělecké pravdy už  byla spuštěna. </a:t>
            </a:r>
          </a:p>
          <a:p>
            <a:r>
              <a:rPr lang="cs-CZ" noProof="0"/>
              <a:t>Jinak řečeno -obraz nic nereprezentuje ani performativně neprezentuje skrze sebe sama nebo svou </a:t>
            </a:r>
            <a:r>
              <a:rPr lang="cs-CZ" noProof="0" err="1"/>
              <a:t>kontextualizaci</a:t>
            </a:r>
            <a:r>
              <a:rPr lang="cs-CZ" noProof="0"/>
              <a:t> (jako v případě </a:t>
            </a:r>
            <a:r>
              <a:rPr lang="cs-CZ" noProof="0" err="1"/>
              <a:t>Duchampa</a:t>
            </a:r>
            <a:r>
              <a:rPr lang="cs-CZ" noProof="0"/>
              <a:t>). Obraz není v žádném smyslu mimetický, ani nepředstavuje žádnou intervenci. </a:t>
            </a:r>
          </a:p>
          <a:p>
            <a:r>
              <a:rPr lang="cs-CZ" noProof="0"/>
              <a:t>Je naopak výsledkem úspěšné purifikace původní formy, proces očišťování od všeho, co je na dané formě čímsi „navíc", co není její inherentní součástí - takové očišťování je zároveň postupným odhalováním možností oné nové čisté formy, kterou spustila událost pravdy. </a:t>
            </a:r>
            <a:r>
              <a:rPr lang="cs-CZ" noProof="0" err="1"/>
              <a:t>Malevič</a:t>
            </a:r>
            <a:r>
              <a:rPr lang="cs-CZ" noProof="0"/>
              <a:t> nahrazuje nekonečnou oblohu přírodu, pro kterou je samozřejmě charakteristická modrá barva, bílým pozadím, které je neobjektovým nekonečnem. </a:t>
            </a:r>
          </a:p>
          <a:p>
            <a:r>
              <a:rPr lang="cs-CZ" noProof="0"/>
              <a:t>Toto plátno ukazuje sebe samo jako nekonečnou plochu ne-objektové imaginace, pro kterou je mimeze smyslového a přírodního zbytečným limitem. </a:t>
            </a:r>
          </a:p>
          <a:p>
            <a:r>
              <a:rPr lang="cs-CZ" noProof="0"/>
              <a:t>Ne-objektové umění se plně opírá o niternost umělecké individuality, se kterou si bohatě vystačí. Jedná se o  čistou hru barvy a formy, která se u </a:t>
            </a:r>
            <a:r>
              <a:rPr lang="cs-CZ" noProof="0" err="1"/>
              <a:t>Maleviče</a:t>
            </a:r>
            <a:r>
              <a:rPr lang="cs-CZ" noProof="0"/>
              <a:t> ještě manifestuje jako forma geometrická. Je tomu tak proto, že právě geometrická forma umožní manifestovat preciznost diference na půdě nekonečných možností. </a:t>
            </a:r>
            <a:r>
              <a:rPr lang="cs-CZ" noProof="0" err="1"/>
              <a:t>Malevičova</a:t>
            </a:r>
            <a:r>
              <a:rPr lang="cs-CZ" noProof="0"/>
              <a:t> Bílá na bílé nás tak může snadno přiblížit k napětí, které na nás čeká „na hraně prázdna" strukturované situace. Prázdno pro nás pak znamená principiálně nekonečný prostor možností, který je v důsledku založený na nahodilosti.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8A8FA779-16F8-43D0-AAF4-7262244FA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9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Jedna a tři židle z roku 1965, který zobrazuje opakující obsah slova židle v reálné, obrazové i slovní podobě - tři dimenze židle – všechny jsou samostatné, svébytné systémy myšlení a fungování.</a:t>
            </a:r>
          </a:p>
          <a:p>
            <a:r>
              <a:rPr lang="cs-CZ" b="1"/>
              <a:t>Konceptualisté byli nepřáteli vládnoucího pop-artu. N</a:t>
            </a:r>
            <a:r>
              <a:rPr lang="cs-CZ"/>
              <a:t>arušili hranici mezi tím, co bylo považováno za </a:t>
            </a:r>
            <a:r>
              <a:rPr lang="cs-CZ" b="1"/>
              <a:t>umění</a:t>
            </a:r>
            <a:r>
              <a:rPr lang="cs-CZ"/>
              <a:t>, a tím, co tradičně uměním nebylo</a:t>
            </a:r>
            <a:endParaRPr lang="cs-CZ">
              <a:cs typeface="Calibri"/>
            </a:endParaRPr>
          </a:p>
          <a:p>
            <a:r>
              <a:rPr lang="cs-CZ" b="1"/>
              <a:t> ,,nové umění“ naprosto </a:t>
            </a:r>
            <a:r>
              <a:rPr lang="cs-CZ" b="1" err="1"/>
              <a:t>dematerializovalo</a:t>
            </a:r>
            <a:r>
              <a:rPr lang="cs-CZ" b="1"/>
              <a:t> umělecké dílo. </a:t>
            </a:r>
            <a:endParaRPr lang="cs-CZ" b="1">
              <a:cs typeface="Calibri"/>
            </a:endParaRPr>
          </a:p>
          <a:p>
            <a:r>
              <a:rPr lang="cs-CZ" b="1"/>
              <a:t>Tvůrčí metoda jednotlivých umělců byla velice přísná a hmotná podoba děl byla nahrazena skicou či myšlenkou.</a:t>
            </a:r>
            <a:endParaRPr lang="cs-CZ"/>
          </a:p>
          <a:p>
            <a:r>
              <a:rPr lang="cs-CZ"/>
              <a:t>koncept, který mohl existovat odděleně od fyzického základu uměleckých děl. </a:t>
            </a:r>
            <a:r>
              <a:rPr lang="cs-CZ" b="1"/>
              <a:t>Rozhodující se stala idea a nikoli výtvarné práce či vytvořený objekt</a:t>
            </a:r>
            <a:r>
              <a:rPr lang="cs-CZ"/>
              <a:t>. Své představy vyjadřovali umělci rozličnou škálou médií – texty, mapami, diagramy, filmy, videi, fotografiemi, fragmenty slov či kombinací obrazu a textu. </a:t>
            </a:r>
            <a:r>
              <a:rPr lang="cs-CZ" b="1"/>
              <a:t>Většina konceptualistů zastávala názor, že umělecké dílo není postaveno na tradicích výtvarného umění a podle návodu jej může stvořit i naprostý laik.</a:t>
            </a:r>
            <a:endParaRPr lang="cs-CZ" b="1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09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Pohled věd se liší mezi ideálním obrazem vědy a skutečnou praxí: </a:t>
            </a:r>
          </a:p>
          <a:p>
            <a:r>
              <a:rPr lang="cs-CZ"/>
              <a:t>–ne metoda, ale dovednosti </a:t>
            </a:r>
          </a:p>
          <a:p>
            <a:r>
              <a:rPr lang="cs-CZ"/>
              <a:t>–ne logika vědeckého objevu (</a:t>
            </a:r>
            <a:r>
              <a:rPr lang="cs-CZ" err="1"/>
              <a:t>Popper</a:t>
            </a:r>
            <a:r>
              <a:rPr lang="cs-CZ"/>
              <a:t>), ale umění vědeckého objevu (</a:t>
            </a:r>
            <a:r>
              <a:rPr lang="cs-CZ" err="1"/>
              <a:t>Polanyi</a:t>
            </a:r>
            <a:r>
              <a:rPr lang="cs-CZ"/>
              <a:t>) žádný kategorický rozdíl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75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Historie pojmů umění a vědy středověk: Umění jako věda: např. středověké univerzity: sedm liberálních umění</a:t>
            </a:r>
          </a:p>
          <a:p>
            <a:endParaRPr lang="cs-CZ"/>
          </a:p>
          <a:p>
            <a:r>
              <a:rPr lang="cs-CZ"/>
              <a:t>Myšlenkový obsah antiky a předchůdců byl převzat do soustavy </a:t>
            </a:r>
            <a:r>
              <a:rPr lang="cs-CZ" i="1"/>
              <a:t>sedmi svobodných umění</a:t>
            </a:r>
            <a:r>
              <a:rPr lang="cs-CZ"/>
              <a:t> (septem </a:t>
            </a:r>
            <a:r>
              <a:rPr lang="cs-CZ" err="1"/>
              <a:t>artes</a:t>
            </a:r>
            <a:r>
              <a:rPr lang="cs-CZ"/>
              <a:t> </a:t>
            </a:r>
            <a:r>
              <a:rPr lang="cs-CZ" err="1"/>
              <a:t>liberales</a:t>
            </a:r>
            <a:r>
              <a:rPr lang="cs-CZ"/>
              <a:t>), která tvořila převážně základ vzdělání a osnovu školství v evropských zemích zhruba až do konce 14. století. </a:t>
            </a:r>
          </a:p>
          <a:p>
            <a:r>
              <a:rPr lang="cs-CZ" b="1"/>
              <a:t>Pojem svobodných umění</a:t>
            </a:r>
            <a:r>
              <a:rPr lang="cs-CZ"/>
              <a:t> se vyskytl už u římského filozofa </a:t>
            </a:r>
            <a:r>
              <a:rPr lang="cs-CZ" b="1"/>
              <a:t>Seneky </a:t>
            </a:r>
            <a:r>
              <a:rPr lang="cs-CZ"/>
              <a:t>(4 – 65) – šlo o  ucelenost vzdělání svobodného občana, který díky němu má předpoklad pro aktivní účast na veřejném životě i pro pochopení filozofie. </a:t>
            </a:r>
          </a:p>
          <a:p>
            <a:r>
              <a:rPr lang="cs-CZ"/>
              <a:t>Učenci středověku sil přizpůsobili </a:t>
            </a:r>
            <a:r>
              <a:rPr lang="cs-CZ">
                <a:hlinkClick r:id="rId3" tooltip="POT"/>
              </a:rPr>
              <a:t>pot</a:t>
            </a:r>
            <a:r>
              <a:rPr lang="cs-CZ" err="1"/>
              <a:t>řebám</a:t>
            </a:r>
            <a:r>
              <a:rPr lang="cs-CZ"/>
              <a:t> teologie, encyklopedické zaměření sedmi svobodných umění však de facto přetrvalo. </a:t>
            </a:r>
          </a:p>
          <a:p>
            <a:r>
              <a:rPr lang="cs-CZ"/>
              <a:t>Svobodná umění rozdělena do dvou skupin. </a:t>
            </a:r>
          </a:p>
          <a:p>
            <a:r>
              <a:rPr lang="cs-CZ"/>
              <a:t>první trojice - </a:t>
            </a:r>
            <a:r>
              <a:rPr lang="cs-CZ" i="1"/>
              <a:t>gramatika, rétorika, dialektika, </a:t>
            </a:r>
            <a:r>
              <a:rPr lang="cs-CZ"/>
              <a:t>tzv.</a:t>
            </a:r>
            <a:r>
              <a:rPr lang="cs-CZ" i="1"/>
              <a:t> </a:t>
            </a:r>
            <a:r>
              <a:rPr lang="cs-CZ" i="1" err="1"/>
              <a:t>trivum</a:t>
            </a:r>
            <a:r>
              <a:rPr lang="cs-CZ" i="1"/>
              <a:t> (rozcestí), </a:t>
            </a:r>
            <a:r>
              <a:rPr lang="cs-CZ"/>
              <a:t>které se zabývají jazykem a myšlením. </a:t>
            </a:r>
          </a:p>
          <a:p>
            <a:r>
              <a:rPr lang="cs-CZ"/>
              <a:t>druhá skupina </a:t>
            </a:r>
            <a:r>
              <a:rPr lang="cs-CZ" i="1"/>
              <a:t>(kvadrivium),</a:t>
            </a:r>
            <a:r>
              <a:rPr lang="cs-CZ"/>
              <a:t> zahrnovala obory především číselné a fyzikální. </a:t>
            </a:r>
          </a:p>
          <a:p>
            <a:r>
              <a:rPr lang="cs-CZ"/>
              <a:t>Všech sedm svobodných umění se chápalo jako průprava pro filozofii i jí nadřazenou teologii, což je de facto podstatou scholastiky jako metody středověkého myšlení. </a:t>
            </a:r>
          </a:p>
          <a:p>
            <a:r>
              <a:rPr lang="cs-CZ"/>
              <a:t>Z WIKIPEDIE</a:t>
            </a:r>
          </a:p>
          <a:p>
            <a:r>
              <a:rPr lang="cs-CZ"/>
              <a:t>Byly to </a:t>
            </a:r>
            <a:r>
              <a:rPr lang="cs-CZ">
                <a:hlinkClick r:id="rId4" tooltip="Gramatika"/>
              </a:rPr>
              <a:t>gramatika</a:t>
            </a:r>
            <a:r>
              <a:rPr lang="cs-CZ"/>
              <a:t>, </a:t>
            </a:r>
            <a:r>
              <a:rPr lang="cs-CZ">
                <a:hlinkClick r:id="rId5" tooltip="Rétorika"/>
              </a:rPr>
              <a:t>rétorika</a:t>
            </a:r>
            <a:r>
              <a:rPr lang="cs-CZ"/>
              <a:t>, </a:t>
            </a:r>
            <a:r>
              <a:rPr lang="cs-CZ">
                <a:hlinkClick r:id="rId6" tooltip="Dialektika"/>
              </a:rPr>
              <a:t>dialektika</a:t>
            </a:r>
            <a:r>
              <a:rPr lang="cs-CZ"/>
              <a:t>, </a:t>
            </a:r>
            <a:r>
              <a:rPr lang="cs-CZ">
                <a:hlinkClick r:id="rId7" tooltip="Aritmetika"/>
              </a:rPr>
              <a:t>aritmetika</a:t>
            </a:r>
            <a:r>
              <a:rPr lang="cs-CZ"/>
              <a:t>, </a:t>
            </a:r>
            <a:r>
              <a:rPr lang="cs-CZ">
                <a:hlinkClick r:id="rId8" tooltip="Geometrie"/>
              </a:rPr>
              <a:t>geometrie</a:t>
            </a:r>
            <a:r>
              <a:rPr lang="cs-CZ"/>
              <a:t>, </a:t>
            </a:r>
            <a:r>
              <a:rPr lang="cs-CZ">
                <a:hlinkClick r:id="rId9" tooltip="Astronomie"/>
              </a:rPr>
              <a:t>astronomie</a:t>
            </a:r>
            <a:r>
              <a:rPr lang="cs-CZ"/>
              <a:t> a </a:t>
            </a:r>
            <a:r>
              <a:rPr lang="cs-CZ">
                <a:hlinkClick r:id="rId10" tooltip="Hudba"/>
              </a:rPr>
              <a:t>hudba</a:t>
            </a:r>
            <a:r>
              <a:rPr lang="cs-CZ"/>
              <a:t>. </a:t>
            </a:r>
          </a:p>
          <a:p>
            <a:r>
              <a:rPr lang="cs-CZ"/>
              <a:t>Základem vyučování byla četba a výklad textu, museli se žáci nejprve naučit gramatiku, přečíst latinský text a porozumět mu. </a:t>
            </a:r>
          </a:p>
          <a:p>
            <a:r>
              <a:rPr lang="cs-CZ"/>
              <a:t>Po roce 800 přestala být </a:t>
            </a:r>
            <a:r>
              <a:rPr lang="cs-CZ">
                <a:hlinkClick r:id="rId11" tooltip="Latina"/>
              </a:rPr>
              <a:t>latina</a:t>
            </a:r>
            <a:r>
              <a:rPr lang="cs-CZ"/>
              <a:t> živým jazykem, ve školách se však nadále vyučovalo latinsky. </a:t>
            </a:r>
          </a:p>
          <a:p>
            <a:r>
              <a:rPr lang="cs-CZ"/>
              <a:t>Také duchovní a vzdělanci se mezi sebou dorozumívali latinským jazykem a psali v něm svá učená pojednání. Znalost gramatiky jim umožnila číst antické autory a napodobovat je. </a:t>
            </a:r>
          </a:p>
          <a:p>
            <a:r>
              <a:rPr lang="cs-CZ"/>
              <a:t>S gramatikou byla úzce spjata rétorika. Jejím úkolem bylo vést žáky k tomu, aby dovedli podle určitých pravidel sestavit dopis a úřední listinu. </a:t>
            </a:r>
          </a:p>
          <a:p>
            <a:r>
              <a:rPr lang="cs-CZ"/>
              <a:t>Dialektika (logika) učila přesnému a důslednému myšlení, jaké vyžadovala </a:t>
            </a:r>
            <a:r>
              <a:rPr lang="cs-CZ">
                <a:hlinkClick r:id="rId12" tooltip="Scholastika"/>
              </a:rPr>
              <a:t>scholastika</a:t>
            </a:r>
            <a:r>
              <a:rPr lang="cs-CZ"/>
              <a:t>. Tyto tři disciplíny, tzv. trivium, museli žáci zvládnout nejdříve. </a:t>
            </a:r>
          </a:p>
          <a:p>
            <a:r>
              <a:rPr lang="cs-CZ"/>
              <a:t>Poté mohli pokračovat studiem náročnějšího kvadrivia.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505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Futuristé odmítali náboženství, moralismus, zavrhovali musea a knihovny, které považovali za bašty zastaralé kultury a mrtvého bodu ve vývoji lidstva, byli to anarchističtí bourači konvencí, </a:t>
            </a:r>
          </a:p>
          <a:p>
            <a:r>
              <a:rPr lang="cs-CZ"/>
              <a:t>Prohlašujeme, že se nádhera světa obohatila o novou krásu – o krásu rychlosti - závodní automobil se svou kapotou ozdobenou velkými rourami podobnými hadům s výbušným dechem.</a:t>
            </a:r>
          </a:p>
          <a:p>
            <a:r>
              <a:rPr lang="cs-CZ"/>
              <a:t>Konstruktivismus zformoval ruský avantgardní umělec </a:t>
            </a:r>
            <a:r>
              <a:rPr lang="cs-CZ">
                <a:hlinkClick r:id="rId3" tooltip="Vladimir Tatlin"/>
              </a:rPr>
              <a:t>Vladimir Tatlin</a:t>
            </a:r>
            <a:r>
              <a:rPr lang="cs-CZ"/>
              <a:t>. Směr </a:t>
            </a:r>
            <a:r>
              <a:rPr lang="cs-CZ" err="1"/>
              <a:t>zdůrazňujíci</a:t>
            </a:r>
            <a:r>
              <a:rPr lang="cs-CZ"/>
              <a:t> technickou dokonalost a krásu hmoty, účelnost stavby. inspirován duchem této revoluce, duchem socialistické výstavby,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827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328571B-EA28-4D3B-BC93-1B82BC04D6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647363" y="4805363"/>
            <a:ext cx="23050501" cy="1296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833BD4B-886A-471D-900E-C0CFCA5F45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5606" y="18492364"/>
            <a:ext cx="1436476" cy="1513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Dnes budeme opět mluvit o vědě. </a:t>
            </a:r>
          </a:p>
          <a:p>
            <a:r>
              <a:rPr lang="cs-CZ"/>
              <a:t>Věda je působivá svými úspěchy a metodami. </a:t>
            </a:r>
          </a:p>
          <a:p>
            <a:r>
              <a:rPr lang="cs-CZ"/>
              <a:t>Může nás věda naučit všechno o realitě?</a:t>
            </a:r>
          </a:p>
          <a:p>
            <a:r>
              <a:rPr lang="cs-CZ"/>
              <a:t>Po staletí vědci dokazovali neuvěřitelné: předvídat příchody zatmění S, znovuobjevení komet, poslat lidi do vesmíru, najít původce nemocí apod. </a:t>
            </a:r>
          </a:p>
          <a:p>
            <a:r>
              <a:rPr lang="cs-CZ"/>
              <a:t>Ale jak úspěšná a silná je věda při popisu světa, v němž žijeme?</a:t>
            </a:r>
          </a:p>
          <a:p>
            <a:endParaRPr lang="cs-CZ"/>
          </a:p>
          <a:p>
            <a:r>
              <a:rPr lang="cs-CZ"/>
              <a:t>Zkusme vyjít z tohoto tvrzení: </a:t>
            </a:r>
          </a:p>
          <a:p>
            <a:r>
              <a:rPr lang="cs-CZ"/>
              <a:t>věda může poskytnout úplný popis reality (světa, v němž žijeme), postihnout vše co existuje.</a:t>
            </a:r>
          </a:p>
          <a:p>
            <a:r>
              <a:rPr lang="cs-CZ"/>
              <a:t>Zkusme prozkoumat, zda tvrzení je, či není pravdivé. </a:t>
            </a:r>
          </a:p>
          <a:p>
            <a:r>
              <a:rPr lang="cs-CZ"/>
              <a:t>Vyjděme z </a:t>
            </a:r>
            <a:r>
              <a:rPr lang="cs-CZ" b="1"/>
              <a:t>korespondenčního kritéria pravdivosti (p</a:t>
            </a:r>
            <a:r>
              <a:rPr lang="cs-CZ"/>
              <a:t>ři jeho užití hledíme na to, zda se naše tvrzení shoduje se skutečností). </a:t>
            </a:r>
          </a:p>
          <a:p>
            <a:r>
              <a:rPr lang="cs-CZ"/>
              <a:t>V různých dobách se k tomuto odvážnému tvrzení – popsat svět jazykem vědy - stavěli lidé různě, věřili na zázraky, duchy, anděly apod.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11D6140E-0D4E-4184-8521-B0FCC1A69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F72806-FD90-4C8C-AF97-D26E78DAACDD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budoucnost vědy byl podstatný spor o tzv. dvojí pravdu – pravdu relativní vycházející z přirozeného a pravdu absolutní vycházející z nadpřirozených příčin a rozumu nedostupnou. </a:t>
            </a:r>
          </a:p>
          <a:p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 se postupně otevírala možnost pro rozvoj empirických metod a zároveň zesilovala opozice proti dominantnímu postavení církve jako arbitru pravdy. 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všechna velká náboženství dávají kritéria hodnot a životních cílů, žádoucího a nežádoucího jednání.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Věda se mohla rozvíjet jen tehdy, když  přispívala  k  náboženskému  obrazu  světa  nebo  když  se  s  ním  alespoň  nedostávala  do  konfliktu. </a:t>
            </a:r>
          </a:p>
          <a:p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Teologie byla chápána jako učení o bohu a byla jí svěřena i problematika etická, filozofie se měla zabývat zkoumáním přírody. </a:t>
            </a:r>
          </a:p>
          <a:p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Karikaturou vztahu vědy a víry jsou opět dva extrémy – snaha „vědecky vyvrátit či potvrdit existenci Boha. Snaha o takové potvrzení je typická pro různé formy kreacionismu, ve své podstatě je lze chápat jako projev slabé, nemocné víry jeho nositelů. Již sv. Augustin (co můžeš pochopit a dokonce „dokázat , o tom si můžeš být jist, že to není Bůh) [20]. 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Podobně věda nemůže svými prostředky vyvrátit existenci Boha. Ostatně představa Boha není přesně vymezena a pro různé lidi neznamenají totéž.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 příklad věřícího vědce bývá zmiňován Albert Einstein, on sám se na Hospodina odkazoval v řadě výroků. Na druhou stranu svou víru charakterizoval jako „kosmické náboženství , přesvědčení o kráse, symetrii a účelnosti přírody, o jejím hlubokém řádu. Takové pojetí zřejmě neodpovídá chápání věřícího, spíše lze takové tušení považovat za zrcadlo okouzlení naším vlastním rozumem, který sami promítáme do přírody při objevování přírodních zákonů. </a:t>
            </a:r>
          </a:p>
          <a:p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837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Především z vědeckého myšlení jsme jako kultura přijali   požadavek   ověřitelné   a   logicky   nerozporné   argumentace.   Tuto   argumentaci   nevyžadujeme  jen  ve  vědeckých  spisech,  ale  ve  všech  informacích,  které  se  nám  dostávají.  Aniž  o  tom  uvažujeme,  zhodnotíme  informaci,  která  nebude  mít  tyto  vlastnosti,  jako  nespolehlivou a odkážeme ji do říše bajek, kde se tyto požadavky na sdělení nekladou. </a:t>
            </a:r>
          </a:p>
          <a:p>
            <a:r>
              <a:rPr lang="cs-CZ"/>
              <a:t>Bůh přestává být objektem uctívání a posvátnosti a stává se z něj vysvětlující příčina toho, jak svět vlastně funguje.</a:t>
            </a:r>
          </a:p>
          <a:p>
            <a:r>
              <a:rPr lang="cs-CZ"/>
              <a:t> Bůh kdysi sesílal na zem blesky a andělé pohybovali planetami … a dnes již tušíme co by mohla býti elektřina a gravitace podobně Bůh kdysi vytvořil z hlíny zvířata a dnes již tušíme, co by mohla býti evoluce …i s tím, že dodnes pořádně nevíme, co vlastně přesně elektřina, gravitace a mechanismy evoluce jsou</a:t>
            </a:r>
          </a:p>
          <a:p>
            <a:endParaRPr lang="cs-CZ"/>
          </a:p>
          <a:p>
            <a:r>
              <a:rPr lang="cs-CZ"/>
              <a:t>Víra, věda, umění pokud lidstvo někdy něčeho dosáhlo a má být na něco hrdé, tak v oblasti vědy, mystiky a umění </a:t>
            </a:r>
          </a:p>
          <a:p>
            <a:r>
              <a:rPr lang="cs-CZ"/>
              <a:t>tři pohledy na skutečnost ze tří různých stran není pravda vědy proti pravdě umění ani pravda umění proti pravdě víry ani pravda víry proti pravdě vědy </a:t>
            </a:r>
          </a:p>
          <a:p>
            <a:r>
              <a:rPr lang="cs-CZ"/>
              <a:t>problémy začnou pravidelně ve chvíli, kdy jedna z těchto tří oblastí se prohlásí za majitelku jediné a konečné pravdy o Skutečnosti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851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6FBD025-3B0C-4341-A872-361C321445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647363" y="4805363"/>
            <a:ext cx="23050501" cy="12966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CE8171C-5CB7-484E-A5C5-6D6EA2D4D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5038" y="18925995"/>
            <a:ext cx="1352415" cy="210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dirty="0"/>
              <a:t>„Lidský faktor“: složitá lidská psychika</a:t>
            </a:r>
          </a:p>
          <a:p>
            <a:pPr eaLnBrk="1" hangingPunct="1"/>
            <a:r>
              <a:rPr lang="cs-CZ" altLang="cs-CZ" dirty="0"/>
              <a:t>Isaac Newton se zabýval alchymií</a:t>
            </a:r>
          </a:p>
          <a:p>
            <a:pPr eaLnBrk="1" hangingPunct="1"/>
            <a:r>
              <a:rPr lang="cs-CZ" altLang="cs-CZ" dirty="0"/>
              <a:t>Marie Curie-</a:t>
            </a:r>
            <a:r>
              <a:rPr lang="cs-CZ" altLang="cs-CZ" dirty="0" err="1"/>
              <a:t>Sklodowská</a:t>
            </a:r>
            <a:r>
              <a:rPr lang="cs-CZ" altLang="cs-CZ" dirty="0"/>
              <a:t>: spiritismus</a:t>
            </a:r>
          </a:p>
          <a:p>
            <a:pPr eaLnBrk="1" hangingPunct="1"/>
            <a:r>
              <a:rPr lang="cs-CZ" altLang="cs-CZ" dirty="0"/>
              <a:t>Thomas Alva Edison se pokoušel konstruovat přístroj na domluvu</a:t>
            </a:r>
          </a:p>
          <a:p>
            <a:pPr eaLnBrk="1" hangingPunct="1"/>
            <a:r>
              <a:rPr lang="cs-CZ" altLang="cs-CZ" dirty="0"/>
              <a:t>s duchy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Cílem argumentu o znalostech je prokázat, že vědomá zkušenost zahrnuje nefyzikální fakta. </a:t>
            </a:r>
          </a:p>
          <a:p>
            <a:r>
              <a:rPr lang="cs-CZ"/>
              <a:t>Je založeno na myšlence, že někdo, kdo má úplné znalosti o světě, by ještě mohl postrádat znalosti o tom, jaká vědomá zkušenost je jako „zevnitř“.</a:t>
            </a:r>
          </a:p>
          <a:p>
            <a:r>
              <a:rPr lang="cs-CZ"/>
              <a:t>Vědomá zkušenost je „vědět, jaké to je ...“ – </a:t>
            </a:r>
          </a:p>
          <a:p>
            <a:r>
              <a:rPr lang="cs-CZ"/>
              <a:t>Znalost všech fyzikálních faktů o zkušenosti (z pohledu třetí osoby) nestačí vědět, „jaké to je“ mít to </a:t>
            </a:r>
          </a:p>
          <a:p>
            <a:r>
              <a:rPr lang="cs-CZ"/>
              <a:t>zkušenost Intuice znamená falešnost </a:t>
            </a:r>
            <a:r>
              <a:rPr lang="cs-CZ" err="1"/>
              <a:t>fyzismu</a:t>
            </a:r>
            <a:r>
              <a:rPr lang="cs-CZ"/>
              <a:t>.</a:t>
            </a:r>
          </a:p>
          <a:p>
            <a:endParaRPr lang="cs-CZ"/>
          </a:p>
          <a:p>
            <a:r>
              <a:rPr lang="cs-CZ" err="1"/>
              <a:t>Nagelův</a:t>
            </a:r>
            <a:r>
              <a:rPr lang="cs-CZ"/>
              <a:t> netopýr </a:t>
            </a:r>
            <a:r>
              <a:rPr lang="cs-CZ" err="1"/>
              <a:t>Nagel</a:t>
            </a:r>
            <a:r>
              <a:rPr lang="cs-CZ"/>
              <a:t> v „Jaké to je být netopýrem“ tvrdí, že některá fakta mohou být zachycena „pouze ze subjektivního pohledu“ a používá jeho příklad netopýrů k ilustraci bodu, i když jsme věděli vše, co je třeba vědět 'z objektivní perspektivu „o sonarovém systému netopýra, stále bychom nevěděli, jaké to je“ vnímat daný objekt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862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Zkusme se podívat na moderní argument, který se uvádí, proč to nejde.    </a:t>
            </a:r>
          </a:p>
          <a:p>
            <a:r>
              <a:rPr lang="cs-CZ"/>
              <a:t>Tady máme 2 osoby, 2 psy  nacházející se v místnosti s čalouněnými křesly osvětlené svítidly, </a:t>
            </a:r>
          </a:p>
          <a:p>
            <a:r>
              <a:rPr lang="cs-CZ"/>
              <a:t>zatím jsme řadu věcí při popisu vynechali, neřekli jsme, že sedí a nejsou zcela vidět, jakou mají  psiska barvu, začneme tedy vyjmenovávat  další detaily,</a:t>
            </a:r>
          </a:p>
          <a:p>
            <a:r>
              <a:rPr lang="cs-CZ"/>
              <a:t>Vrstvu po vrstvě můžeme přidávat, lze jít až na podrobnosti na úrovni buněk těla tvorů, molekul látek, vazeb mezi nimi, gravitačních a </a:t>
            </a:r>
            <a:r>
              <a:rPr lang="cs-CZ" err="1"/>
              <a:t>elmg</a:t>
            </a:r>
            <a:r>
              <a:rPr lang="cs-CZ"/>
              <a:t>. Interakcí.</a:t>
            </a:r>
          </a:p>
          <a:p>
            <a:r>
              <a:rPr lang="cs-CZ"/>
              <a:t>V zásadě je to možné … Ale je to kompletní popis?</a:t>
            </a:r>
          </a:p>
          <a:p>
            <a:r>
              <a:rPr lang="cs-CZ"/>
              <a:t>Mnozí lidé tvrdí že ano a je možné se k tomuto cíli dostat.</a:t>
            </a:r>
          </a:p>
          <a:p>
            <a:r>
              <a:rPr lang="cs-CZ"/>
              <a:t>Jiní tvrdí, že nikoliv, že vždy zůstanou nějaké aspekty reality nepopsány.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29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Příběh:</a:t>
            </a:r>
          </a:p>
          <a:p>
            <a:r>
              <a:rPr lang="cs-CZ"/>
              <a:t>Marie je geniální vědkyně, vyrůstala  celý život v nebarevném prostředí,  poznávala vše jen v odstínech šedé, třeba pomocí </a:t>
            </a:r>
            <a:r>
              <a:rPr lang="cs-CZ" err="1"/>
              <a:t>černébílé</a:t>
            </a:r>
            <a:r>
              <a:rPr lang="cs-CZ"/>
              <a:t> televize.</a:t>
            </a:r>
          </a:p>
          <a:p>
            <a:r>
              <a:rPr lang="cs-CZ"/>
              <a:t>Naučila se vše, co přírodovědci dosud vybádali, zná fyziku, chemie, biologii. </a:t>
            </a:r>
          </a:p>
          <a:p>
            <a:r>
              <a:rPr lang="cs-CZ"/>
              <a:t>Dokonce  je specialista na neurofyziologii, zná všechny procesy, vlastnosti a </a:t>
            </a:r>
            <a:r>
              <a:rPr lang="cs-CZ" err="1"/>
              <a:t>infomace</a:t>
            </a:r>
            <a:r>
              <a:rPr lang="cs-CZ"/>
              <a:t> o tom, co se děje, když světlo vstoupí do oka a zpracováváme zrakový vjem.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Ví, jaké vlnové délky světla stimulují sítnici, jak to prostřednictvím centrálního nervového systému je zpracováváno dál.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Ví, že pro barvu rajčat  se používá termín  „červená“,  pro barvu oblohy „modrá“, a tak.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Že kontrakce hlasivek a vypuzení vzduchu z plic, mají za následek vyslovení věty „nebe je modré“. [...] </a:t>
            </a:r>
          </a:p>
          <a:p>
            <a:endParaRPr lang="cs-CZ"/>
          </a:p>
          <a:p>
            <a:r>
              <a:rPr lang="cs-CZ"/>
              <a:t>Nicméně navzdory těmto znalostem se zdá, že existuje něco co Marie neví:</a:t>
            </a:r>
          </a:p>
          <a:p>
            <a:endParaRPr lang="cs-CZ"/>
          </a:p>
          <a:p>
            <a:r>
              <a:rPr lang="cs-CZ"/>
              <a:t>Co se stane, když Marie vyjde z její černé a bílé místnosti? </a:t>
            </a:r>
          </a:p>
          <a:p>
            <a:r>
              <a:rPr lang="cs-CZ"/>
              <a:t>Naučí se něco nového nebo ne?</a:t>
            </a:r>
          </a:p>
          <a:p>
            <a:endParaRPr lang="cs-CZ"/>
          </a:p>
          <a:p>
            <a:r>
              <a:rPr lang="cs-CZ"/>
              <a:t>Jinými slovy, Marie je vědec, který ví všechno o barvách a vidění, ale nikdy neokusila, jaké to je vidět barvu. </a:t>
            </a:r>
          </a:p>
          <a:p>
            <a:endParaRPr lang="cs-CZ"/>
          </a:p>
          <a:p>
            <a:r>
              <a:rPr lang="cs-CZ"/>
              <a:t>v případě Mary pokud připustíme, že se něco nového naučila, ukazovalo by to na to, že  existují </a:t>
            </a:r>
            <a:r>
              <a:rPr lang="cs-CZ" err="1"/>
              <a:t>qualia</a:t>
            </a:r>
            <a:r>
              <a:rPr lang="cs-CZ"/>
              <a:t>, ne-fyzikální část mysli - subjektivní, kvalitativní vlastnosti zkušeností, koncipován jako zcela nezávislá na chování a dispozice) existovat.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49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Již v antice si učenci povšimli, že někomu se líbí to a jinému ono. </a:t>
            </a:r>
          </a:p>
          <a:p>
            <a:r>
              <a:rPr lang="cs-CZ"/>
              <a:t>Pythagorejci spatřovali krásu v dokonalosti matematického řádu světa. </a:t>
            </a:r>
          </a:p>
          <a:p>
            <a:r>
              <a:rPr lang="cs-CZ"/>
              <a:t>V místech, kde se v reálném světě počty a poměry projevovaly s největší mírou dokonalosti, byla dle jejich názoru soustředěna nejvyšší krása.</a:t>
            </a:r>
          </a:p>
          <a:p>
            <a:r>
              <a:rPr lang="cs-CZ"/>
              <a:t> </a:t>
            </a:r>
          </a:p>
          <a:p>
            <a:r>
              <a:rPr lang="cs-CZ"/>
              <a:t>Pokusy o stanovení objektivních důvodů zalíbení a krásy se staly od té doby náplní estetiky. </a:t>
            </a:r>
          </a:p>
          <a:p>
            <a:r>
              <a:rPr lang="cs-CZ"/>
              <a:t>Hledalo se ve vlastnostech posuzovaného předmětu, hledalo se ve vlastnostech toho, kdo posuzoval. </a:t>
            </a:r>
          </a:p>
          <a:p>
            <a:r>
              <a:rPr lang="cs-CZ"/>
              <a:t>Umění v tomto posuzování á privilegia – umění vzniklo proto, aby jednak bylo krásné a jednak aby nějakým způsobem jeho vnímání těšilo.</a:t>
            </a:r>
          </a:p>
          <a:p>
            <a:r>
              <a:rPr lang="cs-CZ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Baumgarten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výslovně odděluje estetiku od umění jako takového.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Umění je činnost, zatímco estetika je reflexí této činnosti a jejích výsledků. </a:t>
            </a:r>
          </a:p>
          <a:p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Estetika není vědou preskriptivní a jejím cílem není vychovávat básníky či umělce, i přestože jim může poskytnout určité znalosti a vodítka. 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Vymezuje estetiku vůči kritice, neboť úkolem a cílem kritiky je posuzovat a hodnotit umělecká díla. </a:t>
            </a:r>
          </a:p>
          <a:p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Kritika vynáší hodnotové soudy o uměleckých dílech, které jsou často značně subjektivní a postaveny na základě vkusu daného kritika.</a:t>
            </a:r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8A8FA779-16F8-43D0-AAF4-7262244FA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3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Definice</a:t>
            </a:r>
            <a:r>
              <a:rPr kumimoji="0" lang="en-US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relativně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úplné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závazné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postačující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vystižení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obsahu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pojmu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jinými</a:t>
            </a:r>
            <a:r>
              <a:rPr kumimoji="0" lang="en-US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cs-CZ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pojmy</a:t>
            </a:r>
            <a:endParaRPr kumimoji="0" lang="cs-CZ" alt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Vezměme si ku příkladu pojem „kniha“, který bychom mohli definovat jako svazek listů, které mohou být potištěny nebo popsány určitým textem.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Nyní je poměrně jasné, které objekty můžeme pod zmíněný pojem zařadit.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Jestliže známe tuto definici, nebo ji alespoň můžeme porovnat s jinou naší zkušeností s pojmem „kniha“, už knihu za jiný objekt pravděpodobně nezaměníme.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polní cestě běžně neplní žádnou uměleckou funkci. V muzeu umění exemplifikuje jisté své vlastnosti - např. tvarové, barevné, texturní.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postihnout abstrakcí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funkční myšlení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Krása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Zřídka užívaný termín pro jednu z charakteristik hadronů. Je to kvantové číslo stejného typu jako např. podivnost nebo půvab, tj. patří mezi tzv. "vůně" (angl. "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flavour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"). Krása je spojena s pátým ze šesti známých kvarků, který se obvykle označuje prostě jako b. Anglický termín "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se v této souvislosti užívá rovněž zřídka a iniciála b se častěji spojuje s názvem "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(spodní)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8A8FA779-16F8-43D0-AAF4-7262244FA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Věda je pouze částí příběhu. Věda může analyzovat chemické složení barev na mistrovském plátně, ale není schopna již říct, proč ono plátno považujeme za mistrovské.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96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17A7B6C-B5F8-451E-B293-B40B3ABC8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BAB0F5C-91A7-4637-8003-56AAA0DC7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cs-CZ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0647363" y="4805363"/>
            <a:ext cx="23050501" cy="129667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3399" y="1089267"/>
            <a:ext cx="1404853" cy="15130119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>
          <a:xfrm>
            <a:off x="994698" y="36497746"/>
            <a:ext cx="760962" cy="1927955"/>
          </a:xfrm>
          <a:prstGeom prst="rect">
            <a:avLst/>
          </a:prstGeom>
        </p:spPr>
        <p:txBody>
          <a:bodyPr/>
          <a:lstStyle/>
          <a:p>
            <a:fld id="{D23B8D4B-2187-440B-9B49-F38CC288B68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22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5413" y="112474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3552" y="306896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CB31F4-89F3-4652-AA9F-F67AF528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11F5F03-58C5-4B7F-B724-AB88AA2704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72033" y="623728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D78AEA40-155C-4FF3-9964-04700E9ADFCD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44214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B240998-D780-4CF6-B46F-504D92521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242E0-1FD7-4A82-941B-560BDA8C13B0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23329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4CC35A-E027-4A7A-9158-3C0524C5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A5716-A40E-4AD0-80A7-2324740A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FF96EF-EEE4-4470-868D-B55D1C08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3FB27-DEB6-43F2-902C-C3A1581A5274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1401027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82E11D4-4909-463F-B1E4-0B45FF40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0654E00-349F-4AB2-A90B-61723429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AEA63FE-B16C-451D-AF9B-CD1F26E2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FF3B0-7C8B-40BC-A93B-6DF217F2DFD1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406591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F647EF0-938A-4317-8695-59525616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85D6887-7582-4053-B8A7-14DBC9D4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E13BC3F-FCDF-446A-97B9-9C83BCA8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D44E5-87A9-4C85-A94E-A81486EBB6D3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79907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5251C5E-D353-475F-8559-F60AB83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85DEFFC-EFC4-482A-ABC4-1422769B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AE72829-38AF-4622-BF80-48883E7F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89BF5-7DD6-42B7-8283-AEA0641581B7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2835019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C54B2D1-FC3F-4D7A-964F-532468CF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60B6669-5854-4141-BA74-9B2FEA2B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0E57974C-55F6-48C4-BED0-3FC04A59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6B00C-1CE9-4318-8618-63ACDA2796AB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408544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A7E6C69-FE10-4D34-92C9-74688EAA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7B156B7-C5B7-4BEC-8BFA-362FD811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11406AD-EBAB-4A98-82A7-AFE4F229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85613-6360-4DE5-BF7C-77008ADE1C86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197756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F7F1BCC-A8C2-4FAB-93FA-DBFA9C90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5CF40B4-DB25-464A-95F0-CD04B5D3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6349BC4-BB87-441B-B0A1-FDB2E517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8AE74-D016-4260-A467-564E27290BC1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30183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E2C9C9-3F68-4D86-91AD-546EC9F4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77AC20-6E4C-41A3-9F58-C6192E18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D4EA3B-92D0-4FEC-8A9C-13C57FF1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3A98E-98F7-4DD5-9260-43A908B2AAB6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251693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5139DD-5A84-4D11-AABF-072A7891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E256C-C0CD-4CAD-B95E-E54B3929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CA"/>
              <a:t>2020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A64039-0BDC-4799-B9DC-900CEC4A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E9975-EB6A-43B1-9B86-899A024CE27C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350645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7545BF0-B79B-4886-9EEB-56C1927AC0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9184" y="274638"/>
            <a:ext cx="115210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cs-CZ"/>
              <a:t>Cliquez pour modifier le style du titre</a:t>
            </a:r>
            <a:endParaRPr lang="fr-CA" altLang="cs-CZ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7D47DB34-3FF7-49D2-9067-AD6F14933C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34434" y="1484314"/>
            <a:ext cx="11523133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cs-CZ"/>
              <a:t>Cliquez pour modifier les styles du texte du masque</a:t>
            </a:r>
          </a:p>
          <a:p>
            <a:pPr lvl="1"/>
            <a:r>
              <a:rPr lang="fr-FR" altLang="cs-CZ"/>
              <a:t>Deuxième niveau</a:t>
            </a:r>
          </a:p>
          <a:p>
            <a:pPr lvl="2"/>
            <a:r>
              <a:rPr lang="fr-FR" altLang="cs-CZ"/>
              <a:t>Troisième niveau</a:t>
            </a:r>
          </a:p>
          <a:p>
            <a:pPr lvl="3"/>
            <a:r>
              <a:rPr lang="fr-FR" altLang="cs-CZ"/>
              <a:t>Quatrième niveau</a:t>
            </a:r>
          </a:p>
          <a:p>
            <a:pPr lvl="4"/>
            <a:r>
              <a:rPr lang="fr-FR" altLang="cs-CZ"/>
              <a:t>Cinquième niveau</a:t>
            </a:r>
            <a:endParaRPr lang="fr-CA" altLang="cs-CZ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411E0A-20B2-4075-9C6C-D28FA1BC4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0867" y="6381750"/>
            <a:ext cx="1595967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88607081-F491-4830-B68A-427FAA7E717B}" type="slidenum">
              <a:rPr lang="fr-CA" altLang="cs-CZ"/>
              <a:pPr/>
              <a:t>‹#›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9583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yphilosophyreview.wordpress.com/2017/09/02/conversation-professor-frank-jacks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F99D25-3E1F-45B5-AC50-88A7DB9AB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defRPr>
            </a:lvl9pPr>
          </a:lstStyle>
          <a:p>
            <a:pPr eaLnBrk="1" hangingPunct="1"/>
            <a:fld id="{F199D521-7067-443C-9D49-66B242B8EBF5}" type="slidenum">
              <a:rPr lang="fr-CA" altLang="cs-CZ">
                <a:solidFill>
                  <a:srgbClr val="898989"/>
                </a:solidFill>
                <a:latin typeface="Cambria" panose="02040503050406030204" pitchFamily="18" charset="0"/>
              </a:rPr>
              <a:pPr eaLnBrk="1" hangingPunct="1"/>
              <a:t>1</a:t>
            </a:fld>
            <a:endParaRPr lang="fr-CA" altLang="cs-CZ">
              <a:solidFill>
                <a:srgbClr val="898989"/>
              </a:solidFill>
              <a:latin typeface="Cambria" panose="02040503050406030204" pitchFamily="18" charset="0"/>
            </a:endParaRP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26A535C7-7235-4074-86D6-B5F6E2DC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352" y="4455620"/>
            <a:ext cx="1576606" cy="115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7F7094F8-43B4-4BBB-A619-8E32155CD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FC8005   Jak pracuje věda  2021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B96E31-3F78-4C1D-B478-4D8A38085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63" y="738621"/>
            <a:ext cx="10780311" cy="2736862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025B99-F9B6-442D-849C-D588ECF5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ieronymus_Bosch_0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705" y="260649"/>
            <a:ext cx="4790207" cy="580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194764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/>
              <a:t>Hieronymus Bosch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C1387D-8305-4312-ADCE-9B62886E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931D2B9-6ABF-4333-A6E7-69E79BBD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0D03A3-2A29-481C-AA20-FA736541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4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670370"/>
            <a:ext cx="9004300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5502894"/>
            <a:ext cx="5667957" cy="111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1745" y="183856"/>
            <a:ext cx="4303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/>
              <a:t>Město</a:t>
            </a:r>
            <a:r>
              <a:rPr lang="en-US"/>
              <a:t> </a:t>
            </a:r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plátno</a:t>
            </a:r>
            <a:r>
              <a:rPr lang="cs-CZ"/>
              <a:t>    od vandalů k umělcům</a:t>
            </a:r>
            <a:endParaRPr lang="en-US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C23E37-F169-4279-A9C7-7082C229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61C373-01DE-4641-B442-6C6D8F4E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1A50D1-C7FE-4E08-BD13-4B74E637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9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626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15"/>
          <a:stretch/>
        </p:blipFill>
        <p:spPr bwMode="auto">
          <a:xfrm>
            <a:off x="643467" y="643467"/>
            <a:ext cx="10905066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02AD87-278A-4946-A392-AC6E4B65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2440AF-5B25-4C50-A8AA-45910078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2020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933395-FB06-4841-B015-171DBAA4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7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4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25ED69BC-66D4-439D-9739-69DA0831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9D7312F7-2B85-4A98-BE37-BB99514D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9D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2" descr="Obsah obrázku tráva, fotka, stůl, mnoho&#10;&#10;Popis vygenerovaný s velmi vysokou mírou spolehlivosti">
            <a:extLst>
              <a:ext uri="{FF2B5EF4-FFF2-40B4-BE49-F238E27FC236}">
                <a16:creationId xmlns:a16="http://schemas.microsoft.com/office/drawing/2014/main" id="{4757EF8E-43B6-49F1-A82F-795C899B7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54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E2D1E0-56DD-44A3-96FD-3384518D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ázek 7" descr="Obsah obrázku interiér, vsedě, dort, stůl&#10;&#10;Popis vygenerovaný s velmi vysokou mírou spolehlivosti">
            <a:extLst>
              <a:ext uri="{FF2B5EF4-FFF2-40B4-BE49-F238E27FC236}">
                <a16:creationId xmlns:a16="http://schemas.microsoft.com/office/drawing/2014/main" id="{01652000-510D-4769-8730-4C52BFF26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99F78B-08BA-4DB7-93E7-C80A2CC9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764813-0D33-4116-8196-373BEA38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latin typeface="+mn-lt"/>
                <a:ea typeface="+mn-ea"/>
                <a:cs typeface="+mn-cs"/>
              </a:rPr>
              <a:t>2020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8679F8-381F-412B-BA6F-DEDFD109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 dirty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717" y="3429000"/>
            <a:ext cx="3321919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err="1"/>
              <a:t>Lépe</a:t>
            </a:r>
            <a:r>
              <a:rPr lang="en-US"/>
              <a:t> je </a:t>
            </a:r>
            <a:r>
              <a:rPr lang="en-US" err="1"/>
              <a:t>nedělat</a:t>
            </a:r>
            <a:r>
              <a:rPr lang="en-US"/>
              <a:t> </a:t>
            </a:r>
            <a:r>
              <a:rPr lang="en-US" err="1"/>
              <a:t>nic</a:t>
            </a:r>
            <a:r>
              <a:rPr lang="en-US"/>
              <a:t>, </a:t>
            </a:r>
            <a:r>
              <a:rPr lang="en-US" err="1"/>
              <a:t>než</a:t>
            </a:r>
            <a:r>
              <a:rPr lang="en-US"/>
              <a:t> </a:t>
            </a:r>
            <a:r>
              <a:rPr lang="en-US" err="1"/>
              <a:t>přispívat</a:t>
            </a:r>
            <a:r>
              <a:rPr lang="en-US"/>
              <a:t> k </a:t>
            </a:r>
            <a:r>
              <a:rPr lang="en-US" err="1"/>
              <a:t>vynalézání</a:t>
            </a:r>
            <a:r>
              <a:rPr lang="en-US"/>
              <a:t> </a:t>
            </a:r>
            <a:r>
              <a:rPr lang="en-US" err="1"/>
              <a:t>formálních</a:t>
            </a:r>
            <a:r>
              <a:rPr lang="en-US"/>
              <a:t> </a:t>
            </a:r>
            <a:r>
              <a:rPr lang="en-US" err="1"/>
              <a:t>cest</a:t>
            </a:r>
            <a:r>
              <a:rPr lang="en-US"/>
              <a:t>  </a:t>
            </a:r>
            <a:r>
              <a:rPr lang="en-US" err="1"/>
              <a:t>vyjadřování</a:t>
            </a:r>
            <a:r>
              <a:rPr lang="en-US"/>
              <a:t> </a:t>
            </a:r>
            <a:r>
              <a:rPr lang="en-US" err="1"/>
              <a:t>toho</a:t>
            </a:r>
            <a:r>
              <a:rPr lang="en-US"/>
              <a:t>, co </a:t>
            </a:r>
            <a:r>
              <a:rPr lang="en-US" err="1"/>
              <a:t>už</a:t>
            </a:r>
            <a:r>
              <a:rPr lang="en-US"/>
              <a:t> </a:t>
            </a:r>
            <a:r>
              <a:rPr lang="en-US" err="1"/>
              <a:t>Impérium</a:t>
            </a:r>
            <a:r>
              <a:rPr lang="en-US"/>
              <a:t> </a:t>
            </a:r>
            <a:r>
              <a:rPr lang="en-US" err="1"/>
              <a:t>považuje</a:t>
            </a:r>
            <a:r>
              <a:rPr lang="en-US"/>
              <a:t> za </a:t>
            </a:r>
            <a:r>
              <a:rPr lang="en-US" err="1"/>
              <a:t>existující</a:t>
            </a:r>
            <a:r>
              <a:rPr lang="cs-CZ"/>
              <a:t>… </a:t>
            </a:r>
          </a:p>
          <a:p>
            <a:pPr lvl="4"/>
            <a:r>
              <a:rPr lang="en-US" i="1"/>
              <a:t>Alain </a:t>
            </a:r>
            <a:r>
              <a:rPr lang="en-US" i="1" err="1"/>
              <a:t>Badiou</a:t>
            </a:r>
            <a:endParaRPr lang="en-US" i="1">
              <a:cs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3513" y="332656"/>
            <a:ext cx="285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/>
              <a:t>Kazimír Malevič - Bílá na bílé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32657"/>
            <a:ext cx="5472608" cy="557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08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E94B5C-8997-4F12-99D5-DFEAA549D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96" y="576305"/>
            <a:ext cx="7323723" cy="552941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F010C50-97E2-4B8C-A114-24A9C8830804}"/>
              </a:ext>
            </a:extLst>
          </p:cNvPr>
          <p:cNvSpPr/>
          <p:nvPr/>
        </p:nvSpPr>
        <p:spPr>
          <a:xfrm>
            <a:off x="8278481" y="807673"/>
            <a:ext cx="3390787" cy="36933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cs-CZ"/>
              <a:t>Konceptuální umění</a:t>
            </a:r>
          </a:p>
          <a:p>
            <a:r>
              <a:rPr lang="cs-CZ" i="1"/>
              <a:t>Joseph </a:t>
            </a:r>
            <a:r>
              <a:rPr lang="cs-CZ" i="1" err="1"/>
              <a:t>Kosuth</a:t>
            </a:r>
            <a:r>
              <a:rPr lang="cs-CZ"/>
              <a:t> 1965</a:t>
            </a:r>
            <a:endParaRPr lang="cs-CZ">
              <a:cs typeface="Calibri"/>
            </a:endParaRPr>
          </a:p>
          <a:p>
            <a:endParaRPr lang="cs-CZ"/>
          </a:p>
          <a:p>
            <a:r>
              <a:rPr lang="cs-CZ"/>
              <a:t>Jedna a tři židle</a:t>
            </a:r>
            <a:endParaRPr lang="cs-CZ">
              <a:cs typeface="Calibri"/>
            </a:endParaRPr>
          </a:p>
          <a:p>
            <a:endParaRPr lang="cs-CZ"/>
          </a:p>
          <a:p>
            <a:r>
              <a:rPr lang="cs-CZ"/>
              <a:t>3 objekty – </a:t>
            </a:r>
            <a:endParaRPr lang="cs-CZ">
              <a:cs typeface="Calibri"/>
            </a:endParaRPr>
          </a:p>
          <a:p>
            <a:r>
              <a:rPr lang="cs-CZ"/>
              <a:t>svébytné systémy myšlení a funkce, </a:t>
            </a:r>
            <a:r>
              <a:rPr lang="cs-CZ" err="1"/>
              <a:t>dematerializace</a:t>
            </a:r>
            <a:r>
              <a:rPr lang="cs-CZ"/>
              <a:t> díla,</a:t>
            </a:r>
            <a:endParaRPr lang="cs-CZ">
              <a:cs typeface="Calibri"/>
            </a:endParaRPr>
          </a:p>
          <a:p>
            <a:endParaRPr lang="cs-CZ"/>
          </a:p>
          <a:p>
            <a:r>
              <a:rPr lang="cs-CZ"/>
              <a:t>Rozhodující je idea nikoli - vytvořený objekt</a:t>
            </a:r>
            <a:endParaRPr lang="cs-CZ">
              <a:cs typeface="Calibri"/>
            </a:endParaRP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47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37D23BA-23F9-42FB-87F2-09797752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68" y="1164740"/>
            <a:ext cx="2068294" cy="368107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540324B4-7296-4B6F-A5BB-420048965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778" y="1222482"/>
            <a:ext cx="2696654" cy="372731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85560C9-928E-4BE4-BA8F-AD3128615F49}"/>
              </a:ext>
            </a:extLst>
          </p:cNvPr>
          <p:cNvSpPr/>
          <p:nvPr/>
        </p:nvSpPr>
        <p:spPr>
          <a:xfrm>
            <a:off x="230226" y="210645"/>
            <a:ext cx="1001502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Umění </a:t>
            </a:r>
            <a:r>
              <a:rPr lang="cs-CZ" sz="1400"/>
              <a:t>x</a:t>
            </a:r>
            <a:r>
              <a:rPr lang="cs-CZ"/>
              <a:t> věda souvislosti: spolupráce umělců a vědců v obou směrech</a:t>
            </a:r>
          </a:p>
          <a:p>
            <a:pPr>
              <a:spcAft>
                <a:spcPts val="600"/>
              </a:spcAft>
            </a:pPr>
            <a:r>
              <a:rPr lang="cs-CZ"/>
              <a:t>Model, zdroj znalostí,  inspirace, vizualizace, ikonografie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1F347F8-42E6-4DBF-96D5-F87F18E9A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494" y="1241884"/>
            <a:ext cx="2944076" cy="368850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92AB74E-3498-491D-9009-4037A49A7C59}"/>
              </a:ext>
            </a:extLst>
          </p:cNvPr>
          <p:cNvSpPr/>
          <p:nvPr/>
        </p:nvSpPr>
        <p:spPr>
          <a:xfrm>
            <a:off x="230226" y="5370094"/>
            <a:ext cx="8733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Umění – nejen řemeslo a metoda, ale i dovednost a nápad</a:t>
            </a:r>
          </a:p>
          <a:p>
            <a:r>
              <a:rPr lang="cs-CZ"/>
              <a:t>Věda – nejen metodologie a logika vědeckého objevování, ale umění vědeckého objevu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632E97-2C3B-497A-8FF3-69E2B8201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561" y="1220241"/>
            <a:ext cx="5292804" cy="3625570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84D39EE-7B26-4EDE-AA3A-C117B825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2239CF-76AE-4C20-8F10-3C16F723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76AE0CB-DECE-4668-B474-4110948BD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86" y="2554189"/>
            <a:ext cx="2376057" cy="31575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7C554D-95B7-42C0-9056-976F7816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6" y="1327141"/>
            <a:ext cx="2376058" cy="2942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9060BA-7DA1-415A-BC79-782DB7948D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89164" y="797695"/>
            <a:ext cx="5260116" cy="24248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cs-CZ" altLang="cs-CZ" sz="1700"/>
              <a:t>Středověk</a:t>
            </a:r>
            <a:r>
              <a:rPr lang="nl-NL" altLang="cs-CZ" sz="1700"/>
              <a:t>:</a:t>
            </a:r>
            <a:br>
              <a:rPr lang="nl-NL" altLang="cs-CZ" sz="1700"/>
            </a:br>
            <a:endParaRPr lang="cs-CZ" altLang="cs-CZ" sz="1700"/>
          </a:p>
          <a:p>
            <a:pPr>
              <a:buFontTx/>
              <a:buNone/>
            </a:pPr>
            <a:r>
              <a:rPr lang="cs-CZ" altLang="cs-CZ" sz="1700"/>
              <a:t> Vzdělání  - univerzity  </a:t>
            </a:r>
            <a:r>
              <a:rPr lang="cs-CZ" sz="1800"/>
              <a:t>(septem </a:t>
            </a:r>
            <a:r>
              <a:rPr lang="cs-CZ" sz="1800" err="1"/>
              <a:t>artes</a:t>
            </a:r>
            <a:r>
              <a:rPr lang="cs-CZ" sz="1800"/>
              <a:t> </a:t>
            </a:r>
            <a:r>
              <a:rPr lang="cs-CZ" sz="1800" err="1"/>
              <a:t>liberales</a:t>
            </a:r>
            <a:r>
              <a:rPr lang="cs-CZ" sz="1800"/>
              <a:t>), </a:t>
            </a:r>
            <a:endParaRPr lang="nl-NL" altLang="cs-CZ" sz="1700"/>
          </a:p>
          <a:p>
            <a:r>
              <a:rPr lang="cs-CZ" altLang="cs-CZ" sz="1700"/>
              <a:t>Umění coby věda</a:t>
            </a:r>
            <a:r>
              <a:rPr lang="nl-NL" altLang="cs-CZ" sz="1700"/>
              <a:t>:</a:t>
            </a:r>
            <a:r>
              <a:rPr lang="cs-CZ" altLang="cs-CZ" sz="1700"/>
              <a:t> </a:t>
            </a:r>
            <a:r>
              <a:rPr lang="nl-NL" altLang="cs-CZ" sz="1700"/>
              <a:t> se</a:t>
            </a:r>
            <a:r>
              <a:rPr lang="cs-CZ" altLang="cs-CZ" sz="1700"/>
              <a:t>dm</a:t>
            </a:r>
            <a:r>
              <a:rPr lang="nl-NL" altLang="cs-CZ" sz="1700"/>
              <a:t> </a:t>
            </a:r>
            <a:r>
              <a:rPr lang="cs-CZ" altLang="cs-CZ" sz="1700"/>
              <a:t>svobodných umění</a:t>
            </a:r>
            <a:endParaRPr lang="nl-NL" altLang="cs-CZ" sz="1700" u="sng"/>
          </a:p>
          <a:p>
            <a:r>
              <a:rPr lang="cs-CZ" altLang="cs-CZ" sz="1700"/>
              <a:t>Umění jako dovednost</a:t>
            </a:r>
            <a:r>
              <a:rPr lang="nl-NL" altLang="cs-CZ" sz="1700"/>
              <a:t>:</a:t>
            </a:r>
            <a:r>
              <a:rPr lang="cs-CZ" altLang="cs-CZ" sz="1700"/>
              <a:t> </a:t>
            </a:r>
            <a:r>
              <a:rPr lang="nl-NL" altLang="cs-CZ" sz="1700"/>
              <a:t>“mechanic</a:t>
            </a:r>
            <a:r>
              <a:rPr lang="cs-CZ" altLang="cs-CZ" sz="1700" err="1"/>
              <a:t>ká</a:t>
            </a:r>
            <a:r>
              <a:rPr lang="nl-NL" altLang="cs-CZ" sz="1700"/>
              <a:t> </a:t>
            </a:r>
            <a:r>
              <a:rPr lang="cs-CZ" altLang="cs-CZ" sz="1700"/>
              <a:t>umění</a:t>
            </a:r>
            <a:r>
              <a:rPr lang="nl-NL" altLang="cs-CZ" sz="1700"/>
              <a:t>”</a:t>
            </a:r>
            <a:endParaRPr lang="cs-CZ" altLang="cs-CZ" sz="1700"/>
          </a:p>
          <a:p>
            <a:pPr>
              <a:buFontTx/>
              <a:buNone/>
            </a:pPr>
            <a:endParaRPr lang="cs-CZ" altLang="cs-CZ" sz="1700"/>
          </a:p>
          <a:p>
            <a:pPr>
              <a:buFontTx/>
              <a:buNone/>
            </a:pPr>
            <a:br>
              <a:rPr lang="nl-NL" altLang="cs-CZ" sz="1700"/>
            </a:br>
            <a:endParaRPr lang="nl-NL" altLang="cs-CZ" sz="170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96B8412-6F11-485C-B0FE-16938F1E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B88A920-8DDC-4F6C-85A0-2D3A98D7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96F3B05-3CBC-4102-A1B6-04B44E99A397}"/>
              </a:ext>
            </a:extLst>
          </p:cNvPr>
          <p:cNvSpPr/>
          <p:nvPr/>
        </p:nvSpPr>
        <p:spPr>
          <a:xfrm>
            <a:off x="607560" y="233455"/>
            <a:ext cx="4347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/>
              <a:t>Původ  slov art, umění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58278F5-45B0-4D7A-A2C0-6DC036B27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205" y="3429000"/>
            <a:ext cx="1695002" cy="23730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8474657-A1E2-4ADA-90B6-4176F8842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160" y="3702218"/>
            <a:ext cx="2907030" cy="203492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FF734A4-D3B0-41A6-A070-EF7A0A1B492F}"/>
              </a:ext>
            </a:extLst>
          </p:cNvPr>
          <p:cNvSpPr/>
          <p:nvPr/>
        </p:nvSpPr>
        <p:spPr>
          <a:xfrm>
            <a:off x="4948989" y="5802003"/>
            <a:ext cx="2497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err="1"/>
              <a:t>Giambattista</a:t>
            </a:r>
            <a:r>
              <a:rPr lang="cs-CZ"/>
              <a:t> </a:t>
            </a:r>
            <a:r>
              <a:rPr lang="cs-CZ" err="1"/>
              <a:t>della</a:t>
            </a:r>
            <a:r>
              <a:rPr lang="cs-CZ"/>
              <a:t> Porta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65957E1-7016-471D-BA95-0596F802CB29}"/>
              </a:ext>
            </a:extLst>
          </p:cNvPr>
          <p:cNvSpPr/>
          <p:nvPr/>
        </p:nvSpPr>
        <p:spPr>
          <a:xfrm>
            <a:off x="10293205" y="5802003"/>
            <a:ext cx="156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Albrecht </a:t>
            </a:r>
            <a:r>
              <a:rPr lang="cs-CZ" err="1"/>
              <a:t>Dürer</a:t>
            </a:r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EDD605B-D789-4ADB-A7EF-05CEB9F2F5EB}"/>
              </a:ext>
            </a:extLst>
          </p:cNvPr>
          <p:cNvSpPr/>
          <p:nvPr/>
        </p:nvSpPr>
        <p:spPr>
          <a:xfrm>
            <a:off x="419914" y="4518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Leonardo da Vinci</a:t>
            </a:r>
          </a:p>
          <a:p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1AC1B2D-C7BB-406C-876D-BC52DEBD82D9}"/>
              </a:ext>
            </a:extLst>
          </p:cNvPr>
          <p:cNvSpPr/>
          <p:nvPr/>
        </p:nvSpPr>
        <p:spPr>
          <a:xfrm>
            <a:off x="4980560" y="30177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Renesance: umělečtí inženýři:</a:t>
            </a:r>
            <a:br>
              <a:rPr lang="cs-CZ"/>
            </a:b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478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CC68BF1-2318-433C-873F-0A9F3B060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5" y="33090"/>
            <a:ext cx="4897623" cy="629919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F66B701-66A5-4482-81AC-53E9289BF35D}"/>
              </a:ext>
            </a:extLst>
          </p:cNvPr>
          <p:cNvSpPr/>
          <p:nvPr/>
        </p:nvSpPr>
        <p:spPr>
          <a:xfrm>
            <a:off x="5478679" y="171255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Romantismus (konec 18. - 19. století)</a:t>
            </a:r>
            <a:br>
              <a:rPr lang="cs-CZ"/>
            </a:br>
            <a:r>
              <a:rPr lang="cs-CZ"/>
              <a:t> zde je Původ opozice umění vs. věda:</a:t>
            </a:r>
            <a:br>
              <a:rPr lang="cs-CZ"/>
            </a:br>
            <a:endParaRPr lang="cs-CZ"/>
          </a:p>
          <a:p>
            <a:r>
              <a:rPr lang="cs-CZ"/>
              <a:t>Věda ničí krásu, význam, hodnotu</a:t>
            </a:r>
            <a:br>
              <a:rPr lang="cs-CZ"/>
            </a:br>
            <a:r>
              <a:rPr lang="cs-CZ"/>
              <a:t>Umění zobrazuje krásu, význam, hodnotu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C72CF64-DF65-44F1-AA60-C103E6601CAB}"/>
              </a:ext>
            </a:extLst>
          </p:cNvPr>
          <p:cNvSpPr/>
          <p:nvPr/>
        </p:nvSpPr>
        <p:spPr>
          <a:xfrm>
            <a:off x="5310335" y="36681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Později  se mění význam „umění“ se stává  </a:t>
            </a:r>
            <a:r>
              <a:rPr lang="cs-CZ" err="1"/>
              <a:t>nerealisitickým</a:t>
            </a:r>
            <a:r>
              <a:rPr lang="cs-CZ"/>
              <a:t> „výtvarným uměním“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F0977C4-C1FE-4A5E-9FBB-20A620C92710}"/>
              </a:ext>
            </a:extLst>
          </p:cNvPr>
          <p:cNvSpPr/>
          <p:nvPr/>
        </p:nvSpPr>
        <p:spPr>
          <a:xfrm>
            <a:off x="5582147" y="44701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Modernismus (20. století)</a:t>
            </a:r>
          </a:p>
          <a:p>
            <a:endParaRPr lang="cs-CZ"/>
          </a:p>
          <a:p>
            <a:r>
              <a:rPr lang="cs-CZ"/>
              <a:t>anti-romantický</a:t>
            </a:r>
          </a:p>
          <a:p>
            <a:r>
              <a:rPr lang="cs-CZ"/>
              <a:t>avantgardní umělci zahrnují vědu a techniku:</a:t>
            </a:r>
          </a:p>
          <a:p>
            <a:r>
              <a:rPr lang="cs-CZ"/>
              <a:t>Italští futuristi</a:t>
            </a:r>
          </a:p>
          <a:p>
            <a:r>
              <a:rPr lang="cs-CZ"/>
              <a:t>Ruští konstruktivisté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913192B-3966-4DAA-AAFB-D1F749FF8FCD}"/>
              </a:ext>
            </a:extLst>
          </p:cNvPr>
          <p:cNvSpPr/>
          <p:nvPr/>
        </p:nvSpPr>
        <p:spPr>
          <a:xfrm>
            <a:off x="5310335" y="5832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http://dejinyumeni.blogspot.com/p/umeni-druhe-poloviny-20stol.html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F01C06-949E-4CE4-8FF5-A80DA29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15B0C2-3BD5-4A3C-AE20-31DE5793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D8FE62-F546-4BBF-A4D6-D39D0A41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4F45298-E98B-4F7C-9B38-A52A9B0ABF5D}"/>
              </a:ext>
            </a:extLst>
          </p:cNvPr>
          <p:cNvGrpSpPr/>
          <p:nvPr/>
        </p:nvGrpSpPr>
        <p:grpSpPr>
          <a:xfrm>
            <a:off x="856343" y="5007429"/>
            <a:ext cx="4464000" cy="885371"/>
            <a:chOff x="856343" y="5007429"/>
            <a:chExt cx="4453992" cy="885371"/>
          </a:xfrm>
        </p:grpSpPr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1E7024A5-D6E4-4300-A1B3-DDCA37631E24}"/>
                </a:ext>
              </a:extLst>
            </p:cNvPr>
            <p:cNvCxnSpPr/>
            <p:nvPr/>
          </p:nvCxnSpPr>
          <p:spPr>
            <a:xfrm>
              <a:off x="899886" y="5007429"/>
              <a:ext cx="0" cy="8853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5444C486-797C-44F0-A08A-DCF54920CFFC}"/>
                </a:ext>
              </a:extLst>
            </p:cNvPr>
            <p:cNvCxnSpPr/>
            <p:nvPr/>
          </p:nvCxnSpPr>
          <p:spPr>
            <a:xfrm>
              <a:off x="856343" y="5892800"/>
              <a:ext cx="445399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75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8" name="Picture 6">
            <a:extLst>
              <a:ext uri="{FF2B5EF4-FFF2-40B4-BE49-F238E27FC236}">
                <a16:creationId xmlns:a16="http://schemas.microsoft.com/office/drawing/2014/main" id="{5C5A24EE-F69E-47D8-8627-BB90927F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036402"/>
            <a:ext cx="6275667" cy="47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109086C-3CCC-49F5-98FB-783B767AF5F1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Věda a umění 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3D39F4-2F07-47A5-822F-3EAAF2816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49" y="6459785"/>
            <a:ext cx="70501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2020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C0485D-71E9-4485-BB68-546DD50E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885" y="6459785"/>
            <a:ext cx="2787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F6C1CB-DD92-4F59-8A07-FFF62053A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67" y="2051184"/>
            <a:ext cx="2694666" cy="27556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40F8E-9C1E-4154-98B8-DEEA2102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54" y="78510"/>
            <a:ext cx="10058400" cy="900000"/>
          </a:xfrm>
        </p:spPr>
        <p:txBody>
          <a:bodyPr/>
          <a:lstStyle/>
          <a:p>
            <a:r>
              <a:rPr lang="cs-CZ"/>
              <a:t>Věda a víra  - spor o dvojí pravdu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4BFF8D-49DF-4C07-929C-6FF1A74C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86" y="2080064"/>
            <a:ext cx="11524343" cy="4023360"/>
          </a:xfrm>
        </p:spPr>
        <p:txBody>
          <a:bodyPr>
            <a:normAutofit/>
          </a:bodyPr>
          <a:lstStyle/>
          <a:p>
            <a:r>
              <a:rPr lang="cs-CZ"/>
              <a:t>Mezi vědou a náboženskou vírou je zásadní rozdíl v postoji ke skutečnosti.</a:t>
            </a:r>
          </a:p>
          <a:p>
            <a:pPr lvl="1"/>
            <a:r>
              <a:rPr lang="cs-CZ"/>
              <a:t>Věda je odvozena od slova vědět, víra od slova věřit.</a:t>
            </a:r>
          </a:p>
          <a:p>
            <a:r>
              <a:rPr lang="cs-CZ"/>
              <a:t>V evropské kultuře spolu koexistují od starověku, často jsou akcentovány jejich protiklady a střety. </a:t>
            </a:r>
          </a:p>
          <a:p>
            <a:r>
              <a:rPr lang="cs-CZ"/>
              <a:t>Obecně je přijímán názor, že původnějším lidským postojem ke skutečnosti bylo věřit, víra zastupovala vědění tam, kde člověk musel jednat, aniž věděl, co bude.</a:t>
            </a:r>
          </a:p>
          <a:p>
            <a:r>
              <a:rPr lang="cs-CZ"/>
              <a:t>Vznik vědy vedl k postupnému a pozvolnému vymanění rozumu z mytologických představ o světě. </a:t>
            </a:r>
          </a:p>
          <a:p>
            <a:r>
              <a:rPr lang="cs-CZ"/>
              <a:t>Teolog </a:t>
            </a:r>
            <a:r>
              <a:rPr lang="cs-CZ" i="1"/>
              <a:t>pravdu</a:t>
            </a:r>
            <a:r>
              <a:rPr lang="cs-CZ"/>
              <a:t> příliš nehledá (nebo alespoň její zdroj), neboť byla dána – zjevena; analyzuje prameny své víry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872590-C08D-4462-8442-82ACDC4B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3BAB50-8582-40DF-8303-179FC91B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25B1A09-AF85-40CF-B6E4-A83182A04212}"/>
              </a:ext>
            </a:extLst>
          </p:cNvPr>
          <p:cNvSpPr/>
          <p:nvPr/>
        </p:nvSpPr>
        <p:spPr>
          <a:xfrm>
            <a:off x="3686185" y="1077373"/>
            <a:ext cx="8418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Věda bez víry je falešná, víra bez vědy je slepá.   Albert Einstein</a:t>
            </a:r>
          </a:p>
          <a:p>
            <a:r>
              <a:rPr lang="cs-CZ"/>
              <a:t>Víra je to, co nelze dokázat, a věda to, co bude zítra vyvráceno.  Gilbert </a:t>
            </a:r>
            <a:r>
              <a:rPr lang="cs-CZ" err="1"/>
              <a:t>Keith</a:t>
            </a:r>
            <a:r>
              <a:rPr lang="cs-CZ"/>
              <a:t> </a:t>
            </a:r>
            <a:r>
              <a:rPr lang="cs-CZ" err="1"/>
              <a:t>Chesterton</a:t>
            </a: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D616DE0-A5E3-4044-90D1-00403EBDB54C}"/>
              </a:ext>
            </a:extLst>
          </p:cNvPr>
          <p:cNvSpPr/>
          <p:nvPr/>
        </p:nvSpPr>
        <p:spPr>
          <a:xfrm>
            <a:off x="377371" y="5189619"/>
            <a:ext cx="771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Karikatura vztahu vědy a víry –  snahy vědecky vyvrátit či potvrdit existenci Boha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398D1A-7188-417F-AE7D-F17403F5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247" y="4836297"/>
            <a:ext cx="1464839" cy="1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E671E-A036-4993-A610-C313EE18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cs-CZ" sz="3600" dirty="0"/>
              <a:t>Postrádá spor mezi vědou a vírou smysl?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E9347-BD98-4693-84EC-246C30B1C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17320"/>
            <a:ext cx="10058400" cy="4023360"/>
          </a:xfrm>
        </p:spPr>
        <p:txBody>
          <a:bodyPr/>
          <a:lstStyle/>
          <a:p>
            <a:r>
              <a:rPr lang="cs-CZ" dirty="0"/>
              <a:t>Svět je jen jeden a pokud  jde o dva různé pohledy na tutéž skutečnost, budou závěry učiněné na základě jednoho či druhého pohledu mnohdy odlišné. Věda je nesena nejenom praktickými účely, ale i snahou rozšiřovat lidské poznání obecně. </a:t>
            </a:r>
          </a:p>
          <a:p>
            <a:r>
              <a:rPr lang="cs-CZ" dirty="0"/>
              <a:t>Věda a církevní dogma na sebe narážejí v řadě otázek, ať už jde o problematiku početí, potratů, genetiky, výzkumu a využití kmenových buněk v medicíně, eutanazie.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099C45-F5B0-4D58-8FC5-8DC5C11E5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81E9F9-30A0-4028-8E45-A33897EC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92DE0BC-7CB7-4A49-B0AE-E3EADD3D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256" y="3945186"/>
            <a:ext cx="3606288" cy="22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7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01983C3C-4305-4E06-87DD-324B57DF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18" y="993713"/>
            <a:ext cx="3765550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AC119C-9D2C-41EE-8EFC-289D82801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934" y="622046"/>
            <a:ext cx="4537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accent2">
                    <a:lumMod val="50000"/>
                  </a:schemeClr>
                </a:solidFill>
              </a:rPr>
              <a:t>Závěrem</a:t>
            </a:r>
          </a:p>
        </p:txBody>
      </p:sp>
      <p:sp>
        <p:nvSpPr>
          <p:cNvPr id="43012" name="TextBox 9">
            <a:extLst>
              <a:ext uri="{FF2B5EF4-FFF2-40B4-BE49-F238E27FC236}">
                <a16:creationId xmlns:a16="http://schemas.microsoft.com/office/drawing/2014/main" id="{579DFEC2-1C47-4DD8-B7C5-42233AB49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432" y="1765046"/>
            <a:ext cx="51546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Tři cesty vedou k poznání: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- cesta zamyšlení – ta je nejušlechtilejší,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- cesta napodobování – ta je nejlehčí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	a cesta pokusu – ta je nejtrpčí.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 					</a:t>
            </a:r>
            <a:r>
              <a:rPr lang="cs-CZ" altLang="cs-CZ" sz="2000" dirty="0">
                <a:latin typeface="Calibri" panose="020F0502020204030204" pitchFamily="34" charset="0"/>
              </a:rPr>
              <a:t>Konfucius (500 př. n. 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477BA3-A499-4BF5-BA0D-AC3D9B936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242E0-1FD7-4A82-941B-560BDA8C13B0}" type="slidenum">
              <a:rPr lang="fr-CA" altLang="cs-CZ" smtClean="0"/>
              <a:pPr/>
              <a:t>22</a:t>
            </a:fld>
            <a:endParaRPr lang="fr-CA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3C67D-CCB1-4D07-BDA0-D9A50819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FDC857-D86A-4B97-8334-1349595CB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D71D5D-534A-4084-B0E5-CDAB12DDB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242E0-1FD7-4A82-941B-560BDA8C13B0}" type="slidenum">
              <a:rPr lang="fr-CA" altLang="cs-CZ" smtClean="0"/>
              <a:pPr/>
              <a:t>23</a:t>
            </a:fld>
            <a:endParaRPr lang="fr-CA" altLang="cs-CZ"/>
          </a:p>
        </p:txBody>
      </p:sp>
    </p:spTree>
    <p:extLst>
      <p:ext uri="{BB962C8B-B14F-4D97-AF65-F5344CB8AC3E}">
        <p14:creationId xmlns:p14="http://schemas.microsoft.com/office/powerpoint/2010/main" val="82795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es, interiér, vsedě, židle&#10;&#10;Popis byl vytvořen automaticky">
            <a:extLst>
              <a:ext uri="{FF2B5EF4-FFF2-40B4-BE49-F238E27FC236}">
                <a16:creationId xmlns:a16="http://schemas.microsoft.com/office/drawing/2014/main" id="{AEA750E7-D5C6-4E33-986C-663DD1449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2" r="4449" b="11343"/>
          <a:stretch/>
        </p:blipFill>
        <p:spPr>
          <a:xfrm>
            <a:off x="841199" y="856886"/>
            <a:ext cx="10038836" cy="49952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AF2D08-EF11-461C-AD41-DC0986BA1575}"/>
              </a:ext>
            </a:extLst>
          </p:cNvPr>
          <p:cNvSpPr txBox="1"/>
          <p:nvPr/>
        </p:nvSpPr>
        <p:spPr>
          <a:xfrm>
            <a:off x="1046921" y="5903452"/>
            <a:ext cx="627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Můžeme popsat a zachytit vědeckým jazykem realitu kompletně?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011198-3243-4AB4-9FF0-8C1BF23E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07A8D6-3841-48CB-829D-E95F83C0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5D3DC2-C509-4304-9E41-280EDCAC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1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109733-7A50-4969-BECB-FC72F51A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21" y="680536"/>
            <a:ext cx="9645412" cy="503972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5AC58DA-7D8E-4C17-A12C-287DA27B911B}"/>
              </a:ext>
            </a:extLst>
          </p:cNvPr>
          <p:cNvSpPr/>
          <p:nvPr/>
        </p:nvSpPr>
        <p:spPr>
          <a:xfrm>
            <a:off x="1510748" y="55729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/>
          </a:p>
          <a:p>
            <a:r>
              <a:rPr lang="cs-CZ"/>
              <a:t>Myšlenkový experiment - navržen </a:t>
            </a:r>
            <a:r>
              <a:rPr lang="cs-CZ">
                <a:hlinkClick r:id="rId4"/>
              </a:rPr>
              <a:t>Frankem Jacksonem</a:t>
            </a: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DF3265-9F58-41A1-82A5-6A799325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298C9D-BAA5-4444-9CE1-3C65A11B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962DA3-0E25-4B19-95ED-E7EA5B10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B671B99-7D11-491D-B6A6-F1E0A471389E}"/>
              </a:ext>
            </a:extLst>
          </p:cNvPr>
          <p:cNvSpPr/>
          <p:nvPr/>
        </p:nvSpPr>
        <p:spPr>
          <a:xfrm>
            <a:off x="398841" y="4660001"/>
            <a:ext cx="5678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Estetika „chce“ být k vědou deskriptivní, objektivní a do určité míry i analytickou - Kritika soudnosti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BE18B0E-101F-4D1C-9D67-0D1A84EE271B}"/>
              </a:ext>
            </a:extLst>
          </p:cNvPr>
          <p:cNvSpPr txBox="1"/>
          <p:nvPr/>
        </p:nvSpPr>
        <p:spPr>
          <a:xfrm>
            <a:off x="398841" y="5506776"/>
            <a:ext cx="548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Estetika, filosofie a umění  jsou sebereflektující disciplíny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D0E3B17-4953-4B66-9E88-2D020D180143}"/>
              </a:ext>
            </a:extLst>
          </p:cNvPr>
          <p:cNvSpPr/>
          <p:nvPr/>
        </p:nvSpPr>
        <p:spPr>
          <a:xfrm>
            <a:off x="398841" y="1351224"/>
            <a:ext cx="6168887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b="1"/>
              <a:t>1750 – Alexander </a:t>
            </a:r>
            <a:r>
              <a:rPr lang="cs-CZ" b="1" err="1"/>
              <a:t>Baumgarten</a:t>
            </a:r>
            <a:r>
              <a:rPr lang="cs-CZ" b="1"/>
              <a:t> – „</a:t>
            </a:r>
            <a:r>
              <a:rPr lang="cs-CZ" b="1" err="1"/>
              <a:t>Aesthetica</a:t>
            </a:r>
            <a:r>
              <a:rPr lang="cs-CZ" b="1"/>
              <a:t>“</a:t>
            </a:r>
          </a:p>
          <a:p>
            <a:pPr>
              <a:lnSpc>
                <a:spcPct val="90000"/>
              </a:lnSpc>
              <a:defRPr/>
            </a:pPr>
            <a:endParaRPr lang="cs-CZ"/>
          </a:p>
          <a:p>
            <a:pPr>
              <a:lnSpc>
                <a:spcPct val="90000"/>
              </a:lnSpc>
              <a:defRPr/>
            </a:pPr>
            <a:endParaRPr lang="cs-CZ"/>
          </a:p>
          <a:p>
            <a:pPr>
              <a:lnSpc>
                <a:spcPct val="90000"/>
              </a:lnSpc>
              <a:defRPr/>
            </a:pPr>
            <a:r>
              <a:rPr lang="cs-CZ"/>
              <a:t>Co  je předmětem estetiky?</a:t>
            </a:r>
          </a:p>
          <a:p>
            <a:pPr algn="just">
              <a:defRPr/>
            </a:pPr>
            <a:endParaRPr lang="cs-CZ"/>
          </a:p>
          <a:p>
            <a:pPr algn="just">
              <a:defRPr/>
            </a:pPr>
            <a:r>
              <a:rPr lang="cs-CZ"/>
              <a:t>Základní úvaha estetiky se soustředí k hledání příčin </a:t>
            </a:r>
            <a:r>
              <a:rPr lang="cs-CZ">
                <a:solidFill>
                  <a:srgbClr val="FF0000"/>
                </a:solidFill>
              </a:rPr>
              <a:t>zvláštního</a:t>
            </a:r>
            <a:r>
              <a:rPr lang="cs-CZ"/>
              <a:t> požitku, který pociťujeme jak při vnímání některých přírodních jevů, tak i některých lidských výtvorů, zejména z oblasti umění; </a:t>
            </a:r>
          </a:p>
          <a:p>
            <a:pPr algn="just">
              <a:defRPr/>
            </a:pPr>
            <a:r>
              <a:rPr lang="cs-CZ"/>
              <a:t>nejčastěji se v souvislosti s tím hovoří o kráse jako o zdroji tohoto požitku.“</a:t>
            </a:r>
          </a:p>
          <a:p>
            <a:pPr>
              <a:lnSpc>
                <a:spcPct val="90000"/>
              </a:lnSpc>
              <a:defRPr/>
            </a:pPr>
            <a:endParaRPr lang="cs-CZ"/>
          </a:p>
          <a:p>
            <a:pPr>
              <a:lnSpc>
                <a:spcPct val="90000"/>
              </a:lnSpc>
              <a:defRPr/>
            </a:pPr>
            <a:endParaRPr lang="cs-CZ"/>
          </a:p>
          <a:p>
            <a:pPr>
              <a:lnSpc>
                <a:spcPct val="90000"/>
              </a:lnSpc>
              <a:defRPr/>
            </a:pP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F0DC2D-883B-407B-8500-CF5AEE2D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84" y="1943702"/>
            <a:ext cx="4581525" cy="3962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40066C-5CC8-4061-B2FF-1E88B5BA8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457" y="204704"/>
            <a:ext cx="1885253" cy="13320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2247EA8-AB9D-4CFA-90DA-CEDB5076F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484" y="204704"/>
            <a:ext cx="1314715" cy="129726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D44043-7BF0-49FD-B7C7-447CDC55B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27" y="285379"/>
            <a:ext cx="1449837" cy="759438"/>
          </a:xfrm>
          <a:prstGeom prst="rect">
            <a:avLst/>
          </a:prstGeom>
        </p:spPr>
      </p:pic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B4CBE6B-4D42-47C9-B3D2-68CD71F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19F5AB0-7EF9-4CE8-BAD3-8FECEC46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3CD5B8A0-99DB-4B56-8F72-0333CB0A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3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2467E18-2463-45EC-97BF-79DDE0B27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49" y="1932626"/>
            <a:ext cx="6849567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ea typeface="Calibri" panose="020F0502020204030204" pitchFamily="34" charset="0"/>
                <a:cs typeface="Times New Roman" panose="02020603050405020304" pitchFamily="18" charset="0"/>
              </a:rPr>
              <a:t>Existuje obecně přijatelná definice </a:t>
            </a:r>
            <a:r>
              <a:rPr lang="cs-CZ" altLang="cs-CZ" sz="2000" b="1">
                <a:ea typeface="Calibri" panose="020F0502020204030204" pitchFamily="34" charset="0"/>
                <a:cs typeface="Times New Roman" panose="02020603050405020304" pitchFamily="18" charset="0"/>
              </a:rPr>
              <a:t>umění</a:t>
            </a:r>
            <a:r>
              <a:rPr lang="cs-CZ" altLang="cs-CZ" sz="2000">
                <a:ea typeface="Calibri" panose="020F0502020204030204" pitchFamily="34" charset="0"/>
                <a:cs typeface="Times New Roman" panose="02020603050405020304" pitchFamily="18" charset="0"/>
              </a:rPr>
              <a:t>, lze ji vůbec předložit?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2000">
              <a:latin typeface="Arial Unicode MS" panose="020B0604020202020204" pitchFamily="34" charset="-12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>
              <a:latin typeface="Arial Unicode MS" panose="020B0604020202020204" pitchFamily="34" charset="-12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C10705-C1A3-4701-8362-2BE8894E5B68}"/>
              </a:ext>
            </a:extLst>
          </p:cNvPr>
          <p:cNvSpPr txBox="1"/>
          <p:nvPr/>
        </p:nvSpPr>
        <p:spPr>
          <a:xfrm>
            <a:off x="484549" y="2532791"/>
            <a:ext cx="7921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Kámen ležící na polní cestě není normálně uměleckým dílem, ale může se jím stát, </a:t>
            </a:r>
          </a:p>
          <a:p>
            <a:r>
              <a:rPr lang="cs-CZ" i="1" dirty="0"/>
              <a:t>když je vystaven v muzeu umění. 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06C91A9-46DA-42EF-A2E6-140925E67F4B}"/>
              </a:ext>
            </a:extLst>
          </p:cNvPr>
          <p:cNvSpPr/>
          <p:nvPr/>
        </p:nvSpPr>
        <p:spPr>
          <a:xfrm>
            <a:off x="484550" y="3409955"/>
            <a:ext cx="7921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/>
              <a:t>Rembrandtův obraz přestává fungovat jako umělecké dílo, je-li použit jako obal</a:t>
            </a:r>
            <a:r>
              <a:rPr lang="cs-CZ"/>
              <a:t>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0FE62E-5B3C-464A-89E4-0A95528E774A}"/>
              </a:ext>
            </a:extLst>
          </p:cNvPr>
          <p:cNvSpPr/>
          <p:nvPr/>
        </p:nvSpPr>
        <p:spPr>
          <a:xfrm>
            <a:off x="484549" y="4209702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Tím, že někdo udělí určitému objektu status umění, bere na sebe za tento jeho nový status jistou zodpovědnost –  vystavuje dotyčného riziku, že objekt ve skutečnosti nikdo neocení a on tím ztratí tvář. </a:t>
            </a:r>
          </a:p>
          <a:p>
            <a:endParaRPr lang="cs-CZ" i="1" dirty="0"/>
          </a:p>
          <a:p>
            <a:r>
              <a:rPr lang="cs-CZ" i="1" dirty="0"/>
              <a:t>Je možné prohlásit žábu za umělecké dílo, ale v krásného prince se tím nepromění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EC93A72-FA85-4668-B47D-6C622D0CF816}"/>
              </a:ext>
            </a:extLst>
          </p:cNvPr>
          <p:cNvSpPr txBox="1"/>
          <p:nvPr/>
        </p:nvSpPr>
        <p:spPr>
          <a:xfrm>
            <a:off x="484549" y="376732"/>
            <a:ext cx="102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/>
              <a:t>Estetika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8C272AB-F41E-4190-9173-5AE50DA0E503}"/>
              </a:ext>
            </a:extLst>
          </p:cNvPr>
          <p:cNvSpPr/>
          <p:nvPr/>
        </p:nvSpPr>
        <p:spPr>
          <a:xfrm>
            <a:off x="484549" y="970013"/>
            <a:ext cx="8812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T</a:t>
            </a:r>
            <a:r>
              <a:rPr lang="cs-CZ" b="1">
                <a:solidFill>
                  <a:srgbClr val="C00000"/>
                </a:solidFill>
              </a:rPr>
              <a:t>ři oblasti Krásna</a:t>
            </a:r>
            <a:r>
              <a:rPr lang="cs-CZ"/>
              <a:t>:  </a:t>
            </a:r>
            <a:r>
              <a:rPr lang="cs-CZ">
                <a:solidFill>
                  <a:srgbClr val="00B050"/>
                </a:solidFill>
              </a:rPr>
              <a:t>Příroda</a:t>
            </a:r>
            <a:r>
              <a:rPr lang="cs-CZ"/>
              <a:t>, </a:t>
            </a:r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Mimoumělecké výtvory (výrobky řemesel…)</a:t>
            </a:r>
            <a:r>
              <a:rPr lang="cs-CZ"/>
              <a:t>, </a:t>
            </a:r>
            <a:r>
              <a:rPr lang="cs-CZ" b="1">
                <a:solidFill>
                  <a:srgbClr val="0070C0"/>
                </a:solidFill>
              </a:rPr>
              <a:t>umění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3E04DA-65AF-4A30-A6B4-DB28F44E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870BDDB5-DAD3-4662-9BC9-A7CA4F46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5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33BD30-4EF9-4EA0-AA2A-9835E880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322" y="841248"/>
            <a:ext cx="3959260" cy="5175504"/>
          </a:xfrm>
          <a:prstGeom prst="rect">
            <a:avLst/>
          </a:prstGeom>
        </p:spPr>
      </p:pic>
      <p:pic>
        <p:nvPicPr>
          <p:cNvPr id="12290" name="Picture 5" descr="storm-photography-marko-korosec-1-781x580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55172" y="893775"/>
            <a:ext cx="5092361" cy="3781078"/>
          </a:xfrm>
          <a:prstGeom prst="rect">
            <a:avLst/>
          </a:prstGeom>
          <a:noFill/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7D0307-BD5B-488E-9E86-D10068BE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4696C0-3D53-4D05-B020-DD6A3AC1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CE58D6E-1694-4CE1-AE5A-C29F7E361844}"/>
              </a:ext>
            </a:extLst>
          </p:cNvPr>
          <p:cNvSpPr txBox="1"/>
          <p:nvPr/>
        </p:nvSpPr>
        <p:spPr>
          <a:xfrm>
            <a:off x="6745357" y="5300870"/>
            <a:ext cx="192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Malebnost přírody</a:t>
            </a:r>
          </a:p>
        </p:txBody>
      </p:sp>
    </p:spTree>
    <p:extLst>
      <p:ext uri="{BB962C8B-B14F-4D97-AF65-F5344CB8AC3E}">
        <p14:creationId xmlns:p14="http://schemas.microsoft.com/office/powerpoint/2010/main" val="218668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3477BB9-BA5D-4A3A-90CF-173896BF8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2800"/>
              <a:t>2. science &amp; art</a:t>
            </a:r>
          </a:p>
        </p:txBody>
      </p:sp>
      <p:pic>
        <p:nvPicPr>
          <p:cNvPr id="62467" name="Picture 3" descr="Haeckel_Actiniae">
            <a:extLst>
              <a:ext uri="{FF2B5EF4-FFF2-40B4-BE49-F238E27FC236}">
                <a16:creationId xmlns:a16="http://schemas.microsoft.com/office/drawing/2014/main" id="{D1414E4F-244C-412A-A098-3DCC451A3B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546600" cy="6477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5">
            <a:extLst>
              <a:ext uri="{FF2B5EF4-FFF2-40B4-BE49-F238E27FC236}">
                <a16:creationId xmlns:a16="http://schemas.microsoft.com/office/drawing/2014/main" id="{AA534DB2-5F42-4118-8E62-3A8A32E07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4008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003887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887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887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3887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Ernst Haeckel, </a:t>
            </a:r>
            <a:r>
              <a:rPr lang="en-US" altLang="cs-CZ" sz="2000" b="1" i="1" err="1">
                <a:solidFill>
                  <a:schemeClr val="bg1"/>
                </a:solidFill>
                <a:latin typeface="Arial" panose="020B0604020202020204" pitchFamily="34" charset="0"/>
              </a:rPr>
              <a:t>Kunstformen</a:t>
            </a:r>
            <a:r>
              <a:rPr lang="en-US" altLang="cs-CZ" sz="2000" b="1" i="1">
                <a:solidFill>
                  <a:schemeClr val="bg1"/>
                </a:solidFill>
                <a:latin typeface="Arial" panose="020B0604020202020204" pitchFamily="34" charset="0"/>
              </a:rPr>
              <a:t> der </a:t>
            </a:r>
            <a:r>
              <a:rPr lang="en-US" altLang="cs-CZ" sz="2000" b="1" i="1" err="1">
                <a:solidFill>
                  <a:schemeClr val="bg1"/>
                </a:solidFill>
                <a:latin typeface="Arial" panose="020B0604020202020204" pitchFamily="34" charset="0"/>
              </a:rPr>
              <a:t>Natur</a:t>
            </a:r>
            <a:r>
              <a:rPr lang="en-US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 (1899-1904</a:t>
            </a:r>
            <a:r>
              <a:rPr lang="en-US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nl-NL" altLang="cs-CZ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2469" name="Picture 7" descr="Haeckel">
            <a:extLst>
              <a:ext uri="{FF2B5EF4-FFF2-40B4-BE49-F238E27FC236}">
                <a16:creationId xmlns:a16="http://schemas.microsoft.com/office/drawing/2014/main" id="{65236FBB-9A12-4E02-BA8B-3C1C4DC99F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4080" r="3502" b="4527"/>
          <a:stretch>
            <a:fillRect/>
          </a:stretch>
        </p:blipFill>
        <p:spPr>
          <a:xfrm>
            <a:off x="6234113" y="0"/>
            <a:ext cx="4486275" cy="6264275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1A65F8-2268-4583-B7F3-466E4D2A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img105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0" y="952500"/>
            <a:ext cx="7429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BD03545-8F1C-44F9-9B9E-95523909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57E546-3BC0-413C-B5BF-C5112944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1E3B89-19BE-4398-83F2-E22BD7F9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614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4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6156294833BA34DACCEB66147AEE833" ma:contentTypeVersion="4" ma:contentTypeDescription="Vytvoří nový dokument" ma:contentTypeScope="" ma:versionID="30fd3f522d10039c68a84e725bed8046">
  <xsd:schema xmlns:xsd="http://www.w3.org/2001/XMLSchema" xmlns:xs="http://www.w3.org/2001/XMLSchema" xmlns:p="http://schemas.microsoft.com/office/2006/metadata/properties" xmlns:ns2="ed502b79-4418-4e20-8383-2e6e3d2b188e" xmlns:ns3="459143da-b431-486e-91ab-80c95d0062eb" targetNamespace="http://schemas.microsoft.com/office/2006/metadata/properties" ma:root="true" ma:fieldsID="a7444aef337b2d3f4946e81e5253f5aa" ns2:_="" ns3:_="">
    <xsd:import namespace="ed502b79-4418-4e20-8383-2e6e3d2b188e"/>
    <xsd:import namespace="459143da-b431-486e-91ab-80c95d006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02b79-4418-4e20-8383-2e6e3d2b1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143da-b431-486e-91ab-80c95d0062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0D7130-95C3-4F84-BBEA-9C6E6C9D2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4835DB-6BB2-4517-A357-0A291C5B18E0}">
  <ds:schemaRefs>
    <ds:schemaRef ds:uri="459143da-b431-486e-91ab-80c95d0062eb"/>
    <ds:schemaRef ds:uri="ed502b79-4418-4e20-8383-2e6e3d2b18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D749C1-C707-4A28-9442-B2F61571C0D6}">
  <ds:schemaRefs>
    <ds:schemaRef ds:uri="http://www.w3.org/XML/1998/namespace"/>
    <ds:schemaRef ds:uri="ed502b79-4418-4e20-8383-2e6e3d2b188e"/>
    <ds:schemaRef ds:uri="459143da-b431-486e-91ab-80c95d0062eb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3997</Words>
  <Application>Microsoft Office PowerPoint</Application>
  <PresentationFormat>Širokoúhlá obrazovka</PresentationFormat>
  <Paragraphs>292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Arial Unicode MS</vt:lpstr>
      <vt:lpstr>Calibri</vt:lpstr>
      <vt:lpstr>Calibri Light</vt:lpstr>
      <vt:lpstr>Cambria</vt:lpstr>
      <vt:lpstr>Times</vt:lpstr>
      <vt:lpstr>Retrospektiva</vt:lpstr>
      <vt:lpstr>144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science &amp; art</vt:lpstr>
      <vt:lpstr>Prezentace aplikace PowerPoint</vt:lpstr>
      <vt:lpstr>Hieronymus Bosch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Věda a víra  - spor o dvojí pravdu</vt:lpstr>
      <vt:lpstr>Postrádá spor mezi vědou a vírou smysl? </vt:lpstr>
      <vt:lpstr>Závěrem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 Svo</dc:creator>
  <cp:lastModifiedBy>Jindřiška Svobodová</cp:lastModifiedBy>
  <cp:revision>7</cp:revision>
  <dcterms:created xsi:type="dcterms:W3CDTF">2020-04-22T20:41:30Z</dcterms:created>
  <dcterms:modified xsi:type="dcterms:W3CDTF">2021-03-30T11:48:55Z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0x01010006156294833BA34DACCEB66147AEE833</vt:lpwstr>
  </property>
</Properties>
</file>