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7" r:id="rId1"/>
    <p:sldMasterId id="2147483689" r:id="rId2"/>
  </p:sldMasterIdLst>
  <p:notesMasterIdLst>
    <p:notesMasterId r:id="rId17"/>
  </p:notesMasterIdLst>
  <p:sldIdLst>
    <p:sldId id="256" r:id="rId3"/>
    <p:sldId id="263" r:id="rId4"/>
    <p:sldId id="265" r:id="rId5"/>
    <p:sldId id="283" r:id="rId6"/>
    <p:sldId id="266" r:id="rId7"/>
    <p:sldId id="267" r:id="rId8"/>
    <p:sldId id="268" r:id="rId9"/>
    <p:sldId id="269" r:id="rId10"/>
    <p:sldId id="270" r:id="rId11"/>
    <p:sldId id="273" r:id="rId12"/>
    <p:sldId id="274" r:id="rId13"/>
    <p:sldId id="275" r:id="rId14"/>
    <p:sldId id="276" r:id="rId15"/>
    <p:sldId id="282" r:id="rId16"/>
  </p:sldIdLst>
  <p:sldSz cx="9144000" cy="6858000" type="screen4x3"/>
  <p:notesSz cx="6797675" cy="9926638"/>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Economica"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97" autoAdjust="0"/>
  </p:normalViewPr>
  <p:slideViewPr>
    <p:cSldViewPr snapToGrid="0" showGuides="1">
      <p:cViewPr varScale="1">
        <p:scale>
          <a:sx n="84" d="100"/>
          <a:sy n="84" d="100"/>
        </p:scale>
        <p:origin x="13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a:extLst>
              <a:ext uri="{FF2B5EF4-FFF2-40B4-BE49-F238E27FC236}">
                <a16:creationId xmlns:a16="http://schemas.microsoft.com/office/drawing/2014/main" id="{7EE88FE1-9AF9-4068-A5E4-B9EFA0CFA0AA}"/>
              </a:ext>
            </a:extLst>
          </p:cNvPr>
          <p:cNvSpPr txBox="1">
            <a:spLocks noGrp="1" noChangeArrowheads="1"/>
          </p:cNvSpPr>
          <p:nvPr>
            <p:ph type="hdr" idx="2"/>
          </p:nvPr>
        </p:nvSpPr>
        <p:spPr bwMode="auto">
          <a:xfrm>
            <a:off x="0" y="0"/>
            <a:ext cx="2946400" cy="496888"/>
          </a:xfrm>
          <a:prstGeom prst="rect">
            <a:avLst/>
          </a:prstGeom>
          <a:noFill/>
          <a:ln>
            <a:noFill/>
          </a:ln>
        </p:spPr>
        <p:txBody>
          <a:bodyPr vert="horz" wrap="square" lIns="91425" tIns="91425" rIns="91425" bIns="91425"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4339" name="Shape 4">
            <a:extLst>
              <a:ext uri="{FF2B5EF4-FFF2-40B4-BE49-F238E27FC236}">
                <a16:creationId xmlns:a16="http://schemas.microsoft.com/office/drawing/2014/main" id="{9F999917-1B59-4DB9-8473-20B7CD018DA8}"/>
              </a:ext>
            </a:extLst>
          </p:cNvPr>
          <p:cNvSpPr txBox="1">
            <a:spLocks noGrp="1" noChangeArrowheads="1"/>
          </p:cNvSpPr>
          <p:nvPr>
            <p:ph type="dt" idx="10"/>
          </p:nvPr>
        </p:nvSpPr>
        <p:spPr bwMode="auto">
          <a:xfrm>
            <a:off x="3849688" y="0"/>
            <a:ext cx="2946400" cy="496888"/>
          </a:xfrm>
          <a:prstGeom prst="rect">
            <a:avLst/>
          </a:prstGeom>
          <a:noFill/>
          <a:ln>
            <a:noFill/>
          </a:ln>
        </p:spPr>
        <p:txBody>
          <a:bodyPr vert="horz" wrap="square" lIns="91425" tIns="91425" rIns="91425" bIns="91425"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2" name="Shape 5">
            <a:extLst>
              <a:ext uri="{FF2B5EF4-FFF2-40B4-BE49-F238E27FC236}">
                <a16:creationId xmlns:a16="http://schemas.microsoft.com/office/drawing/2014/main" id="{22D2FE27-DEDB-4947-B91D-279B5C78165E}"/>
              </a:ext>
            </a:extLst>
          </p:cNvPr>
          <p:cNvSpPr>
            <a:spLocks noGrp="1" noRot="1" noChangeAspect="1"/>
          </p:cNvSpPr>
          <p:nvPr>
            <p:ph type="sldImg" idx="3"/>
          </p:nvPr>
        </p:nvSpPr>
        <p:spPr bwMode="auto">
          <a:xfrm>
            <a:off x="917575" y="744538"/>
            <a:ext cx="4962525" cy="372268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Shape 6">
            <a:extLst>
              <a:ext uri="{FF2B5EF4-FFF2-40B4-BE49-F238E27FC236}">
                <a16:creationId xmlns:a16="http://schemas.microsoft.com/office/drawing/2014/main" id="{28401461-CFC8-4B1E-ABDE-3E218D904815}"/>
              </a:ext>
            </a:extLst>
          </p:cNvPr>
          <p:cNvSpPr txBox="1">
            <a:spLocks noGrp="1" noChangeArrowheads="1"/>
          </p:cNvSpPr>
          <p:nvPr>
            <p:ph type="body" idx="1"/>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4342" name="Shape 7">
            <a:extLst>
              <a:ext uri="{FF2B5EF4-FFF2-40B4-BE49-F238E27FC236}">
                <a16:creationId xmlns:a16="http://schemas.microsoft.com/office/drawing/2014/main" id="{59712150-23B0-4FAE-B9EF-466E6A8011D4}"/>
              </a:ext>
            </a:extLst>
          </p:cNvPr>
          <p:cNvSpPr txBox="1">
            <a:spLocks noGrp="1" noChangeArrowheads="1"/>
          </p:cNvSpPr>
          <p:nvPr>
            <p:ph type="ftr" idx="11"/>
          </p:nvPr>
        </p:nvSpPr>
        <p:spPr bwMode="auto">
          <a:xfrm>
            <a:off x="0" y="9428163"/>
            <a:ext cx="2946400" cy="496887"/>
          </a:xfrm>
          <a:prstGeom prst="rect">
            <a:avLst/>
          </a:prstGeom>
          <a:noFill/>
          <a:ln>
            <a:noFill/>
          </a:ln>
        </p:spPr>
        <p:txBody>
          <a:bodyPr vert="horz" wrap="square" lIns="91425" tIns="91425" rIns="91425" bIns="91425"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4343" name="Shape 8">
            <a:extLst>
              <a:ext uri="{FF2B5EF4-FFF2-40B4-BE49-F238E27FC236}">
                <a16:creationId xmlns:a16="http://schemas.microsoft.com/office/drawing/2014/main" id="{CBA11180-E2AB-448A-9124-53FFFD4197BC}"/>
              </a:ext>
            </a:extLst>
          </p:cNvPr>
          <p:cNvSpPr txBox="1">
            <a:spLocks noGrp="1" noChangeArrowheads="1"/>
          </p:cNvSpPr>
          <p:nvPr>
            <p:ph type="sldNum" idx="12"/>
          </p:nvPr>
        </p:nvSpPr>
        <p:spPr bwMode="auto">
          <a:xfrm>
            <a:off x="3849688" y="9428163"/>
            <a:ext cx="2946400" cy="496887"/>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fld id="{44085FEE-CA35-477B-A5B0-A97A82226C89}" type="slidenum">
              <a:rPr lang="cs-CZ"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249">
            <a:extLst>
              <a:ext uri="{FF2B5EF4-FFF2-40B4-BE49-F238E27FC236}">
                <a16:creationId xmlns:a16="http://schemas.microsoft.com/office/drawing/2014/main" id="{50E7C7FC-EFC1-4A72-9A02-11D379FA0E24}"/>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4339" name="Shape 250">
            <a:extLst>
              <a:ext uri="{FF2B5EF4-FFF2-40B4-BE49-F238E27FC236}">
                <a16:creationId xmlns:a16="http://schemas.microsoft.com/office/drawing/2014/main" id="{143DDF67-C944-4CDA-BB54-52F32DD4A8D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385">
            <a:extLst>
              <a:ext uri="{FF2B5EF4-FFF2-40B4-BE49-F238E27FC236}">
                <a16:creationId xmlns:a16="http://schemas.microsoft.com/office/drawing/2014/main" id="{8B74D876-03BF-46EC-B88B-D158CBF107F0}"/>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2771" name="Shape 386">
            <a:extLst>
              <a:ext uri="{FF2B5EF4-FFF2-40B4-BE49-F238E27FC236}">
                <a16:creationId xmlns:a16="http://schemas.microsoft.com/office/drawing/2014/main" id="{FDBBADF9-EA17-4B28-8A8B-1E6FDA8FBB5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392">
            <a:extLst>
              <a:ext uri="{FF2B5EF4-FFF2-40B4-BE49-F238E27FC236}">
                <a16:creationId xmlns:a16="http://schemas.microsoft.com/office/drawing/2014/main" id="{1278FE6B-F9B7-4B7C-9A98-432D90A14B1F}"/>
              </a:ext>
            </a:extLst>
          </p:cNvPr>
          <p:cNvSpPr txBox="1">
            <a:spLocks noGrp="1" noChangeArrowheads="1"/>
          </p:cNvSpPr>
          <p:nvPr>
            <p:ph type="body" idx="1"/>
          </p:nvPr>
        </p:nvSpPr>
        <p:spPr>
          <a:noFill/>
        </p:spPr>
        <p:txBody>
          <a:bodyPr anchor="ctr"/>
          <a:lstStyle/>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Nejvyšší cíl fyziky: </a:t>
            </a: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Hledání univerzální teorie. </a:t>
            </a:r>
          </a:p>
          <a:p>
            <a:pPr marL="0" indent="0" eaLnBrk="1" hangingPunct="1">
              <a:buSzPts val="1400"/>
            </a:pPr>
            <a:endParaRPr lang="cs-CZ"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4819" name="Shape 393">
            <a:extLst>
              <a:ext uri="{FF2B5EF4-FFF2-40B4-BE49-F238E27FC236}">
                <a16:creationId xmlns:a16="http://schemas.microsoft.com/office/drawing/2014/main" id="{F7B42396-B732-4247-A4D9-2FF60E10CB5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399">
            <a:extLst>
              <a:ext uri="{FF2B5EF4-FFF2-40B4-BE49-F238E27FC236}">
                <a16:creationId xmlns:a16="http://schemas.microsoft.com/office/drawing/2014/main" id="{788151EA-0A89-4CF0-9D68-8EE1C81A9A1B}"/>
              </a:ext>
            </a:extLst>
          </p:cNvPr>
          <p:cNvSpPr>
            <a:spLocks noGrp="1" noRot="1" noChangeAspect="1" noTextEdit="1"/>
          </p:cNvSpPr>
          <p:nvPr>
            <p:ph type="sldImg" idx="2"/>
          </p:nvPr>
        </p:nvSpPr>
        <p:spPr>
          <a:noFill/>
          <a:ln>
            <a:headEnd/>
            <a:tailEnd/>
          </a:ln>
        </p:spPr>
      </p:sp>
      <p:sp>
        <p:nvSpPr>
          <p:cNvPr id="36867" name="Shape 400">
            <a:extLst>
              <a:ext uri="{FF2B5EF4-FFF2-40B4-BE49-F238E27FC236}">
                <a16:creationId xmlns:a16="http://schemas.microsoft.com/office/drawing/2014/main" id="{0321E962-9AD3-4616-A0A8-1F9FC3320C36}"/>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6868" name="Shape 401">
            <a:extLst>
              <a:ext uri="{FF2B5EF4-FFF2-40B4-BE49-F238E27FC236}">
                <a16:creationId xmlns:a16="http://schemas.microsoft.com/office/drawing/2014/main" id="{BDE53CF4-D335-4BF0-B823-8320842F07B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Pts val="1400"/>
            </a:pPr>
            <a:fld id="{11C0F254-3CBB-46CC-B212-098E752D0FFB}" type="slidenum">
              <a:rPr lang="cs-CZ" altLang="en-US" smtClean="0"/>
              <a:pPr algn="l">
                <a:buSzPts val="140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405">
            <a:extLst>
              <a:ext uri="{FF2B5EF4-FFF2-40B4-BE49-F238E27FC236}">
                <a16:creationId xmlns:a16="http://schemas.microsoft.com/office/drawing/2014/main" id="{71692796-7C7F-46E7-A83E-09BE8A47872D}"/>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8915" name="Shape 406">
            <a:extLst>
              <a:ext uri="{FF2B5EF4-FFF2-40B4-BE49-F238E27FC236}">
                <a16:creationId xmlns:a16="http://schemas.microsoft.com/office/drawing/2014/main" id="{4F908580-40A1-4C47-BA0F-1FCCD6BEA65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441">
            <a:extLst>
              <a:ext uri="{FF2B5EF4-FFF2-40B4-BE49-F238E27FC236}">
                <a16:creationId xmlns:a16="http://schemas.microsoft.com/office/drawing/2014/main" id="{83A1BF5C-9B5F-4E67-95F7-62781EBAD723}"/>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63" name="Shape 442">
            <a:extLst>
              <a:ext uri="{FF2B5EF4-FFF2-40B4-BE49-F238E27FC236}">
                <a16:creationId xmlns:a16="http://schemas.microsoft.com/office/drawing/2014/main" id="{5D791118-62E2-4C68-BAC8-2B86836A3BE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300">
            <a:extLst>
              <a:ext uri="{FF2B5EF4-FFF2-40B4-BE49-F238E27FC236}">
                <a16:creationId xmlns:a16="http://schemas.microsoft.com/office/drawing/2014/main" id="{5FFCF1D8-2DE6-4E38-A789-789CB1BC0065}"/>
              </a:ext>
            </a:extLst>
          </p:cNvPr>
          <p:cNvSpPr>
            <a:spLocks noGrp="1" noRot="1" noChangeAspect="1" noTextEdit="1"/>
          </p:cNvSpPr>
          <p:nvPr>
            <p:ph type="sldImg" idx="2"/>
          </p:nvPr>
        </p:nvSpPr>
        <p:spPr>
          <a:noFill/>
          <a:ln>
            <a:headEnd/>
            <a:tailEnd/>
          </a:ln>
        </p:spPr>
      </p:sp>
      <p:sp>
        <p:nvSpPr>
          <p:cNvPr id="16387" name="Shape 301">
            <a:extLst>
              <a:ext uri="{FF2B5EF4-FFF2-40B4-BE49-F238E27FC236}">
                <a16:creationId xmlns:a16="http://schemas.microsoft.com/office/drawing/2014/main" id="{B28CCAB4-D32C-4B91-B03D-657A49376276}"/>
              </a:ext>
            </a:extLst>
          </p:cNvPr>
          <p:cNvSpPr txBox="1">
            <a:spLocks noGrp="1" noChangeArrowheads="1"/>
          </p:cNvSpPr>
          <p:nvPr>
            <p:ph type="body" idx="1"/>
          </p:nvPr>
        </p:nvSpPr>
        <p:spPr>
          <a:noFill/>
        </p:spPr>
        <p:txBody>
          <a:bodyPr/>
          <a:lstStyle/>
          <a:p>
            <a:pPr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Mezi živou a neživou přírodou existuje mimo jiné zásadní rozdíl v tom, že kámen se o své existenci nedumá a nijak se o ni nestará, prostě přetrvává, dokud chemické vazby nebo termodynamické procesy neprojdou změnou, tak živý tvor ke své existenci přistupuje jinak. </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žije --- co je život?</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Předně  potřebuje metabolismus, který brání růstu entropie a rozpadu živé hmoty…</a:t>
            </a:r>
          </a:p>
          <a:p>
            <a:pPr eaLnBrk="1" hangingPunct="1">
              <a:buSzPts val="1400"/>
            </a:pPr>
            <a:endParaRPr lang="cs-CZ"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302">
            <a:extLst>
              <a:ext uri="{FF2B5EF4-FFF2-40B4-BE49-F238E27FC236}">
                <a16:creationId xmlns:a16="http://schemas.microsoft.com/office/drawing/2014/main" id="{0DBD0155-3E7F-481E-832E-1E9831F3498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7D8AD9D-9198-4BC8-9A0D-23324C77AB90}" type="slidenum">
              <a:rPr lang="cs-CZ" altLang="en-US" sz="1200" smtClean="0">
                <a:latin typeface="Calibri" panose="020F0502020204030204" pitchFamily="34" charset="0"/>
                <a:cs typeface="Calibri" panose="020F0502020204030204" pitchFamily="34" charset="0"/>
                <a:sym typeface="Calibri" panose="020F0502020204030204" pitchFamily="34" charset="0"/>
              </a:rPr>
              <a:pPr/>
              <a:t>2</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313">
            <a:extLst>
              <a:ext uri="{FF2B5EF4-FFF2-40B4-BE49-F238E27FC236}">
                <a16:creationId xmlns:a16="http://schemas.microsoft.com/office/drawing/2014/main" id="{F527B830-2049-4CE0-89B4-D8A63AB05CD7}"/>
              </a:ext>
            </a:extLst>
          </p:cNvPr>
          <p:cNvSpPr>
            <a:spLocks noGrp="1" noRot="1" noChangeAspect="1" noTextEdit="1"/>
          </p:cNvSpPr>
          <p:nvPr>
            <p:ph type="sldImg" idx="2"/>
          </p:nvPr>
        </p:nvSpPr>
        <p:spPr>
          <a:noFill/>
          <a:ln>
            <a:headEnd/>
            <a:tailEnd/>
          </a:ln>
        </p:spPr>
      </p:sp>
      <p:sp>
        <p:nvSpPr>
          <p:cNvPr id="18435" name="Shape 314">
            <a:extLst>
              <a:ext uri="{FF2B5EF4-FFF2-40B4-BE49-F238E27FC236}">
                <a16:creationId xmlns:a16="http://schemas.microsoft.com/office/drawing/2014/main" id="{F84AF162-1B89-478C-9D1F-D727BAB298AF}"/>
              </a:ext>
            </a:extLst>
          </p:cNvPr>
          <p:cNvSpPr txBox="1">
            <a:spLocks noGrp="1" noChangeArrowheads="1"/>
          </p:cNvSpPr>
          <p:nvPr>
            <p:ph type="body" idx="1"/>
          </p:nvPr>
        </p:nvSpPr>
        <p:spPr>
          <a:noFill/>
        </p:spPr>
        <p:txBody>
          <a:bodyPr tIns="45700" bIns="45700"/>
          <a:lstStyle/>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AP pojem se objevil na konferenci, která se konala ku příležitosti oslav 500. výročí narození Mikuláše Koperníka v Krakově v 1973, když je zmínil kosmolog Brandon Carter, a to ve dvou verzích. </a:t>
            </a: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"Slabá" verze konstatuje skutečnost, že svět je právě takový, že na něm mohl vzniknout život. </a:t>
            </a: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"Silná" verze říká, že do základů vesmíru byly vloženy takové specifické informace, aby v něm zákonitě inteligentní život musil vzniknout.1</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V současné době se nejčastěji hovoří o čtyřech verzích antropického principu, někteří autoři však uvádějí i jiné počty.2 K jednotlivým modelům i myšlenkovým východiskům se dostaneme vzápětí. Zajímavé je, jakým způsobem k nim přistupovat. Zdali na základě přírodovědeckého přístupu prokazatelnosti, jak nabádá současná pozitivistická věda, či pohledem aristotelovsky orientovaným, který by zajímalo spíše to, zda jsou tyto úvahy udržitelné tak, aby neodporovaly pozorovaným jevům.</a:t>
            </a: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315">
            <a:extLst>
              <a:ext uri="{FF2B5EF4-FFF2-40B4-BE49-F238E27FC236}">
                <a16:creationId xmlns:a16="http://schemas.microsoft.com/office/drawing/2014/main" id="{08C25B00-8DBE-474A-96C9-796AE78B5BD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ABE7F19-2C29-4CD3-9393-487EB9E22A65}" type="slidenum">
              <a:rPr lang="cs-CZ" altLang="en-US" sz="1200" smtClean="0">
                <a:latin typeface="Calibri" panose="020F0502020204030204" pitchFamily="34" charset="0"/>
                <a:cs typeface="Calibri" panose="020F0502020204030204" pitchFamily="34" charset="0"/>
                <a:sym typeface="Calibri" panose="020F0502020204030204" pitchFamily="34" charset="0"/>
              </a:rPr>
              <a:pPr/>
              <a:t>3</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a:extLst>
              <a:ext uri="{FF2B5EF4-FFF2-40B4-BE49-F238E27FC236}">
                <a16:creationId xmlns:a16="http://schemas.microsoft.com/office/drawing/2014/main" id="{19816358-82FF-45B2-B8E5-B554D35697A9}"/>
              </a:ext>
            </a:extLst>
          </p:cNvPr>
          <p:cNvSpPr>
            <a:spLocks noGrp="1" noRot="1" noChangeAspect="1" noTextEdit="1"/>
          </p:cNvSpPr>
          <p:nvPr>
            <p:ph type="sldImg"/>
          </p:nvPr>
        </p:nvSpPr>
        <p:spPr>
          <a:ln>
            <a:headEnd/>
            <a:tailEnd/>
          </a:ln>
        </p:spPr>
      </p:sp>
      <p:sp>
        <p:nvSpPr>
          <p:cNvPr id="20483" name="Zástupný symbol pro poznámky 2">
            <a:extLst>
              <a:ext uri="{FF2B5EF4-FFF2-40B4-BE49-F238E27FC236}">
                <a16:creationId xmlns:a16="http://schemas.microsoft.com/office/drawing/2014/main" id="{144B5C78-EE04-4E27-A618-43620EFB608E}"/>
              </a:ext>
            </a:extLst>
          </p:cNvPr>
          <p:cNvSpPr txBox="1">
            <a:spLocks noGrp="1" noChangeArrowheads="1"/>
          </p:cNvSpPr>
          <p:nvPr>
            <p:ph type="body" idx="1"/>
          </p:nvPr>
        </p:nvSpPr>
        <p:spPr/>
        <p:txBody>
          <a:bodyPr/>
          <a:lstStyle/>
          <a:p>
            <a:r>
              <a:rPr lang="cs-CZ" altLang="en-US">
                <a:latin typeface="Arial" panose="020B0604020202020204" pitchFamily="34" charset="0"/>
                <a:cs typeface="Arial" panose="020B0604020202020204" pitchFamily="34" charset="0"/>
              </a:rPr>
              <a:t>Něco přidat?</a:t>
            </a:r>
            <a:endParaRPr lang="en-GB" altLang="en-US">
              <a:latin typeface="Arial" panose="020B0604020202020204" pitchFamily="34" charset="0"/>
              <a:cs typeface="Arial" panose="020B0604020202020204" pitchFamily="34" charset="0"/>
            </a:endParaRPr>
          </a:p>
        </p:txBody>
      </p:sp>
      <p:sp>
        <p:nvSpPr>
          <p:cNvPr id="20484" name="Zástupný symbol pro číslo snímku 3">
            <a:extLst>
              <a:ext uri="{FF2B5EF4-FFF2-40B4-BE49-F238E27FC236}">
                <a16:creationId xmlns:a16="http://schemas.microsoft.com/office/drawing/2014/main" id="{69401527-EB5F-443E-B32E-8D67F6196F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DA877CA-76A7-4D41-ABA5-A2E785976D4B}" type="slidenum">
              <a:rPr lang="cs-CZ" altLang="en-US" sz="1200" smtClean="0">
                <a:latin typeface="Calibri" panose="020F0502020204030204" pitchFamily="34" charset="0"/>
                <a:cs typeface="Calibri" panose="020F0502020204030204" pitchFamily="34" charset="0"/>
                <a:sym typeface="Calibri" panose="020F0502020204030204" pitchFamily="34" charset="0"/>
              </a:rPr>
              <a:pPr/>
              <a:t>4</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327">
            <a:extLst>
              <a:ext uri="{FF2B5EF4-FFF2-40B4-BE49-F238E27FC236}">
                <a16:creationId xmlns:a16="http://schemas.microsoft.com/office/drawing/2014/main" id="{81B21D75-DC7D-4D94-82AA-02DE7F669B8D}"/>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2531" name="Shape 328">
            <a:extLst>
              <a:ext uri="{FF2B5EF4-FFF2-40B4-BE49-F238E27FC236}">
                <a16:creationId xmlns:a16="http://schemas.microsoft.com/office/drawing/2014/main" id="{DDCF1DB8-9782-4674-8365-DDACEEF5864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332">
            <a:extLst>
              <a:ext uri="{FF2B5EF4-FFF2-40B4-BE49-F238E27FC236}">
                <a16:creationId xmlns:a16="http://schemas.microsoft.com/office/drawing/2014/main" id="{3BADA86E-397C-4A0E-98A5-996EC9E0BA50}"/>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4579" name="Shape 333">
            <a:extLst>
              <a:ext uri="{FF2B5EF4-FFF2-40B4-BE49-F238E27FC236}">
                <a16:creationId xmlns:a16="http://schemas.microsoft.com/office/drawing/2014/main" id="{834221A6-F947-4CFC-9EDB-FB76B6AE2DE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341">
            <a:extLst>
              <a:ext uri="{FF2B5EF4-FFF2-40B4-BE49-F238E27FC236}">
                <a16:creationId xmlns:a16="http://schemas.microsoft.com/office/drawing/2014/main" id="{E4EC8B33-C195-4E3B-AFEB-1A619C70E146}"/>
              </a:ext>
            </a:extLst>
          </p:cNvPr>
          <p:cNvSpPr txBox="1">
            <a:spLocks noGrp="1" noChangeArrowheads="1"/>
          </p:cNvSpPr>
          <p:nvPr>
            <p:ph type="body" idx="1"/>
          </p:nvPr>
        </p:nvSpPr>
        <p:spPr>
          <a:noFill/>
        </p:spPr>
        <p:txBody>
          <a:bodyPr anchor="ct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6627" name="Shape 342">
            <a:extLst>
              <a:ext uri="{FF2B5EF4-FFF2-40B4-BE49-F238E27FC236}">
                <a16:creationId xmlns:a16="http://schemas.microsoft.com/office/drawing/2014/main" id="{C3301A0B-94B7-4361-A4C3-3AEEF93E686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349">
            <a:extLst>
              <a:ext uri="{FF2B5EF4-FFF2-40B4-BE49-F238E27FC236}">
                <a16:creationId xmlns:a16="http://schemas.microsoft.com/office/drawing/2014/main" id="{78A824A0-7847-462C-A00B-C44929CC911A}"/>
              </a:ext>
            </a:extLst>
          </p:cNvPr>
          <p:cNvSpPr txBox="1">
            <a:spLocks noGrp="1" noChangeArrowheads="1"/>
          </p:cNvSpPr>
          <p:nvPr>
            <p:ph type="body" idx="1"/>
          </p:nvPr>
        </p:nvSpPr>
        <p:spPr>
          <a:noFill/>
        </p:spPr>
        <p:txBody>
          <a:bodyPr anchor="ctr"/>
          <a:lstStyle/>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AP zformuloval v r 1993 kosmolog Brandon Carter. AP vesmíru popsal hned ve dvou podobách. </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V takzvané „slabé verzi“ nám říká, že svět je právě takový, že na něm mohl vzniknout život. Včetně lidí. Nejde o nic jiného, než o představu jedinečnosti. Na jedinečnost rádi slyšíme. Jinak řečeno, pokud by konstanty vesmíru byly jen nepatrně odlišné, život, jak ho známe, by nevznikl. Ani my. </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r>
              <a:rPr lang="cs-CZ" altLang="en-US" sz="1200">
                <a:latin typeface="Calibri" panose="020F0502020204030204" pitchFamily="34" charset="0"/>
                <a:cs typeface="Calibri" panose="020F0502020204030204" pitchFamily="34" charset="0"/>
                <a:sym typeface="Calibri" panose="020F0502020204030204" pitchFamily="34" charset="0"/>
              </a:rPr>
              <a:t>Vedle této slabší a jen popisné verze, šel Carter dál a formuloval i „silnější“ verzi. Ta již říká, že do základů vesmíru byly vloženy právě takové specifické informace, aby v něm zákonitě inteligentní život vzniknout musel.</a:t>
            </a: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8675" name="Shape 350">
            <a:extLst>
              <a:ext uri="{FF2B5EF4-FFF2-40B4-BE49-F238E27FC236}">
                <a16:creationId xmlns:a16="http://schemas.microsoft.com/office/drawing/2014/main" id="{12BD8006-D343-4887-85A7-CA558200AE8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355">
            <a:extLst>
              <a:ext uri="{FF2B5EF4-FFF2-40B4-BE49-F238E27FC236}">
                <a16:creationId xmlns:a16="http://schemas.microsoft.com/office/drawing/2014/main" id="{B721050A-2520-48A0-8F08-E0F6D60492E2}"/>
              </a:ext>
            </a:extLst>
          </p:cNvPr>
          <p:cNvSpPr>
            <a:spLocks noGrp="1" noRot="1" noChangeAspect="1" noTextEdit="1"/>
          </p:cNvSpPr>
          <p:nvPr>
            <p:ph type="sldImg" idx="2"/>
          </p:nvPr>
        </p:nvSpPr>
        <p:spPr>
          <a:noFill/>
          <a:ln>
            <a:headEnd/>
            <a:tailEnd/>
          </a:ln>
        </p:spPr>
      </p:sp>
      <p:sp>
        <p:nvSpPr>
          <p:cNvPr id="30723" name="Shape 356">
            <a:extLst>
              <a:ext uri="{FF2B5EF4-FFF2-40B4-BE49-F238E27FC236}">
                <a16:creationId xmlns:a16="http://schemas.microsoft.com/office/drawing/2014/main" id="{CE13AD4A-8DCF-4266-9249-F8BC5C67BE00}"/>
              </a:ext>
            </a:extLst>
          </p:cNvPr>
          <p:cNvSpPr txBox="1">
            <a:spLocks noGrp="1" noChangeArrowheads="1"/>
          </p:cNvSpPr>
          <p:nvPr>
            <p:ph type="body" idx="1"/>
          </p:nvPr>
        </p:nvSpPr>
        <p:spPr>
          <a:noFill/>
        </p:spPr>
        <p:txBody>
          <a:bodyPr/>
          <a:lstStyle/>
          <a:p>
            <a:pPr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0724" name="Shape 357">
            <a:extLst>
              <a:ext uri="{FF2B5EF4-FFF2-40B4-BE49-F238E27FC236}">
                <a16:creationId xmlns:a16="http://schemas.microsoft.com/office/drawing/2014/main" id="{90C98769-5A13-4346-B157-E7941C90E57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0777434B-4F95-4D89-A1F4-01DE8D5A18C0}" type="slidenum">
              <a:rPr lang="cs-CZ" altLang="en-US" sz="1200" smtClean="0">
                <a:latin typeface="Calibri" panose="020F0502020204030204" pitchFamily="34" charset="0"/>
                <a:cs typeface="Calibri" panose="020F0502020204030204" pitchFamily="34" charset="0"/>
                <a:sym typeface="Calibri" panose="020F0502020204030204" pitchFamily="34" charset="0"/>
              </a:rPr>
              <a:pPr/>
              <a:t>9</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4" name="Shape 14">
            <a:extLst>
              <a:ext uri="{FF2B5EF4-FFF2-40B4-BE49-F238E27FC236}">
                <a16:creationId xmlns:a16="http://schemas.microsoft.com/office/drawing/2014/main" id="{D726A6DC-9714-421C-B445-B9C005164AA5}"/>
              </a:ext>
            </a:extLst>
          </p:cNvPr>
          <p:cNvSpPr>
            <a:spLocks/>
          </p:cNvSpPr>
          <p:nvPr/>
        </p:nvSpPr>
        <p:spPr bwMode="auto">
          <a:xfrm>
            <a:off x="2744788" y="1009650"/>
            <a:ext cx="1081087" cy="1498600"/>
          </a:xfrm>
          <a:custGeom>
            <a:avLst/>
            <a:gdLst>
              <a:gd name="T0" fmla="*/ 0 w 43265"/>
              <a:gd name="T1" fmla="*/ 2147483646 h 44998"/>
              <a:gd name="T2" fmla="*/ 0 w 43265"/>
              <a:gd name="T3" fmla="*/ 0 h 44998"/>
              <a:gd name="T4" fmla="*/ 2147483646 w 43265"/>
              <a:gd name="T5" fmla="*/ 0 h 44998"/>
              <a:gd name="T6" fmla="*/ 0 60000 65536"/>
              <a:gd name="T7" fmla="*/ 0 60000 65536"/>
              <a:gd name="T8" fmla="*/ 0 60000 65536"/>
              <a:gd name="T9" fmla="*/ 0 w 43265"/>
              <a:gd name="T10" fmla="*/ 0 h 44998"/>
              <a:gd name="T11" fmla="*/ 43265 w 43265"/>
              <a:gd name="T12" fmla="*/ 44998 h 44998"/>
            </a:gdLst>
            <a:ahLst/>
            <a:cxnLst>
              <a:cxn ang="T6">
                <a:pos x="T0" y="T1"/>
              </a:cxn>
              <a:cxn ang="T7">
                <a:pos x="T2" y="T3"/>
              </a:cxn>
              <a:cxn ang="T8">
                <a:pos x="T4" y="T5"/>
              </a:cxn>
            </a:cxnLst>
            <a:rect l="T9" t="T10" r="T11" b="T12"/>
            <a:pathLst>
              <a:path w="43265" h="44998" extrusionOk="0">
                <a:moveTo>
                  <a:pt x="0" y="44998"/>
                </a:moveTo>
                <a:lnTo>
                  <a:pt x="0" y="0"/>
                </a:lnTo>
                <a:lnTo>
                  <a:pt x="43265" y="0"/>
                </a:lnTo>
              </a:path>
            </a:pathLst>
          </a:custGeom>
          <a:noFill/>
          <a:ln w="28575" cap="flat" cmpd="sng">
            <a:solidFill>
              <a:schemeClr val="tx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 name="Shape 15">
            <a:extLst>
              <a:ext uri="{FF2B5EF4-FFF2-40B4-BE49-F238E27FC236}">
                <a16:creationId xmlns:a16="http://schemas.microsoft.com/office/drawing/2014/main" id="{3DB7E659-C1B7-4B9E-8D4C-C5B0482E5485}"/>
              </a:ext>
            </a:extLst>
          </p:cNvPr>
          <p:cNvSpPr>
            <a:spLocks/>
          </p:cNvSpPr>
          <p:nvPr/>
        </p:nvSpPr>
        <p:spPr bwMode="auto">
          <a:xfrm rot="10800000">
            <a:off x="5318125" y="4356100"/>
            <a:ext cx="1081088" cy="1500188"/>
          </a:xfrm>
          <a:custGeom>
            <a:avLst/>
            <a:gdLst>
              <a:gd name="T0" fmla="*/ 0 w 43265"/>
              <a:gd name="T1" fmla="*/ 2147483646 h 44998"/>
              <a:gd name="T2" fmla="*/ 0 w 43265"/>
              <a:gd name="T3" fmla="*/ 0 h 44998"/>
              <a:gd name="T4" fmla="*/ 2147483646 w 43265"/>
              <a:gd name="T5" fmla="*/ 0 h 44998"/>
              <a:gd name="T6" fmla="*/ 0 60000 65536"/>
              <a:gd name="T7" fmla="*/ 0 60000 65536"/>
              <a:gd name="T8" fmla="*/ 0 60000 65536"/>
              <a:gd name="T9" fmla="*/ 0 w 43265"/>
              <a:gd name="T10" fmla="*/ 0 h 44998"/>
              <a:gd name="T11" fmla="*/ 43265 w 43265"/>
              <a:gd name="T12" fmla="*/ 44998 h 44998"/>
            </a:gdLst>
            <a:ahLst/>
            <a:cxnLst>
              <a:cxn ang="T6">
                <a:pos x="T0" y="T1"/>
              </a:cxn>
              <a:cxn ang="T7">
                <a:pos x="T2" y="T3"/>
              </a:cxn>
              <a:cxn ang="T8">
                <a:pos x="T4" y="T5"/>
              </a:cxn>
            </a:cxnLst>
            <a:rect l="T9" t="T10" r="T11" b="T12"/>
            <a:pathLst>
              <a:path w="43265" h="44998" extrusionOk="0">
                <a:moveTo>
                  <a:pt x="0" y="44998"/>
                </a:moveTo>
                <a:lnTo>
                  <a:pt x="0" y="0"/>
                </a:lnTo>
                <a:lnTo>
                  <a:pt x="43265" y="0"/>
                </a:lnTo>
              </a:path>
            </a:pathLst>
          </a:custGeom>
          <a:noFill/>
          <a:ln w="28575" cap="flat" cmpd="sng">
            <a:solidFill>
              <a:schemeClr val="tx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 name="Shape 16"/>
          <p:cNvSpPr txBox="1">
            <a:spLocks noGrp="1"/>
          </p:cNvSpPr>
          <p:nvPr>
            <p:ph type="ctrTitle"/>
          </p:nvPr>
        </p:nvSpPr>
        <p:spPr>
          <a:xfrm>
            <a:off x="3044700" y="1925674"/>
            <a:ext cx="3054600" cy="2049600"/>
          </a:xfrm>
          <a:prstGeom prst="rect">
            <a:avLst/>
          </a:prstGeom>
          <a:noFill/>
          <a:ln>
            <a:noFill/>
          </a:ln>
        </p:spPr>
        <p:txBody>
          <a:bodyPr spcFirstLastPara="1"/>
          <a:lstStyle>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17" name="Shape 17"/>
          <p:cNvSpPr txBox="1">
            <a:spLocks noGrp="1"/>
          </p:cNvSpPr>
          <p:nvPr>
            <p:ph type="subTitle" idx="1"/>
          </p:nvPr>
        </p:nvSpPr>
        <p:spPr>
          <a:xfrm>
            <a:off x="3044700" y="4155440"/>
            <a:ext cx="3054600" cy="935100"/>
          </a:xfrm>
          <a:prstGeom prst="rect">
            <a:avLst/>
          </a:prstGeom>
          <a:noFill/>
          <a:ln>
            <a:noFill/>
          </a:ln>
        </p:spPr>
        <p:txBody>
          <a:bodyPr spcFirstLastPara="1"/>
          <a:lstStyle>
            <a:lvl1pPr marR="0" lvl="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9pPr>
          </a:lstStyle>
          <a:p>
            <a:endParaRPr/>
          </a:p>
        </p:txBody>
      </p:sp>
      <p:sp>
        <p:nvSpPr>
          <p:cNvPr id="6" name="Shape 18">
            <a:extLst>
              <a:ext uri="{FF2B5EF4-FFF2-40B4-BE49-F238E27FC236}">
                <a16:creationId xmlns:a16="http://schemas.microsoft.com/office/drawing/2014/main" id="{2AF01070-B096-407C-AD1D-CD3661D147BD}"/>
              </a:ext>
            </a:extLst>
          </p:cNvPr>
          <p:cNvSpPr txBox="1">
            <a:spLocks noGrp="1" noChangeArrowheads="1"/>
          </p:cNvSpPr>
          <p:nvPr>
            <p:ph type="sldNum" idx="10"/>
          </p:nvPr>
        </p:nvSpPr>
        <p:spPr/>
        <p:txBody>
          <a:bodyPr/>
          <a:lstStyle>
            <a:lvl1pPr>
              <a:defRPr/>
            </a:lvl1pPr>
          </a:lstStyle>
          <a:p>
            <a:pPr>
              <a:defRPr/>
            </a:pPr>
            <a:fld id="{D6E8CFA0-5A59-45D4-B834-C3D7C2DDAF3D}" type="slidenum">
              <a:rPr lang="cs-CZ" altLang="en-US"/>
              <a:pPr>
                <a:defRPr/>
              </a:pPr>
              <a:t>‹#›</a:t>
            </a:fld>
            <a:endParaRPr lang="en-US" altLang="en-US"/>
          </a:p>
        </p:txBody>
      </p:sp>
    </p:spTree>
    <p:extLst>
      <p:ext uri="{BB962C8B-B14F-4D97-AF65-F5344CB8AC3E}">
        <p14:creationId xmlns:p14="http://schemas.microsoft.com/office/powerpoint/2010/main" val="189491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19500" y="5625233"/>
            <a:ext cx="5998800" cy="798300"/>
          </a:xfrm>
          <a:prstGeom prst="rect">
            <a:avLst/>
          </a:prstGeom>
          <a:noFill/>
          <a:ln>
            <a:noFill/>
          </a:ln>
        </p:spPr>
        <p:txBody>
          <a:bodyPr spcFirstLastPara="1" anchor="ctr"/>
          <a:lstStyle>
            <a:lvl1pPr marL="457200" marR="0" lvl="0" indent="-228600" algn="l"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3" name="Shape 12">
            <a:extLst>
              <a:ext uri="{FF2B5EF4-FFF2-40B4-BE49-F238E27FC236}">
                <a16:creationId xmlns:a16="http://schemas.microsoft.com/office/drawing/2014/main" id="{76222157-B1C0-4FA3-BE8A-0BD05461EFE8}"/>
              </a:ext>
            </a:extLst>
          </p:cNvPr>
          <p:cNvSpPr txBox="1">
            <a:spLocks noGrp="1" noChangeArrowheads="1"/>
          </p:cNvSpPr>
          <p:nvPr>
            <p:ph type="sldNum" idx="13"/>
          </p:nvPr>
        </p:nvSpPr>
        <p:spPr>
          <a:ln/>
        </p:spPr>
        <p:txBody>
          <a:bodyPr/>
          <a:lstStyle>
            <a:lvl1pPr>
              <a:defRPr/>
            </a:lvl1pPr>
          </a:lstStyle>
          <a:p>
            <a:pPr>
              <a:defRPr/>
            </a:pPr>
            <a:fld id="{06C53C73-C0DC-4B00-B9D3-948179693DEA}" type="slidenum">
              <a:rPr lang="cs-CZ" altLang="en-US"/>
              <a:pPr>
                <a:defRPr/>
              </a:pPr>
              <a:t>‹#›</a:t>
            </a:fld>
            <a:endParaRPr lang="en-US" altLang="en-US"/>
          </a:p>
        </p:txBody>
      </p:sp>
    </p:spTree>
    <p:extLst>
      <p:ext uri="{BB962C8B-B14F-4D97-AF65-F5344CB8AC3E}">
        <p14:creationId xmlns:p14="http://schemas.microsoft.com/office/powerpoint/2010/main" val="182851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4" name="Shape 63">
            <a:extLst>
              <a:ext uri="{FF2B5EF4-FFF2-40B4-BE49-F238E27FC236}">
                <a16:creationId xmlns:a16="http://schemas.microsoft.com/office/drawing/2014/main" id="{A00CCFF1-D400-468D-BC36-F02C2FDFB1A8}"/>
              </a:ext>
            </a:extLst>
          </p:cNvPr>
          <p:cNvSpPr>
            <a:spLocks noChangeArrowheads="1"/>
          </p:cNvSpPr>
          <p:nvPr/>
        </p:nvSpPr>
        <p:spPr bwMode="auto">
          <a:xfrm>
            <a:off x="0" y="6727825"/>
            <a:ext cx="9144000" cy="130175"/>
          </a:xfrm>
          <a:prstGeom prst="rect">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64" name="Shape 64"/>
          <p:cNvSpPr txBox="1">
            <a:spLocks noGrp="1"/>
          </p:cNvSpPr>
          <p:nvPr>
            <p:ph type="title"/>
          </p:nvPr>
        </p:nvSpPr>
        <p:spPr>
          <a:xfrm>
            <a:off x="311700" y="1276167"/>
            <a:ext cx="8520600" cy="2838300"/>
          </a:xfrm>
          <a:prstGeom prst="rect">
            <a:avLst/>
          </a:prstGeom>
          <a:noFill/>
          <a:ln>
            <a:noFill/>
          </a:ln>
        </p:spPr>
        <p:txBody>
          <a:bodyPr spcFirstLastPara="1" anchor="ctr"/>
          <a:lstStyle>
            <a:lvl1pPr marR="0" lvl="0"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1pPr>
            <a:lvl2pPr marR="0" lvl="1"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2pPr>
            <a:lvl3pPr marR="0" lvl="2"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3pPr>
            <a:lvl4pPr marR="0" lvl="3"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4pPr>
            <a:lvl5pPr marR="0" lvl="4"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5pPr>
            <a:lvl6pPr marR="0" lvl="5"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6pPr>
            <a:lvl7pPr marR="0" lvl="6"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7pPr>
            <a:lvl8pPr marR="0" lvl="7"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8pPr>
            <a:lvl9pPr marR="0" lvl="8"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9pPr>
          </a:lstStyle>
          <a:p>
            <a:endParaRPr/>
          </a:p>
        </p:txBody>
      </p:sp>
      <p:sp>
        <p:nvSpPr>
          <p:cNvPr id="65" name="Shape 65"/>
          <p:cNvSpPr txBox="1">
            <a:spLocks noGrp="1"/>
          </p:cNvSpPr>
          <p:nvPr>
            <p:ph type="body" idx="1"/>
          </p:nvPr>
        </p:nvSpPr>
        <p:spPr>
          <a:xfrm>
            <a:off x="311700" y="4216000"/>
            <a:ext cx="8520600" cy="1428900"/>
          </a:xfrm>
          <a:prstGeom prst="rect">
            <a:avLst/>
          </a:prstGeom>
          <a:noFill/>
          <a:ln>
            <a:noFill/>
          </a:ln>
        </p:spPr>
        <p:txBody>
          <a:bodyPr spcFirstLastPara="1"/>
          <a:lstStyle>
            <a:lvl1pPr marL="457200" marR="0" lvl="0" indent="-342900" algn="ctr"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 name="Shape 66">
            <a:extLst>
              <a:ext uri="{FF2B5EF4-FFF2-40B4-BE49-F238E27FC236}">
                <a16:creationId xmlns:a16="http://schemas.microsoft.com/office/drawing/2014/main" id="{25F76C31-C841-406D-8396-CCF2EB1213CF}"/>
              </a:ext>
            </a:extLst>
          </p:cNvPr>
          <p:cNvSpPr txBox="1">
            <a:spLocks noGrp="1" noChangeArrowheads="1"/>
          </p:cNvSpPr>
          <p:nvPr>
            <p:ph type="sldNum" idx="10"/>
          </p:nvPr>
        </p:nvSpPr>
        <p:spPr/>
        <p:txBody>
          <a:bodyPr/>
          <a:lstStyle>
            <a:lvl1pPr>
              <a:defRPr/>
            </a:lvl1pPr>
          </a:lstStyle>
          <a:p>
            <a:pPr>
              <a:defRPr/>
            </a:pPr>
            <a:fld id="{E7598AA6-F81B-4BF7-B7F4-99D6C3B99D83}" type="slidenum">
              <a:rPr lang="cs-CZ" altLang="en-US"/>
              <a:pPr>
                <a:defRPr/>
              </a:pPr>
              <a:t>‹#›</a:t>
            </a:fld>
            <a:endParaRPr lang="en-US" altLang="en-US"/>
          </a:p>
        </p:txBody>
      </p:sp>
    </p:spTree>
    <p:extLst>
      <p:ext uri="{BB962C8B-B14F-4D97-AF65-F5344CB8AC3E}">
        <p14:creationId xmlns:p14="http://schemas.microsoft.com/office/powerpoint/2010/main" val="367360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2" name="Shape 12">
            <a:extLst>
              <a:ext uri="{FF2B5EF4-FFF2-40B4-BE49-F238E27FC236}">
                <a16:creationId xmlns:a16="http://schemas.microsoft.com/office/drawing/2014/main" id="{7873DDBF-84C0-4E08-97D7-5541FE0D569D}"/>
              </a:ext>
            </a:extLst>
          </p:cNvPr>
          <p:cNvSpPr txBox="1">
            <a:spLocks noGrp="1" noChangeArrowheads="1"/>
          </p:cNvSpPr>
          <p:nvPr>
            <p:ph type="sldNum" idx="13"/>
          </p:nvPr>
        </p:nvSpPr>
        <p:spPr>
          <a:ln/>
        </p:spPr>
        <p:txBody>
          <a:bodyPr/>
          <a:lstStyle>
            <a:lvl1pPr>
              <a:defRPr/>
            </a:lvl1pPr>
          </a:lstStyle>
          <a:p>
            <a:pPr>
              <a:defRPr/>
            </a:pPr>
            <a:fld id="{39E0E475-04CB-4541-8F84-596FD94762C2}" type="slidenum">
              <a:rPr lang="cs-CZ" altLang="en-US"/>
              <a:pPr>
                <a:defRPr/>
              </a:pPr>
              <a:t>‹#›</a:t>
            </a:fld>
            <a:endParaRPr lang="en-US" altLang="en-US"/>
          </a:p>
        </p:txBody>
      </p:sp>
    </p:spTree>
    <p:extLst>
      <p:ext uri="{BB962C8B-B14F-4D97-AF65-F5344CB8AC3E}">
        <p14:creationId xmlns:p14="http://schemas.microsoft.com/office/powerpoint/2010/main" val="7510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dpis, text a obsah" type="txAndObj">
  <p:cSld name="TEXT_AND_OBJEC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85800" y="609600"/>
            <a:ext cx="7772400" cy="11430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57" name="Shape 157"/>
          <p:cNvSpPr txBox="1">
            <a:spLocks noGrp="1"/>
          </p:cNvSpPr>
          <p:nvPr>
            <p:ph type="body" idx="1"/>
          </p:nvPr>
        </p:nvSpPr>
        <p:spPr>
          <a:xfrm>
            <a:off x="685800" y="1981200"/>
            <a:ext cx="3810000" cy="41148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8" name="Shape 158"/>
          <p:cNvSpPr txBox="1">
            <a:spLocks noGrp="1"/>
          </p:cNvSpPr>
          <p:nvPr>
            <p:ph type="body" idx="2"/>
          </p:nvPr>
        </p:nvSpPr>
        <p:spPr>
          <a:xfrm>
            <a:off x="4648200" y="1981200"/>
            <a:ext cx="3810000" cy="41148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152">
            <a:extLst>
              <a:ext uri="{FF2B5EF4-FFF2-40B4-BE49-F238E27FC236}">
                <a16:creationId xmlns:a16="http://schemas.microsoft.com/office/drawing/2014/main" id="{4AE52988-2B87-45F3-B661-32C7E10CC8E7}"/>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Shape 153">
            <a:extLst>
              <a:ext uri="{FF2B5EF4-FFF2-40B4-BE49-F238E27FC236}">
                <a16:creationId xmlns:a16="http://schemas.microsoft.com/office/drawing/2014/main" id="{AFA77DFE-5E0F-481A-A56F-E3298D0E95B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Shape 154">
            <a:extLst>
              <a:ext uri="{FF2B5EF4-FFF2-40B4-BE49-F238E27FC236}">
                <a16:creationId xmlns:a16="http://schemas.microsoft.com/office/drawing/2014/main" id="{8922F192-D081-4D9E-977C-B6D0F8586A0F}"/>
              </a:ext>
            </a:extLst>
          </p:cNvPr>
          <p:cNvSpPr txBox="1">
            <a:spLocks noGrp="1" noChangeArrowheads="1"/>
          </p:cNvSpPr>
          <p:nvPr>
            <p:ph type="sldNum" idx="13"/>
          </p:nvPr>
        </p:nvSpPr>
        <p:spPr>
          <a:ln/>
        </p:spPr>
        <p:txBody>
          <a:bodyPr/>
          <a:lstStyle>
            <a:lvl1pPr>
              <a:defRPr/>
            </a:lvl1pPr>
          </a:lstStyle>
          <a:p>
            <a:pPr>
              <a:defRPr/>
            </a:pPr>
            <a:fld id="{19686CA9-F3C7-49EC-98E3-AFDC88898479}" type="slidenum">
              <a:rPr lang="cs-CZ" altLang="en-US"/>
              <a:pPr>
                <a:defRPr/>
              </a:pPr>
              <a:t>‹#›</a:t>
            </a:fld>
            <a:endParaRPr lang="en-US" altLang="en-US"/>
          </a:p>
        </p:txBody>
      </p:sp>
    </p:spTree>
    <p:extLst>
      <p:ext uri="{BB962C8B-B14F-4D97-AF65-F5344CB8AC3E}">
        <p14:creationId xmlns:p14="http://schemas.microsoft.com/office/powerpoint/2010/main" val="346160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5800" y="609600"/>
            <a:ext cx="7772400" cy="11430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 name="Shape 152">
            <a:extLst>
              <a:ext uri="{FF2B5EF4-FFF2-40B4-BE49-F238E27FC236}">
                <a16:creationId xmlns:a16="http://schemas.microsoft.com/office/drawing/2014/main" id="{58678BD6-9494-4904-B56C-36CEB4E475BE}"/>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Shape 153">
            <a:extLst>
              <a:ext uri="{FF2B5EF4-FFF2-40B4-BE49-F238E27FC236}">
                <a16:creationId xmlns:a16="http://schemas.microsoft.com/office/drawing/2014/main" id="{F3648891-110D-40A0-9A65-31E9176EAC0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Shape 154">
            <a:extLst>
              <a:ext uri="{FF2B5EF4-FFF2-40B4-BE49-F238E27FC236}">
                <a16:creationId xmlns:a16="http://schemas.microsoft.com/office/drawing/2014/main" id="{AFE9746D-D7BB-424E-999B-669BDF204FE2}"/>
              </a:ext>
            </a:extLst>
          </p:cNvPr>
          <p:cNvSpPr txBox="1">
            <a:spLocks noGrp="1" noChangeArrowheads="1"/>
          </p:cNvSpPr>
          <p:nvPr>
            <p:ph type="sldNum" idx="13"/>
          </p:nvPr>
        </p:nvSpPr>
        <p:spPr>
          <a:ln/>
        </p:spPr>
        <p:txBody>
          <a:bodyPr/>
          <a:lstStyle>
            <a:lvl1pPr>
              <a:defRPr/>
            </a:lvl1pPr>
          </a:lstStyle>
          <a:p>
            <a:pPr>
              <a:defRPr/>
            </a:pPr>
            <a:fld id="{9D1BDE2C-CF66-4469-B593-5B46C54DECEB}" type="slidenum">
              <a:rPr lang="cs-CZ" altLang="en-US"/>
              <a:pPr>
                <a:defRPr/>
              </a:pPr>
              <a:t>‹#›</a:t>
            </a:fld>
            <a:endParaRPr lang="en-US" altLang="en-US"/>
          </a:p>
        </p:txBody>
      </p:sp>
    </p:spTree>
    <p:extLst>
      <p:ext uri="{BB962C8B-B14F-4D97-AF65-F5344CB8AC3E}">
        <p14:creationId xmlns:p14="http://schemas.microsoft.com/office/powerpoint/2010/main" val="4266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5"/>
        <p:cNvGrpSpPr/>
        <p:nvPr/>
      </p:nvGrpSpPr>
      <p:grpSpPr>
        <a:xfrm>
          <a:off x="0" y="0"/>
          <a:ext cx="0" cy="0"/>
          <a:chOff x="0" y="0"/>
          <a:chExt cx="0" cy="0"/>
        </a:xfrm>
      </p:grpSpPr>
      <p:sp>
        <p:nvSpPr>
          <p:cNvPr id="2" name="Shape 176">
            <a:extLst>
              <a:ext uri="{FF2B5EF4-FFF2-40B4-BE49-F238E27FC236}">
                <a16:creationId xmlns:a16="http://schemas.microsoft.com/office/drawing/2014/main" id="{F70B2D53-7450-47FF-972C-838A78EA2D3D}"/>
              </a:ext>
            </a:extLst>
          </p:cNvPr>
          <p:cNvSpPr txBox="1">
            <a:spLocks noGrp="1" noChangeArrowheads="1"/>
          </p:cNvSpPr>
          <p:nvPr>
            <p:ph type="dt" idx="10"/>
          </p:nvPr>
        </p:nvSpPr>
        <p:spPr>
          <a:xfrm>
            <a:off x="228600" y="6477000"/>
            <a:ext cx="1600200" cy="304800"/>
          </a:xfrm>
        </p:spPr>
        <p:txBody>
          <a:bodyPr anchor="ctr"/>
          <a:lstStyle>
            <a:lvl1pPr>
              <a:defRPr sz="1000">
                <a:solidFill>
                  <a:srgbClr val="A0A0A0"/>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 name="Shape 177">
            <a:extLst>
              <a:ext uri="{FF2B5EF4-FFF2-40B4-BE49-F238E27FC236}">
                <a16:creationId xmlns:a16="http://schemas.microsoft.com/office/drawing/2014/main" id="{CEBBE38B-E480-4E10-AB15-80172026079C}"/>
              </a:ext>
            </a:extLst>
          </p:cNvPr>
          <p:cNvSpPr txBox="1">
            <a:spLocks noGrp="1" noChangeArrowheads="1"/>
          </p:cNvSpPr>
          <p:nvPr>
            <p:ph type="ftr" idx="11"/>
          </p:nvPr>
        </p:nvSpPr>
        <p:spPr>
          <a:xfrm>
            <a:off x="2705100" y="6477000"/>
            <a:ext cx="3733800" cy="304800"/>
          </a:xfrm>
        </p:spPr>
        <p:txBody>
          <a:bodyPr anchor="ctr"/>
          <a:lstStyle>
            <a:lvl1pPr algn="l">
              <a:defRPr sz="18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4" name="Shape 178">
            <a:extLst>
              <a:ext uri="{FF2B5EF4-FFF2-40B4-BE49-F238E27FC236}">
                <a16:creationId xmlns:a16="http://schemas.microsoft.com/office/drawing/2014/main" id="{A868CFC7-40E0-4E51-B6EF-9D93B1FB5BF5}"/>
              </a:ext>
            </a:extLst>
          </p:cNvPr>
          <p:cNvSpPr txBox="1">
            <a:spLocks noGrp="1" noChangeArrowheads="1"/>
          </p:cNvSpPr>
          <p:nvPr>
            <p:ph type="sldNum" idx="12"/>
          </p:nvPr>
        </p:nvSpPr>
        <p:spPr>
          <a:xfrm>
            <a:off x="6477000" y="6477000"/>
            <a:ext cx="1020763" cy="304800"/>
          </a:xfrm>
        </p:spPr>
        <p:txBody>
          <a:bodyPr anchor="ctr"/>
          <a:lstStyle>
            <a:lvl1pPr>
              <a:buSzPts val="1000"/>
              <a:buFont typeface="Calibri" panose="020F0502020204030204" pitchFamily="34" charset="0"/>
              <a:buNone/>
              <a:defRPr sz="1000">
                <a:latin typeface="Calibri" panose="020F0502020204030204" pitchFamily="34" charset="0"/>
                <a:cs typeface="Calibri" panose="020F0502020204030204" pitchFamily="34" charset="0"/>
                <a:sym typeface="Calibri" panose="020F0502020204030204" pitchFamily="34" charset="0"/>
              </a:defRPr>
            </a:lvl1pPr>
          </a:lstStyle>
          <a:p>
            <a:pPr>
              <a:defRPr/>
            </a:pPr>
            <a:fld id="{C6FC52F2-2686-40AF-A0AC-0190AC31BD8F}" type="slidenum">
              <a:rPr lang="cs-CZ" altLang="en-US"/>
              <a:pPr>
                <a:defRPr/>
              </a:pPr>
              <a:t>‹#›</a:t>
            </a:fld>
            <a:endParaRPr lang="en-US" altLang="en-US">
              <a:latin typeface="Economica" panose="020B0604020202020204" charset="0"/>
              <a:cs typeface="Economica" panose="020B0604020202020204" charset="0"/>
              <a:sym typeface="Economica" panose="020B0604020202020204" charset="0"/>
            </a:endParaRPr>
          </a:p>
        </p:txBody>
      </p:sp>
    </p:spTree>
    <p:extLst>
      <p:ext uri="{BB962C8B-B14F-4D97-AF65-F5344CB8AC3E}">
        <p14:creationId xmlns:p14="http://schemas.microsoft.com/office/powerpoint/2010/main" val="234840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143000" y="1122363"/>
            <a:ext cx="6858000" cy="2387600"/>
          </a:xfrm>
          <a:prstGeom prst="rect">
            <a:avLst/>
          </a:prstGeom>
          <a:noFill/>
          <a:ln>
            <a:noFill/>
          </a:ln>
        </p:spPr>
        <p:txBody>
          <a:bodyPr spcFirstLastPara="1" anchor="b"/>
          <a:lstStyle>
            <a:lvl1pPr marR="0" lvl="0" algn="ctr" rtl="0">
              <a:spcBef>
                <a:spcPts val="0"/>
              </a:spcBef>
              <a:spcAft>
                <a:spcPts val="0"/>
              </a:spcAft>
              <a:buSzPts val="1400"/>
              <a:buNone/>
              <a:defRPr sz="60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85" name="Shape 185"/>
          <p:cNvSpPr txBox="1">
            <a:spLocks noGrp="1"/>
          </p:cNvSpPr>
          <p:nvPr>
            <p:ph type="subTitle" idx="1"/>
          </p:nvPr>
        </p:nvSpPr>
        <p:spPr>
          <a:xfrm>
            <a:off x="1143000" y="3602038"/>
            <a:ext cx="6858000" cy="1655762"/>
          </a:xfrm>
          <a:prstGeom prst="rect">
            <a:avLst/>
          </a:prstGeom>
          <a:noFill/>
          <a:ln>
            <a:noFill/>
          </a:ln>
        </p:spPr>
        <p:txBody>
          <a:bodyPr spcFirstLastPara="1"/>
          <a:lstStyle>
            <a:lvl1pPr marR="0" lvl="0"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1pPr>
            <a:lvl2pPr marR="0" lvl="1"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ctr"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ctr"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4pPr>
            <a:lvl5pPr marR="0" lvl="4" algn="ctr"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152">
            <a:extLst>
              <a:ext uri="{FF2B5EF4-FFF2-40B4-BE49-F238E27FC236}">
                <a16:creationId xmlns:a16="http://schemas.microsoft.com/office/drawing/2014/main" id="{BE57C88F-4223-4889-9CB6-CE6842E81A9A}"/>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Shape 153">
            <a:extLst>
              <a:ext uri="{FF2B5EF4-FFF2-40B4-BE49-F238E27FC236}">
                <a16:creationId xmlns:a16="http://schemas.microsoft.com/office/drawing/2014/main" id="{A5020844-7708-4811-9BC6-AA48CE3481BC}"/>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Shape 154">
            <a:extLst>
              <a:ext uri="{FF2B5EF4-FFF2-40B4-BE49-F238E27FC236}">
                <a16:creationId xmlns:a16="http://schemas.microsoft.com/office/drawing/2014/main" id="{8EA023AA-1A5C-4682-92FD-311213EB81FA}"/>
              </a:ext>
            </a:extLst>
          </p:cNvPr>
          <p:cNvSpPr txBox="1">
            <a:spLocks noGrp="1" noChangeArrowheads="1"/>
          </p:cNvSpPr>
          <p:nvPr>
            <p:ph type="sldNum" idx="13"/>
          </p:nvPr>
        </p:nvSpPr>
        <p:spPr>
          <a:ln/>
        </p:spPr>
        <p:txBody>
          <a:bodyPr/>
          <a:lstStyle>
            <a:lvl1pPr>
              <a:defRPr/>
            </a:lvl1pPr>
          </a:lstStyle>
          <a:p>
            <a:pPr>
              <a:defRPr/>
            </a:pPr>
            <a:fld id="{BC3213AD-005B-4EFC-A792-E3EF564B0315}" type="slidenum">
              <a:rPr lang="cs-CZ" altLang="en-US"/>
              <a:pPr>
                <a:defRPr/>
              </a:pPr>
              <a:t>‹#›</a:t>
            </a:fld>
            <a:endParaRPr lang="en-US" altLang="en-US"/>
          </a:p>
        </p:txBody>
      </p:sp>
    </p:spTree>
    <p:extLst>
      <p:ext uri="{BB962C8B-B14F-4D97-AF65-F5344CB8AC3E}">
        <p14:creationId xmlns:p14="http://schemas.microsoft.com/office/powerpoint/2010/main" val="362894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85800" y="609600"/>
            <a:ext cx="7772400" cy="11430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1" name="Shape 191"/>
          <p:cNvSpPr txBox="1">
            <a:spLocks noGrp="1"/>
          </p:cNvSpPr>
          <p:nvPr>
            <p:ph type="body" idx="1"/>
          </p:nvPr>
        </p:nvSpPr>
        <p:spPr>
          <a:xfrm>
            <a:off x="685800" y="1981200"/>
            <a:ext cx="7772400" cy="41148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152">
            <a:extLst>
              <a:ext uri="{FF2B5EF4-FFF2-40B4-BE49-F238E27FC236}">
                <a16:creationId xmlns:a16="http://schemas.microsoft.com/office/drawing/2014/main" id="{AAB90AA6-DEF6-4C24-926B-2CB118E25386}"/>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Shape 153">
            <a:extLst>
              <a:ext uri="{FF2B5EF4-FFF2-40B4-BE49-F238E27FC236}">
                <a16:creationId xmlns:a16="http://schemas.microsoft.com/office/drawing/2014/main" id="{028FC028-4752-4B6C-9FA5-7289EF3B136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Shape 154">
            <a:extLst>
              <a:ext uri="{FF2B5EF4-FFF2-40B4-BE49-F238E27FC236}">
                <a16:creationId xmlns:a16="http://schemas.microsoft.com/office/drawing/2014/main" id="{501050BA-C83C-4F46-9467-C3D7BCA9EC2C}"/>
              </a:ext>
            </a:extLst>
          </p:cNvPr>
          <p:cNvSpPr txBox="1">
            <a:spLocks noGrp="1" noChangeArrowheads="1"/>
          </p:cNvSpPr>
          <p:nvPr>
            <p:ph type="sldNum" idx="13"/>
          </p:nvPr>
        </p:nvSpPr>
        <p:spPr>
          <a:ln/>
        </p:spPr>
        <p:txBody>
          <a:bodyPr/>
          <a:lstStyle>
            <a:lvl1pPr>
              <a:defRPr/>
            </a:lvl1pPr>
          </a:lstStyle>
          <a:p>
            <a:pPr>
              <a:defRPr/>
            </a:pPr>
            <a:fld id="{9396C0B7-EF96-49CB-A82E-5B1E448E50EC}" type="slidenum">
              <a:rPr lang="cs-CZ" altLang="en-US"/>
              <a:pPr>
                <a:defRPr/>
              </a:pPr>
              <a:t>‹#›</a:t>
            </a:fld>
            <a:endParaRPr lang="en-US" altLang="en-US"/>
          </a:p>
        </p:txBody>
      </p:sp>
    </p:spTree>
    <p:extLst>
      <p:ext uri="{BB962C8B-B14F-4D97-AF65-F5344CB8AC3E}">
        <p14:creationId xmlns:p14="http://schemas.microsoft.com/office/powerpoint/2010/main" val="367960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23888" y="1709738"/>
            <a:ext cx="7886700" cy="2852737"/>
          </a:xfrm>
          <a:prstGeom prst="rect">
            <a:avLst/>
          </a:prstGeom>
          <a:noFill/>
          <a:ln>
            <a:noFill/>
          </a:ln>
        </p:spPr>
        <p:txBody>
          <a:bodyPr spcFirstLastPara="1" anchor="b"/>
          <a:lstStyle>
            <a:lvl1pPr marR="0" lvl="0" algn="ctr" rtl="0">
              <a:spcBef>
                <a:spcPts val="0"/>
              </a:spcBef>
              <a:spcAft>
                <a:spcPts val="0"/>
              </a:spcAft>
              <a:buSzPts val="1400"/>
              <a:buNone/>
              <a:defRPr sz="60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97" name="Shape 197"/>
          <p:cNvSpPr txBox="1">
            <a:spLocks noGrp="1"/>
          </p:cNvSpPr>
          <p:nvPr>
            <p:ph type="body" idx="1"/>
          </p:nvPr>
        </p:nvSpPr>
        <p:spPr>
          <a:xfrm>
            <a:off x="623888" y="4589463"/>
            <a:ext cx="7886700" cy="1500187"/>
          </a:xfrm>
          <a:prstGeom prst="rect">
            <a:avLst/>
          </a:prstGeom>
          <a:noFill/>
          <a:ln>
            <a:noFill/>
          </a:ln>
        </p:spPr>
        <p:txBody>
          <a:bodyPr spcFirstLastPara="1"/>
          <a:lstStyle>
            <a:lvl1pPr marL="457200" marR="0" lvl="0" indent="-228600"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152">
            <a:extLst>
              <a:ext uri="{FF2B5EF4-FFF2-40B4-BE49-F238E27FC236}">
                <a16:creationId xmlns:a16="http://schemas.microsoft.com/office/drawing/2014/main" id="{861ABAF2-C0E3-4E6D-8397-F4153E276E10}"/>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Shape 153">
            <a:extLst>
              <a:ext uri="{FF2B5EF4-FFF2-40B4-BE49-F238E27FC236}">
                <a16:creationId xmlns:a16="http://schemas.microsoft.com/office/drawing/2014/main" id="{DB774DB4-6B61-4809-8469-F7E28387DA70}"/>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Shape 154">
            <a:extLst>
              <a:ext uri="{FF2B5EF4-FFF2-40B4-BE49-F238E27FC236}">
                <a16:creationId xmlns:a16="http://schemas.microsoft.com/office/drawing/2014/main" id="{E033C5E7-CEBC-46E6-8A7C-61B619EFBC6D}"/>
              </a:ext>
            </a:extLst>
          </p:cNvPr>
          <p:cNvSpPr txBox="1">
            <a:spLocks noGrp="1" noChangeArrowheads="1"/>
          </p:cNvSpPr>
          <p:nvPr>
            <p:ph type="sldNum" idx="13"/>
          </p:nvPr>
        </p:nvSpPr>
        <p:spPr>
          <a:ln/>
        </p:spPr>
        <p:txBody>
          <a:bodyPr/>
          <a:lstStyle>
            <a:lvl1pPr>
              <a:defRPr/>
            </a:lvl1pPr>
          </a:lstStyle>
          <a:p>
            <a:pPr>
              <a:defRPr/>
            </a:pPr>
            <a:fld id="{E4923A25-2FA5-42D4-9A57-8FF9017792CD}" type="slidenum">
              <a:rPr lang="cs-CZ" altLang="en-US"/>
              <a:pPr>
                <a:defRPr/>
              </a:pPr>
              <a:t>‹#›</a:t>
            </a:fld>
            <a:endParaRPr lang="en-US" altLang="en-US"/>
          </a:p>
        </p:txBody>
      </p:sp>
    </p:spTree>
    <p:extLst>
      <p:ext uri="{BB962C8B-B14F-4D97-AF65-F5344CB8AC3E}">
        <p14:creationId xmlns:p14="http://schemas.microsoft.com/office/powerpoint/2010/main" val="2260313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85800" y="609600"/>
            <a:ext cx="7772400" cy="11430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03" name="Shape 203"/>
          <p:cNvSpPr txBox="1">
            <a:spLocks noGrp="1"/>
          </p:cNvSpPr>
          <p:nvPr>
            <p:ph type="body" idx="1"/>
          </p:nvPr>
        </p:nvSpPr>
        <p:spPr>
          <a:xfrm>
            <a:off x="685800" y="1981200"/>
            <a:ext cx="3810000" cy="41148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4" name="Shape 204"/>
          <p:cNvSpPr txBox="1">
            <a:spLocks noGrp="1"/>
          </p:cNvSpPr>
          <p:nvPr>
            <p:ph type="body" idx="2"/>
          </p:nvPr>
        </p:nvSpPr>
        <p:spPr>
          <a:xfrm>
            <a:off x="4648200" y="1981200"/>
            <a:ext cx="3810000" cy="41148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152">
            <a:extLst>
              <a:ext uri="{FF2B5EF4-FFF2-40B4-BE49-F238E27FC236}">
                <a16:creationId xmlns:a16="http://schemas.microsoft.com/office/drawing/2014/main" id="{B3786CBF-1A1B-4C87-8B17-7403B443F70C}"/>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Shape 153">
            <a:extLst>
              <a:ext uri="{FF2B5EF4-FFF2-40B4-BE49-F238E27FC236}">
                <a16:creationId xmlns:a16="http://schemas.microsoft.com/office/drawing/2014/main" id="{EA16F147-E146-44DB-87BA-78DE469161E9}"/>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Shape 154">
            <a:extLst>
              <a:ext uri="{FF2B5EF4-FFF2-40B4-BE49-F238E27FC236}">
                <a16:creationId xmlns:a16="http://schemas.microsoft.com/office/drawing/2014/main" id="{59A25392-8ABC-457B-8916-78850F5BF047}"/>
              </a:ext>
            </a:extLst>
          </p:cNvPr>
          <p:cNvSpPr txBox="1">
            <a:spLocks noGrp="1" noChangeArrowheads="1"/>
          </p:cNvSpPr>
          <p:nvPr>
            <p:ph type="sldNum" idx="13"/>
          </p:nvPr>
        </p:nvSpPr>
        <p:spPr>
          <a:ln/>
        </p:spPr>
        <p:txBody>
          <a:bodyPr/>
          <a:lstStyle>
            <a:lvl1pPr>
              <a:defRPr/>
            </a:lvl1pPr>
          </a:lstStyle>
          <a:p>
            <a:pPr>
              <a:defRPr/>
            </a:pPr>
            <a:fld id="{98F12C3A-0C8E-4A81-AB87-4D9C9C532F8A}" type="slidenum">
              <a:rPr lang="cs-CZ" altLang="en-US"/>
              <a:pPr>
                <a:defRPr/>
              </a:pPr>
              <a:t>‹#›</a:t>
            </a:fld>
            <a:endParaRPr lang="en-US" altLang="en-US"/>
          </a:p>
        </p:txBody>
      </p:sp>
    </p:spTree>
    <p:extLst>
      <p:ext uri="{BB962C8B-B14F-4D97-AF65-F5344CB8AC3E}">
        <p14:creationId xmlns:p14="http://schemas.microsoft.com/office/powerpoint/2010/main" val="198210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8"/>
            <a:ext cx="8229600" cy="1143000"/>
          </a:xfrm>
          <a:prstGeom prst="rect">
            <a:avLst/>
          </a:prstGeom>
          <a:noFill/>
          <a:ln>
            <a:noFill/>
          </a:ln>
        </p:spPr>
        <p:txBody>
          <a:bodyPr spcFirstLastPara="1" anchor="ct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1800" b="0" i="0" u="none" strike="noStrike" cap="none">
                <a:solidFill>
                  <a:schemeClr val="dk1"/>
                </a:solidFill>
                <a:latin typeface="Economica"/>
                <a:ea typeface="Economica"/>
                <a:cs typeface="Economica"/>
                <a:sym typeface="Economica"/>
              </a:defRPr>
            </a:lvl9pPr>
          </a:lstStyle>
          <a:p>
            <a:endParaRPr/>
          </a:p>
        </p:txBody>
      </p:sp>
      <p:sp>
        <p:nvSpPr>
          <p:cNvPr id="21" name="Shape 21"/>
          <p:cNvSpPr txBox="1">
            <a:spLocks noGrp="1"/>
          </p:cNvSpPr>
          <p:nvPr>
            <p:ph type="body" idx="1"/>
          </p:nvPr>
        </p:nvSpPr>
        <p:spPr>
          <a:xfrm>
            <a:off x="457200" y="1600200"/>
            <a:ext cx="8229600" cy="4526100"/>
          </a:xfrm>
          <a:prstGeom prst="rect">
            <a:avLst/>
          </a:prstGeom>
          <a:noFill/>
          <a:ln>
            <a:noFill/>
          </a:ln>
        </p:spPr>
        <p:txBody>
          <a:bodyPr spcFirstLastPara="1"/>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 name="Shape 22">
            <a:extLst>
              <a:ext uri="{FF2B5EF4-FFF2-40B4-BE49-F238E27FC236}">
                <a16:creationId xmlns:a16="http://schemas.microsoft.com/office/drawing/2014/main" id="{EDF1090F-3F8E-43CF-A63A-032AB8F3D8C3}"/>
              </a:ext>
            </a:extLst>
          </p:cNvPr>
          <p:cNvSpPr txBox="1">
            <a:spLocks noGrp="1" noChangeArrowheads="1"/>
          </p:cNvSpPr>
          <p:nvPr>
            <p:ph type="dt" idx="10"/>
          </p:nvPr>
        </p:nvSpPr>
        <p:spPr bwMode="auto">
          <a:xfrm>
            <a:off x="457200" y="6356350"/>
            <a:ext cx="2133600" cy="365125"/>
          </a:xfrm>
          <a:prstGeom prst="rect">
            <a:avLst/>
          </a:prstGeom>
        </p:spPr>
        <p:txBody>
          <a:bodyPr vert="horz" wrap="square" lIns="91425" tIns="91425" rIns="91425" bIns="91425"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5" name="Shape 23">
            <a:extLst>
              <a:ext uri="{FF2B5EF4-FFF2-40B4-BE49-F238E27FC236}">
                <a16:creationId xmlns:a16="http://schemas.microsoft.com/office/drawing/2014/main" id="{79EDB448-4CB8-4AA9-870E-D9DCC432AF47}"/>
              </a:ext>
            </a:extLst>
          </p:cNvPr>
          <p:cNvSpPr txBox="1">
            <a:spLocks noGrp="1" noChangeArrowheads="1"/>
          </p:cNvSpPr>
          <p:nvPr>
            <p:ph type="ftr" idx="11"/>
          </p:nvPr>
        </p:nvSpPr>
        <p:spPr bwMode="auto">
          <a:xfrm>
            <a:off x="3124200" y="6356350"/>
            <a:ext cx="2895600" cy="365125"/>
          </a:xfrm>
          <a:prstGeom prst="rect">
            <a:avLst/>
          </a:prstGeom>
        </p:spPr>
        <p:txBody>
          <a:bodyPr vert="horz" wrap="square" lIns="91425" tIns="91425" rIns="91425" bIns="91425"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6" name="Shape 24">
            <a:extLst>
              <a:ext uri="{FF2B5EF4-FFF2-40B4-BE49-F238E27FC236}">
                <a16:creationId xmlns:a16="http://schemas.microsoft.com/office/drawing/2014/main" id="{C40D369D-5055-4E89-9D22-D83085D144C3}"/>
              </a:ext>
            </a:extLst>
          </p:cNvPr>
          <p:cNvSpPr txBox="1">
            <a:spLocks noGrp="1" noChangeArrowheads="1"/>
          </p:cNvSpPr>
          <p:nvPr>
            <p:ph type="sldNum" idx="12"/>
          </p:nvPr>
        </p:nvSpPr>
        <p:spPr>
          <a:xfrm>
            <a:off x="6553200" y="6356350"/>
            <a:ext cx="2133600" cy="365125"/>
          </a:xfrm>
        </p:spPr>
        <p:txBody>
          <a:bodyPr tIns="45700" bIns="45700"/>
          <a:lstStyle>
            <a:lvl1pPr>
              <a:buSzPts val="12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0D16BB80-34C7-429F-AD8E-49637DCD0189}" type="slidenum">
              <a:rPr lang="cs-CZ" altLang="en-US"/>
              <a:pPr>
                <a:defRPr/>
              </a:pPr>
              <a:t>‹#›</a:t>
            </a:fld>
            <a:endParaRPr lang="en-US" altLang="en-US"/>
          </a:p>
        </p:txBody>
      </p:sp>
    </p:spTree>
    <p:extLst>
      <p:ext uri="{BB962C8B-B14F-4D97-AF65-F5344CB8AC3E}">
        <p14:creationId xmlns:p14="http://schemas.microsoft.com/office/powerpoint/2010/main" val="294089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30238" y="365125"/>
            <a:ext cx="7886700" cy="1325563"/>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0" name="Shape 210"/>
          <p:cNvSpPr txBox="1">
            <a:spLocks noGrp="1"/>
          </p:cNvSpPr>
          <p:nvPr>
            <p:ph type="body" idx="1"/>
          </p:nvPr>
        </p:nvSpPr>
        <p:spPr>
          <a:xfrm>
            <a:off x="630238" y="1681163"/>
            <a:ext cx="3868737" cy="823912"/>
          </a:xfrm>
          <a:prstGeom prst="rect">
            <a:avLst/>
          </a:prstGeom>
          <a:noFill/>
          <a:ln>
            <a:noFill/>
          </a:ln>
        </p:spPr>
        <p:txBody>
          <a:bodyPr spcFirstLastPara="1" anchor="b"/>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11" name="Shape 211"/>
          <p:cNvSpPr txBox="1">
            <a:spLocks noGrp="1"/>
          </p:cNvSpPr>
          <p:nvPr>
            <p:ph type="body" idx="2"/>
          </p:nvPr>
        </p:nvSpPr>
        <p:spPr>
          <a:xfrm>
            <a:off x="630238" y="2505075"/>
            <a:ext cx="3868737" cy="3684588"/>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2" name="Shape 212"/>
          <p:cNvSpPr txBox="1">
            <a:spLocks noGrp="1"/>
          </p:cNvSpPr>
          <p:nvPr>
            <p:ph type="body" idx="3"/>
          </p:nvPr>
        </p:nvSpPr>
        <p:spPr>
          <a:xfrm>
            <a:off x="4629150" y="1681163"/>
            <a:ext cx="3887788" cy="823912"/>
          </a:xfrm>
          <a:prstGeom prst="rect">
            <a:avLst/>
          </a:prstGeom>
          <a:noFill/>
          <a:ln>
            <a:noFill/>
          </a:ln>
        </p:spPr>
        <p:txBody>
          <a:bodyPr spcFirstLastPara="1" anchor="b"/>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13" name="Shape 213"/>
          <p:cNvSpPr txBox="1">
            <a:spLocks noGrp="1"/>
          </p:cNvSpPr>
          <p:nvPr>
            <p:ph type="body" idx="4"/>
          </p:nvPr>
        </p:nvSpPr>
        <p:spPr>
          <a:xfrm>
            <a:off x="4629150" y="2505075"/>
            <a:ext cx="3887788" cy="3684588"/>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 name="Shape 152">
            <a:extLst>
              <a:ext uri="{FF2B5EF4-FFF2-40B4-BE49-F238E27FC236}">
                <a16:creationId xmlns:a16="http://schemas.microsoft.com/office/drawing/2014/main" id="{540A586F-3D88-47AD-9B62-C96ED510081B}"/>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Shape 153">
            <a:extLst>
              <a:ext uri="{FF2B5EF4-FFF2-40B4-BE49-F238E27FC236}">
                <a16:creationId xmlns:a16="http://schemas.microsoft.com/office/drawing/2014/main" id="{5CE125CE-FB7A-45E4-AC69-6323F2509C2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Shape 154">
            <a:extLst>
              <a:ext uri="{FF2B5EF4-FFF2-40B4-BE49-F238E27FC236}">
                <a16:creationId xmlns:a16="http://schemas.microsoft.com/office/drawing/2014/main" id="{E21B27B8-0A2E-4361-8026-C7EDBDDFD886}"/>
              </a:ext>
            </a:extLst>
          </p:cNvPr>
          <p:cNvSpPr txBox="1">
            <a:spLocks noGrp="1" noChangeArrowheads="1"/>
          </p:cNvSpPr>
          <p:nvPr>
            <p:ph type="sldNum" idx="13"/>
          </p:nvPr>
        </p:nvSpPr>
        <p:spPr>
          <a:ln/>
        </p:spPr>
        <p:txBody>
          <a:bodyPr/>
          <a:lstStyle>
            <a:lvl1pPr>
              <a:defRPr/>
            </a:lvl1pPr>
          </a:lstStyle>
          <a:p>
            <a:pPr>
              <a:defRPr/>
            </a:pPr>
            <a:fld id="{879E72D6-5FC2-474C-B2B1-C546EF46897C}" type="slidenum">
              <a:rPr lang="cs-CZ" altLang="en-US"/>
              <a:pPr>
                <a:defRPr/>
              </a:pPr>
              <a:t>‹#›</a:t>
            </a:fld>
            <a:endParaRPr lang="en-US" altLang="en-US"/>
          </a:p>
        </p:txBody>
      </p:sp>
    </p:spTree>
    <p:extLst>
      <p:ext uri="{BB962C8B-B14F-4D97-AF65-F5344CB8AC3E}">
        <p14:creationId xmlns:p14="http://schemas.microsoft.com/office/powerpoint/2010/main" val="2819445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30238" y="457200"/>
            <a:ext cx="2949575" cy="1600200"/>
          </a:xfrm>
          <a:prstGeom prst="rect">
            <a:avLst/>
          </a:prstGeom>
          <a:noFill/>
          <a:ln>
            <a:noFill/>
          </a:ln>
        </p:spPr>
        <p:txBody>
          <a:bodyPr spcFirstLastPara="1" anchor="b"/>
          <a:lstStyle>
            <a:lvl1pPr marR="0" lvl="0" algn="ctr" rtl="0">
              <a:spcBef>
                <a:spcPts val="0"/>
              </a:spcBef>
              <a:spcAft>
                <a:spcPts val="0"/>
              </a:spcAft>
              <a:buSzPts val="1400"/>
              <a:buNone/>
              <a:defRPr sz="3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9" name="Shape 219"/>
          <p:cNvSpPr txBox="1">
            <a:spLocks noGrp="1"/>
          </p:cNvSpPr>
          <p:nvPr>
            <p:ph type="body" idx="1"/>
          </p:nvPr>
        </p:nvSpPr>
        <p:spPr>
          <a:xfrm>
            <a:off x="3887788" y="987425"/>
            <a:ext cx="4629150" cy="4873625"/>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0" name="Shape 220"/>
          <p:cNvSpPr txBox="1">
            <a:spLocks noGrp="1"/>
          </p:cNvSpPr>
          <p:nvPr>
            <p:ph type="body" idx="2"/>
          </p:nvPr>
        </p:nvSpPr>
        <p:spPr>
          <a:xfrm>
            <a:off x="630238" y="2057400"/>
            <a:ext cx="2949575" cy="3811588"/>
          </a:xfrm>
          <a:prstGeom prst="rect">
            <a:avLst/>
          </a:prstGeom>
          <a:noFill/>
          <a:ln>
            <a:noFill/>
          </a:ln>
        </p:spPr>
        <p:txBody>
          <a:bodyPr spcFirstLastPara="1"/>
          <a:lstStyle>
            <a:lvl1pPr marL="457200" marR="0" lvl="0"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152">
            <a:extLst>
              <a:ext uri="{FF2B5EF4-FFF2-40B4-BE49-F238E27FC236}">
                <a16:creationId xmlns:a16="http://schemas.microsoft.com/office/drawing/2014/main" id="{1EF98A66-708D-4EB2-9B7B-8EE48BCD0218}"/>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Shape 153">
            <a:extLst>
              <a:ext uri="{FF2B5EF4-FFF2-40B4-BE49-F238E27FC236}">
                <a16:creationId xmlns:a16="http://schemas.microsoft.com/office/drawing/2014/main" id="{D35FE51A-CF23-47E6-9323-C433D19B7C49}"/>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Shape 154">
            <a:extLst>
              <a:ext uri="{FF2B5EF4-FFF2-40B4-BE49-F238E27FC236}">
                <a16:creationId xmlns:a16="http://schemas.microsoft.com/office/drawing/2014/main" id="{1BB27E85-0C4E-457D-8E6D-00DAA8FABD4C}"/>
              </a:ext>
            </a:extLst>
          </p:cNvPr>
          <p:cNvSpPr txBox="1">
            <a:spLocks noGrp="1" noChangeArrowheads="1"/>
          </p:cNvSpPr>
          <p:nvPr>
            <p:ph type="sldNum" idx="13"/>
          </p:nvPr>
        </p:nvSpPr>
        <p:spPr>
          <a:ln/>
        </p:spPr>
        <p:txBody>
          <a:bodyPr/>
          <a:lstStyle>
            <a:lvl1pPr>
              <a:defRPr/>
            </a:lvl1pPr>
          </a:lstStyle>
          <a:p>
            <a:pPr>
              <a:defRPr/>
            </a:pPr>
            <a:fld id="{28A23724-E5AE-4C70-A628-5C1DFA42F33D}" type="slidenum">
              <a:rPr lang="cs-CZ" altLang="en-US"/>
              <a:pPr>
                <a:defRPr/>
              </a:pPr>
              <a:t>‹#›</a:t>
            </a:fld>
            <a:endParaRPr lang="en-US" altLang="en-US"/>
          </a:p>
        </p:txBody>
      </p:sp>
    </p:spTree>
    <p:extLst>
      <p:ext uri="{BB962C8B-B14F-4D97-AF65-F5344CB8AC3E}">
        <p14:creationId xmlns:p14="http://schemas.microsoft.com/office/powerpoint/2010/main" val="261891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30238" y="457200"/>
            <a:ext cx="2949575" cy="1600200"/>
          </a:xfrm>
          <a:prstGeom prst="rect">
            <a:avLst/>
          </a:prstGeom>
          <a:noFill/>
          <a:ln>
            <a:noFill/>
          </a:ln>
        </p:spPr>
        <p:txBody>
          <a:bodyPr spcFirstLastPara="1" anchor="b"/>
          <a:lstStyle>
            <a:lvl1pPr marR="0" lvl="0" algn="ctr" rtl="0">
              <a:spcBef>
                <a:spcPts val="0"/>
              </a:spcBef>
              <a:spcAft>
                <a:spcPts val="0"/>
              </a:spcAft>
              <a:buSzPts val="1400"/>
              <a:buNone/>
              <a:defRPr sz="3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6" name="Shape 226"/>
          <p:cNvSpPr>
            <a:spLocks noGrp="1"/>
          </p:cNvSpPr>
          <p:nvPr>
            <p:ph type="pic" idx="2"/>
          </p:nvPr>
        </p:nvSpPr>
        <p:spPr>
          <a:xfrm>
            <a:off x="3887788" y="987425"/>
            <a:ext cx="4629150" cy="4873625"/>
          </a:xfrm>
          <a:prstGeom prst="rect">
            <a:avLst/>
          </a:prstGeom>
          <a:noFill/>
          <a:ln>
            <a:noFill/>
          </a:ln>
        </p:spPr>
        <p:txBody>
          <a:bodyPr spcFirstLastPara="1"/>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pPr lvl="0"/>
            <a:endParaRPr noProof="0">
              <a:sym typeface="Times New Roman"/>
            </a:endParaRPr>
          </a:p>
        </p:txBody>
      </p:sp>
      <p:sp>
        <p:nvSpPr>
          <p:cNvPr id="227" name="Shape 227"/>
          <p:cNvSpPr txBox="1">
            <a:spLocks noGrp="1"/>
          </p:cNvSpPr>
          <p:nvPr>
            <p:ph type="body" idx="1"/>
          </p:nvPr>
        </p:nvSpPr>
        <p:spPr>
          <a:xfrm>
            <a:off x="630238" y="2057400"/>
            <a:ext cx="2949575" cy="3811588"/>
          </a:xfrm>
          <a:prstGeom prst="rect">
            <a:avLst/>
          </a:prstGeom>
          <a:noFill/>
          <a:ln>
            <a:noFill/>
          </a:ln>
        </p:spPr>
        <p:txBody>
          <a:bodyPr spcFirstLastPara="1"/>
          <a:lstStyle>
            <a:lvl1pPr marL="457200" marR="0" lvl="0"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152">
            <a:extLst>
              <a:ext uri="{FF2B5EF4-FFF2-40B4-BE49-F238E27FC236}">
                <a16:creationId xmlns:a16="http://schemas.microsoft.com/office/drawing/2014/main" id="{41FB52D4-7EA1-4685-A7D4-93DE0DD32B8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Shape 153">
            <a:extLst>
              <a:ext uri="{FF2B5EF4-FFF2-40B4-BE49-F238E27FC236}">
                <a16:creationId xmlns:a16="http://schemas.microsoft.com/office/drawing/2014/main" id="{9772257D-C1F1-49DF-A6B8-26F220DD595D}"/>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Shape 154">
            <a:extLst>
              <a:ext uri="{FF2B5EF4-FFF2-40B4-BE49-F238E27FC236}">
                <a16:creationId xmlns:a16="http://schemas.microsoft.com/office/drawing/2014/main" id="{E34229CB-E03D-4A28-82D5-2E4C07094796}"/>
              </a:ext>
            </a:extLst>
          </p:cNvPr>
          <p:cNvSpPr txBox="1">
            <a:spLocks noGrp="1" noChangeArrowheads="1"/>
          </p:cNvSpPr>
          <p:nvPr>
            <p:ph type="sldNum" idx="13"/>
          </p:nvPr>
        </p:nvSpPr>
        <p:spPr>
          <a:ln/>
        </p:spPr>
        <p:txBody>
          <a:bodyPr/>
          <a:lstStyle>
            <a:lvl1pPr>
              <a:defRPr/>
            </a:lvl1pPr>
          </a:lstStyle>
          <a:p>
            <a:pPr>
              <a:defRPr/>
            </a:pPr>
            <a:fld id="{19896662-54D1-44A0-9B94-BEE26829F9CB}" type="slidenum">
              <a:rPr lang="cs-CZ" altLang="en-US"/>
              <a:pPr>
                <a:defRPr/>
              </a:pPr>
              <a:t>‹#›</a:t>
            </a:fld>
            <a:endParaRPr lang="en-US" altLang="en-US"/>
          </a:p>
        </p:txBody>
      </p:sp>
    </p:spTree>
    <p:extLst>
      <p:ext uri="{BB962C8B-B14F-4D97-AF65-F5344CB8AC3E}">
        <p14:creationId xmlns:p14="http://schemas.microsoft.com/office/powerpoint/2010/main" val="2525046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85800" y="609600"/>
            <a:ext cx="7772400" cy="11430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3" name="Shape 233"/>
          <p:cNvSpPr txBox="1">
            <a:spLocks noGrp="1"/>
          </p:cNvSpPr>
          <p:nvPr>
            <p:ph type="body" idx="1"/>
          </p:nvPr>
        </p:nvSpPr>
        <p:spPr>
          <a:xfrm rot="5400000">
            <a:off x="2514600" y="152400"/>
            <a:ext cx="4114800" cy="77724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152">
            <a:extLst>
              <a:ext uri="{FF2B5EF4-FFF2-40B4-BE49-F238E27FC236}">
                <a16:creationId xmlns:a16="http://schemas.microsoft.com/office/drawing/2014/main" id="{D374AB9D-2F5F-4689-8E35-82394A87935F}"/>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Shape 153">
            <a:extLst>
              <a:ext uri="{FF2B5EF4-FFF2-40B4-BE49-F238E27FC236}">
                <a16:creationId xmlns:a16="http://schemas.microsoft.com/office/drawing/2014/main" id="{FAF2784B-F5D6-42A1-9C9E-9E3D8CADBB9B}"/>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Shape 154">
            <a:extLst>
              <a:ext uri="{FF2B5EF4-FFF2-40B4-BE49-F238E27FC236}">
                <a16:creationId xmlns:a16="http://schemas.microsoft.com/office/drawing/2014/main" id="{7DAF9750-CE83-46C3-8291-4311DB408E02}"/>
              </a:ext>
            </a:extLst>
          </p:cNvPr>
          <p:cNvSpPr txBox="1">
            <a:spLocks noGrp="1" noChangeArrowheads="1"/>
          </p:cNvSpPr>
          <p:nvPr>
            <p:ph type="sldNum" idx="13"/>
          </p:nvPr>
        </p:nvSpPr>
        <p:spPr>
          <a:ln/>
        </p:spPr>
        <p:txBody>
          <a:bodyPr/>
          <a:lstStyle>
            <a:lvl1pPr>
              <a:defRPr/>
            </a:lvl1pPr>
          </a:lstStyle>
          <a:p>
            <a:pPr>
              <a:defRPr/>
            </a:pPr>
            <a:fld id="{7E67269B-E121-4810-A6CB-6934A7807ACA}" type="slidenum">
              <a:rPr lang="cs-CZ" altLang="en-US"/>
              <a:pPr>
                <a:defRPr/>
              </a:pPr>
              <a:t>‹#›</a:t>
            </a:fld>
            <a:endParaRPr lang="en-US" altLang="en-US"/>
          </a:p>
        </p:txBody>
      </p:sp>
    </p:spTree>
    <p:extLst>
      <p:ext uri="{BB962C8B-B14F-4D97-AF65-F5344CB8AC3E}">
        <p14:creationId xmlns:p14="http://schemas.microsoft.com/office/powerpoint/2010/main" val="75713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rot="5400000">
            <a:off x="4743450" y="2381250"/>
            <a:ext cx="5486400" cy="1943100"/>
          </a:xfrm>
          <a:prstGeom prst="rect">
            <a:avLst/>
          </a:prstGeom>
          <a:noFill/>
          <a:ln>
            <a:noFill/>
          </a:ln>
        </p:spPr>
        <p:txBody>
          <a:bodyPr spcFirstLastPara="1"/>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9" name="Shape 239"/>
          <p:cNvSpPr txBox="1">
            <a:spLocks noGrp="1"/>
          </p:cNvSpPr>
          <p:nvPr>
            <p:ph type="body" idx="1"/>
          </p:nvPr>
        </p:nvSpPr>
        <p:spPr>
          <a:xfrm rot="5400000">
            <a:off x="781050" y="514350"/>
            <a:ext cx="5486400" cy="56769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152">
            <a:extLst>
              <a:ext uri="{FF2B5EF4-FFF2-40B4-BE49-F238E27FC236}">
                <a16:creationId xmlns:a16="http://schemas.microsoft.com/office/drawing/2014/main" id="{09728E8D-39C2-435C-A17D-0E53A1C407D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Shape 153">
            <a:extLst>
              <a:ext uri="{FF2B5EF4-FFF2-40B4-BE49-F238E27FC236}">
                <a16:creationId xmlns:a16="http://schemas.microsoft.com/office/drawing/2014/main" id="{DD80B7E8-0932-418C-BCF7-8EEBF5D6F84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Shape 154">
            <a:extLst>
              <a:ext uri="{FF2B5EF4-FFF2-40B4-BE49-F238E27FC236}">
                <a16:creationId xmlns:a16="http://schemas.microsoft.com/office/drawing/2014/main" id="{8048C2BA-AD42-4E8E-97FC-A5C7070DB1DD}"/>
              </a:ext>
            </a:extLst>
          </p:cNvPr>
          <p:cNvSpPr txBox="1">
            <a:spLocks noGrp="1" noChangeArrowheads="1"/>
          </p:cNvSpPr>
          <p:nvPr>
            <p:ph type="sldNum" idx="13"/>
          </p:nvPr>
        </p:nvSpPr>
        <p:spPr>
          <a:ln/>
        </p:spPr>
        <p:txBody>
          <a:bodyPr/>
          <a:lstStyle>
            <a:lvl1pPr>
              <a:defRPr/>
            </a:lvl1pPr>
          </a:lstStyle>
          <a:p>
            <a:pPr>
              <a:defRPr/>
            </a:pPr>
            <a:fld id="{98BA3C13-E649-4008-8043-70CBC1FD24DA}" type="slidenum">
              <a:rPr lang="cs-CZ" altLang="en-US"/>
              <a:pPr>
                <a:defRPr/>
              </a:pPr>
              <a:t>‹#›</a:t>
            </a:fld>
            <a:endParaRPr lang="en-US" altLang="en-US"/>
          </a:p>
        </p:txBody>
      </p:sp>
    </p:spTree>
    <p:extLst>
      <p:ext uri="{BB962C8B-B14F-4D97-AF65-F5344CB8AC3E}">
        <p14:creationId xmlns:p14="http://schemas.microsoft.com/office/powerpoint/2010/main" val="1505390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bsah" type="objOnly">
  <p:cSld name="OBJECT_ONLY">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609600"/>
            <a:ext cx="7772400" cy="5486400"/>
          </a:xfrm>
          <a:prstGeom prst="rect">
            <a:avLst/>
          </a:prstGeom>
          <a:noFill/>
          <a:ln>
            <a:noFill/>
          </a:ln>
        </p:spPr>
        <p:txBody>
          <a:bodyPr spcFirstLastPara="1"/>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 name="Shape 152">
            <a:extLst>
              <a:ext uri="{FF2B5EF4-FFF2-40B4-BE49-F238E27FC236}">
                <a16:creationId xmlns:a16="http://schemas.microsoft.com/office/drawing/2014/main" id="{F008D2CD-EDD6-4FAB-A92C-4CD891E79F2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Shape 153">
            <a:extLst>
              <a:ext uri="{FF2B5EF4-FFF2-40B4-BE49-F238E27FC236}">
                <a16:creationId xmlns:a16="http://schemas.microsoft.com/office/drawing/2014/main" id="{10BDE548-0771-4E32-BA5F-2D8BF8191CF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Shape 154">
            <a:extLst>
              <a:ext uri="{FF2B5EF4-FFF2-40B4-BE49-F238E27FC236}">
                <a16:creationId xmlns:a16="http://schemas.microsoft.com/office/drawing/2014/main" id="{C97635E9-BC5B-4123-9E5F-21EA8BEACBBE}"/>
              </a:ext>
            </a:extLst>
          </p:cNvPr>
          <p:cNvSpPr txBox="1">
            <a:spLocks noGrp="1" noChangeArrowheads="1"/>
          </p:cNvSpPr>
          <p:nvPr>
            <p:ph type="sldNum" idx="13"/>
          </p:nvPr>
        </p:nvSpPr>
        <p:spPr>
          <a:ln/>
        </p:spPr>
        <p:txBody>
          <a:bodyPr/>
          <a:lstStyle>
            <a:lvl1pPr>
              <a:defRPr/>
            </a:lvl1pPr>
          </a:lstStyle>
          <a:p>
            <a:pPr>
              <a:defRPr/>
            </a:pPr>
            <a:fld id="{27658857-B939-4682-85CD-FFE3F76FA15B}" type="slidenum">
              <a:rPr lang="cs-CZ" altLang="en-US"/>
              <a:pPr>
                <a:defRPr/>
              </a:pPr>
              <a:t>‹#›</a:t>
            </a:fld>
            <a:endParaRPr lang="en-US" altLang="en-US"/>
          </a:p>
        </p:txBody>
      </p:sp>
    </p:spTree>
    <p:extLst>
      <p:ext uri="{BB962C8B-B14F-4D97-AF65-F5344CB8AC3E}">
        <p14:creationId xmlns:p14="http://schemas.microsoft.com/office/powerpoint/2010/main" val="87325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3" name="Shape 26">
            <a:extLst>
              <a:ext uri="{FF2B5EF4-FFF2-40B4-BE49-F238E27FC236}">
                <a16:creationId xmlns:a16="http://schemas.microsoft.com/office/drawing/2014/main" id="{2260D194-4DCC-4D07-98E1-F3FAAAD72CA6}"/>
              </a:ext>
            </a:extLst>
          </p:cNvPr>
          <p:cNvSpPr>
            <a:spLocks/>
          </p:cNvSpPr>
          <p:nvPr/>
        </p:nvSpPr>
        <p:spPr bwMode="auto">
          <a:xfrm flipH="1">
            <a:off x="7596188" y="614363"/>
            <a:ext cx="1081087" cy="1498600"/>
          </a:xfrm>
          <a:custGeom>
            <a:avLst/>
            <a:gdLst>
              <a:gd name="T0" fmla="*/ 0 w 43265"/>
              <a:gd name="T1" fmla="*/ 2147483646 h 44998"/>
              <a:gd name="T2" fmla="*/ 0 w 43265"/>
              <a:gd name="T3" fmla="*/ 0 h 44998"/>
              <a:gd name="T4" fmla="*/ 2147483646 w 43265"/>
              <a:gd name="T5" fmla="*/ 0 h 44998"/>
              <a:gd name="T6" fmla="*/ 0 60000 65536"/>
              <a:gd name="T7" fmla="*/ 0 60000 65536"/>
              <a:gd name="T8" fmla="*/ 0 60000 65536"/>
              <a:gd name="T9" fmla="*/ 0 w 43265"/>
              <a:gd name="T10" fmla="*/ 0 h 44998"/>
              <a:gd name="T11" fmla="*/ 43265 w 43265"/>
              <a:gd name="T12" fmla="*/ 44998 h 44998"/>
            </a:gdLst>
            <a:ahLst/>
            <a:cxnLst>
              <a:cxn ang="T6">
                <a:pos x="T0" y="T1"/>
              </a:cxn>
              <a:cxn ang="T7">
                <a:pos x="T2" y="T3"/>
              </a:cxn>
              <a:cxn ang="T8">
                <a:pos x="T4" y="T5"/>
              </a:cxn>
            </a:cxnLst>
            <a:rect l="T9" t="T10" r="T11" b="T12"/>
            <a:pathLst>
              <a:path w="43265" h="44998" extrusionOk="0">
                <a:moveTo>
                  <a:pt x="0" y="44998"/>
                </a:moveTo>
                <a:lnTo>
                  <a:pt x="0" y="0"/>
                </a:lnTo>
                <a:lnTo>
                  <a:pt x="43265" y="0"/>
                </a:lnTo>
              </a:path>
            </a:pathLst>
          </a:custGeom>
          <a:noFill/>
          <a:ln w="28575" cap="flat" cmpd="sng">
            <a:solidFill>
              <a:schemeClr val="tx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 name="Shape 27">
            <a:extLst>
              <a:ext uri="{FF2B5EF4-FFF2-40B4-BE49-F238E27FC236}">
                <a16:creationId xmlns:a16="http://schemas.microsoft.com/office/drawing/2014/main" id="{036E9EB8-BA58-4992-A680-3973988743CD}"/>
              </a:ext>
            </a:extLst>
          </p:cNvPr>
          <p:cNvSpPr>
            <a:spLocks/>
          </p:cNvSpPr>
          <p:nvPr/>
        </p:nvSpPr>
        <p:spPr bwMode="auto">
          <a:xfrm rot="10800000" flipH="1">
            <a:off x="466725" y="4745038"/>
            <a:ext cx="1081088" cy="1498600"/>
          </a:xfrm>
          <a:custGeom>
            <a:avLst/>
            <a:gdLst>
              <a:gd name="T0" fmla="*/ 0 w 43265"/>
              <a:gd name="T1" fmla="*/ 2147483646 h 44998"/>
              <a:gd name="T2" fmla="*/ 0 w 43265"/>
              <a:gd name="T3" fmla="*/ 0 h 44998"/>
              <a:gd name="T4" fmla="*/ 2147483646 w 43265"/>
              <a:gd name="T5" fmla="*/ 0 h 44998"/>
              <a:gd name="T6" fmla="*/ 0 60000 65536"/>
              <a:gd name="T7" fmla="*/ 0 60000 65536"/>
              <a:gd name="T8" fmla="*/ 0 60000 65536"/>
              <a:gd name="T9" fmla="*/ 0 w 43265"/>
              <a:gd name="T10" fmla="*/ 0 h 44998"/>
              <a:gd name="T11" fmla="*/ 43265 w 43265"/>
              <a:gd name="T12" fmla="*/ 44998 h 44998"/>
            </a:gdLst>
            <a:ahLst/>
            <a:cxnLst>
              <a:cxn ang="T6">
                <a:pos x="T0" y="T1"/>
              </a:cxn>
              <a:cxn ang="T7">
                <a:pos x="T2" y="T3"/>
              </a:cxn>
              <a:cxn ang="T8">
                <a:pos x="T4" y="T5"/>
              </a:cxn>
            </a:cxnLst>
            <a:rect l="T9" t="T10" r="T11" b="T12"/>
            <a:pathLst>
              <a:path w="43265" h="44998" extrusionOk="0">
                <a:moveTo>
                  <a:pt x="0" y="44998"/>
                </a:moveTo>
                <a:lnTo>
                  <a:pt x="0" y="0"/>
                </a:lnTo>
                <a:lnTo>
                  <a:pt x="43265" y="0"/>
                </a:lnTo>
              </a:path>
            </a:pathLst>
          </a:custGeom>
          <a:noFill/>
          <a:ln w="28575" cap="flat" cmpd="sng">
            <a:solidFill>
              <a:schemeClr val="tx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 name="Shape 28"/>
          <p:cNvSpPr txBox="1">
            <a:spLocks noGrp="1"/>
          </p:cNvSpPr>
          <p:nvPr>
            <p:ph type="title"/>
          </p:nvPr>
        </p:nvSpPr>
        <p:spPr>
          <a:xfrm>
            <a:off x="773700" y="2408600"/>
            <a:ext cx="7596600" cy="2040900"/>
          </a:xfrm>
          <a:prstGeom prst="rect">
            <a:avLst/>
          </a:prstGeom>
          <a:noFill/>
          <a:ln>
            <a:noFill/>
          </a:ln>
        </p:spPr>
        <p:txBody>
          <a:bodyPr spcFirstLastPara="1" anchor="ctr"/>
          <a:lstStyle>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5" name="Shape 29">
            <a:extLst>
              <a:ext uri="{FF2B5EF4-FFF2-40B4-BE49-F238E27FC236}">
                <a16:creationId xmlns:a16="http://schemas.microsoft.com/office/drawing/2014/main" id="{D40F1CBD-3718-4D1E-8E95-20A380338C67}"/>
              </a:ext>
            </a:extLst>
          </p:cNvPr>
          <p:cNvSpPr txBox="1">
            <a:spLocks noGrp="1" noChangeArrowheads="1"/>
          </p:cNvSpPr>
          <p:nvPr>
            <p:ph type="sldNum" idx="10"/>
          </p:nvPr>
        </p:nvSpPr>
        <p:spPr/>
        <p:txBody>
          <a:bodyPr/>
          <a:lstStyle>
            <a:lvl1pPr>
              <a:defRPr/>
            </a:lvl1pPr>
          </a:lstStyle>
          <a:p>
            <a:pPr>
              <a:defRPr/>
            </a:pPr>
            <a:fld id="{1F4812D2-632A-4864-9F2C-4EEF2E93ADF8}" type="slidenum">
              <a:rPr lang="cs-CZ" altLang="en-US"/>
              <a:pPr>
                <a:defRPr/>
              </a:pPr>
              <a:t>‹#›</a:t>
            </a:fld>
            <a:endParaRPr lang="en-US" altLang="en-US"/>
          </a:p>
        </p:txBody>
      </p:sp>
    </p:spTree>
    <p:extLst>
      <p:ext uri="{BB962C8B-B14F-4D97-AF65-F5344CB8AC3E}">
        <p14:creationId xmlns:p14="http://schemas.microsoft.com/office/powerpoint/2010/main" val="415966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2" name="Shape 31">
            <a:extLst>
              <a:ext uri="{FF2B5EF4-FFF2-40B4-BE49-F238E27FC236}">
                <a16:creationId xmlns:a16="http://schemas.microsoft.com/office/drawing/2014/main" id="{1236B09A-AB8A-4E27-8148-2C060AB04E03}"/>
              </a:ext>
            </a:extLst>
          </p:cNvPr>
          <p:cNvSpPr txBox="1">
            <a:spLocks noGrp="1" noChangeArrowheads="1"/>
          </p:cNvSpPr>
          <p:nvPr>
            <p:ph type="dt" idx="10"/>
          </p:nvPr>
        </p:nvSpPr>
        <p:spPr bwMode="auto">
          <a:xfrm>
            <a:off x="228600" y="6477000"/>
            <a:ext cx="1600200" cy="304800"/>
          </a:xfrm>
          <a:prstGeom prst="rect">
            <a:avLst/>
          </a:prstGeom>
        </p:spPr>
        <p:txBody>
          <a:bodyPr vert="horz" wrap="square" lIns="91425" tIns="91425" rIns="91425" bIns="91425"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A0A0A0"/>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 name="Shape 32">
            <a:extLst>
              <a:ext uri="{FF2B5EF4-FFF2-40B4-BE49-F238E27FC236}">
                <a16:creationId xmlns:a16="http://schemas.microsoft.com/office/drawing/2014/main" id="{686AFF31-12D2-419D-88C9-B7E9B19254CB}"/>
              </a:ext>
            </a:extLst>
          </p:cNvPr>
          <p:cNvSpPr txBox="1">
            <a:spLocks noGrp="1" noChangeArrowheads="1"/>
          </p:cNvSpPr>
          <p:nvPr>
            <p:ph type="ftr" idx="11"/>
          </p:nvPr>
        </p:nvSpPr>
        <p:spPr bwMode="auto">
          <a:xfrm>
            <a:off x="2705100" y="6477000"/>
            <a:ext cx="3733800" cy="304800"/>
          </a:xfrm>
          <a:prstGeom prst="rect">
            <a:avLst/>
          </a:prstGeom>
        </p:spPr>
        <p:txBody>
          <a:bodyPr vert="horz" wrap="square" lIns="91425" tIns="91425" rIns="91425" bIns="91425"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8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4" name="Shape 33">
            <a:extLst>
              <a:ext uri="{FF2B5EF4-FFF2-40B4-BE49-F238E27FC236}">
                <a16:creationId xmlns:a16="http://schemas.microsoft.com/office/drawing/2014/main" id="{DE4AF640-A850-4FD9-8519-06A9DA8BBC6A}"/>
              </a:ext>
            </a:extLst>
          </p:cNvPr>
          <p:cNvSpPr txBox="1">
            <a:spLocks noGrp="1" noChangeArrowheads="1"/>
          </p:cNvSpPr>
          <p:nvPr>
            <p:ph type="sldNum" idx="12"/>
          </p:nvPr>
        </p:nvSpPr>
        <p:spPr>
          <a:xfrm>
            <a:off x="6477000" y="6477000"/>
            <a:ext cx="1020763" cy="304800"/>
          </a:xfrm>
        </p:spPr>
        <p:txBody>
          <a:bodyPr tIns="45700" bIns="45700"/>
          <a:lstStyle>
            <a:lvl1pPr>
              <a:buFont typeface="Calibri" panose="020F0502020204030204" pitchFamily="34" charset="0"/>
              <a:buNone/>
              <a:defRPr>
                <a:latin typeface="Calibri" panose="020F0502020204030204" pitchFamily="34" charset="0"/>
                <a:cs typeface="Calibri" panose="020F0502020204030204" pitchFamily="34" charset="0"/>
                <a:sym typeface="Calibri" panose="020F0502020204030204" pitchFamily="34" charset="0"/>
              </a:defRPr>
            </a:lvl1pPr>
          </a:lstStyle>
          <a:p>
            <a:pPr>
              <a:defRPr/>
            </a:pPr>
            <a:fld id="{6C9B5C0C-8137-4FB4-8648-790A7FE1812A}" type="slidenum">
              <a:rPr lang="cs-CZ" altLang="en-US"/>
              <a:pPr>
                <a:defRPr/>
              </a:pPr>
              <a:t>‹#›</a:t>
            </a:fld>
            <a:endParaRPr lang="en-US" altLang="en-US">
              <a:latin typeface="Economica" panose="020B0604020202020204" charset="0"/>
              <a:cs typeface="Economica" panose="020B0604020202020204" charset="0"/>
              <a:sym typeface="Economica" panose="020B0604020202020204" charset="0"/>
            </a:endParaRPr>
          </a:p>
        </p:txBody>
      </p:sp>
    </p:spTree>
    <p:extLst>
      <p:ext uri="{BB962C8B-B14F-4D97-AF65-F5344CB8AC3E}">
        <p14:creationId xmlns:p14="http://schemas.microsoft.com/office/powerpoint/2010/main" val="427429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4" name="Shape 35">
            <a:extLst>
              <a:ext uri="{FF2B5EF4-FFF2-40B4-BE49-F238E27FC236}">
                <a16:creationId xmlns:a16="http://schemas.microsoft.com/office/drawing/2014/main" id="{3B2F65F2-BFD5-46B7-8121-AC708A1F4018}"/>
              </a:ext>
            </a:extLst>
          </p:cNvPr>
          <p:cNvSpPr>
            <a:spLocks noChangeArrowheads="1"/>
          </p:cNvSpPr>
          <p:nvPr/>
        </p:nvSpPr>
        <p:spPr bwMode="auto">
          <a:xfrm>
            <a:off x="0" y="6727825"/>
            <a:ext cx="9144000" cy="130175"/>
          </a:xfrm>
          <a:prstGeom prst="rect">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6" name="Shape 36"/>
          <p:cNvSpPr txBox="1">
            <a:spLocks noGrp="1"/>
          </p:cNvSpPr>
          <p:nvPr>
            <p:ph type="title"/>
          </p:nvPr>
        </p:nvSpPr>
        <p:spPr>
          <a:xfrm>
            <a:off x="311700" y="421233"/>
            <a:ext cx="8520600" cy="1108500"/>
          </a:xfrm>
          <a:prstGeom prst="rect">
            <a:avLst/>
          </a:prstGeom>
          <a:noFill/>
          <a:ln>
            <a:noFill/>
          </a:ln>
        </p:spPr>
        <p:txBody>
          <a:bodyPr spcFirstLastPara="1"/>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37" name="Shape 37"/>
          <p:cNvSpPr txBox="1">
            <a:spLocks noGrp="1"/>
          </p:cNvSpPr>
          <p:nvPr>
            <p:ph type="body" idx="1"/>
          </p:nvPr>
        </p:nvSpPr>
        <p:spPr>
          <a:xfrm>
            <a:off x="311700" y="1633633"/>
            <a:ext cx="8520600" cy="4472100"/>
          </a:xfrm>
          <a:prstGeom prst="rect">
            <a:avLst/>
          </a:prstGeom>
          <a:noFill/>
          <a:ln>
            <a:noFill/>
          </a:ln>
        </p:spPr>
        <p:txBody>
          <a:bodyPr spcFirstLastPara="1"/>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 name="Shape 38">
            <a:extLst>
              <a:ext uri="{FF2B5EF4-FFF2-40B4-BE49-F238E27FC236}">
                <a16:creationId xmlns:a16="http://schemas.microsoft.com/office/drawing/2014/main" id="{893C93AE-B2AD-4188-B757-8814553AAB70}"/>
              </a:ext>
            </a:extLst>
          </p:cNvPr>
          <p:cNvSpPr txBox="1">
            <a:spLocks noGrp="1" noChangeArrowheads="1"/>
          </p:cNvSpPr>
          <p:nvPr>
            <p:ph type="sldNum" idx="10"/>
          </p:nvPr>
        </p:nvSpPr>
        <p:spPr/>
        <p:txBody>
          <a:bodyPr/>
          <a:lstStyle>
            <a:lvl1pPr>
              <a:defRPr/>
            </a:lvl1pPr>
          </a:lstStyle>
          <a:p>
            <a:pPr>
              <a:defRPr/>
            </a:pPr>
            <a:fld id="{99FBA00C-89CF-441F-BAB4-020288948B10}" type="slidenum">
              <a:rPr lang="cs-CZ" altLang="en-US"/>
              <a:pPr>
                <a:defRPr/>
              </a:pPr>
              <a:t>‹#›</a:t>
            </a:fld>
            <a:endParaRPr lang="en-US" altLang="en-US"/>
          </a:p>
        </p:txBody>
      </p:sp>
    </p:spTree>
    <p:extLst>
      <p:ext uri="{BB962C8B-B14F-4D97-AF65-F5344CB8AC3E}">
        <p14:creationId xmlns:p14="http://schemas.microsoft.com/office/powerpoint/2010/main" val="1335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00" y="421233"/>
            <a:ext cx="8520600" cy="1108500"/>
          </a:xfrm>
          <a:prstGeom prst="rect">
            <a:avLst/>
          </a:prstGeom>
          <a:noFill/>
          <a:ln>
            <a:noFill/>
          </a:ln>
        </p:spPr>
        <p:txBody>
          <a:bodyPr spcFirstLastPara="1"/>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41" name="Shape 41"/>
          <p:cNvSpPr txBox="1">
            <a:spLocks noGrp="1"/>
          </p:cNvSpPr>
          <p:nvPr>
            <p:ph type="body" idx="1"/>
          </p:nvPr>
        </p:nvSpPr>
        <p:spPr>
          <a:xfrm>
            <a:off x="311700" y="1633633"/>
            <a:ext cx="3999900" cy="4472100"/>
          </a:xfrm>
          <a:prstGeom prst="rect">
            <a:avLst/>
          </a:prstGeom>
          <a:noFill/>
          <a:ln>
            <a:noFill/>
          </a:ln>
        </p:spPr>
        <p:txBody>
          <a:bodyPr spcFirstLastPara="1"/>
          <a:lstStyle>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42" name="Shape 42"/>
          <p:cNvSpPr txBox="1">
            <a:spLocks noGrp="1"/>
          </p:cNvSpPr>
          <p:nvPr>
            <p:ph type="body" idx="2"/>
          </p:nvPr>
        </p:nvSpPr>
        <p:spPr>
          <a:xfrm>
            <a:off x="4832400" y="1633633"/>
            <a:ext cx="3999900" cy="4472100"/>
          </a:xfrm>
          <a:prstGeom prst="rect">
            <a:avLst/>
          </a:prstGeom>
          <a:noFill/>
          <a:ln>
            <a:noFill/>
          </a:ln>
        </p:spPr>
        <p:txBody>
          <a:bodyPr spcFirstLastPara="1"/>
          <a:lstStyle>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5" name="Shape 12">
            <a:extLst>
              <a:ext uri="{FF2B5EF4-FFF2-40B4-BE49-F238E27FC236}">
                <a16:creationId xmlns:a16="http://schemas.microsoft.com/office/drawing/2014/main" id="{C4B1DAE3-387D-4B0F-AA1B-C72251922BD8}"/>
              </a:ext>
            </a:extLst>
          </p:cNvPr>
          <p:cNvSpPr txBox="1">
            <a:spLocks noGrp="1" noChangeArrowheads="1"/>
          </p:cNvSpPr>
          <p:nvPr>
            <p:ph type="sldNum" idx="13"/>
          </p:nvPr>
        </p:nvSpPr>
        <p:spPr>
          <a:ln/>
        </p:spPr>
        <p:txBody>
          <a:bodyPr/>
          <a:lstStyle>
            <a:lvl1pPr>
              <a:defRPr/>
            </a:lvl1pPr>
          </a:lstStyle>
          <a:p>
            <a:pPr>
              <a:defRPr/>
            </a:pPr>
            <a:fld id="{4A77CC36-A478-481C-BC79-3F55D07B1276}" type="slidenum">
              <a:rPr lang="cs-CZ" altLang="en-US"/>
              <a:pPr>
                <a:defRPr/>
              </a:pPr>
              <a:t>‹#›</a:t>
            </a:fld>
            <a:endParaRPr lang="en-US" altLang="en-US"/>
          </a:p>
        </p:txBody>
      </p:sp>
    </p:spTree>
    <p:extLst>
      <p:ext uri="{BB962C8B-B14F-4D97-AF65-F5344CB8AC3E}">
        <p14:creationId xmlns:p14="http://schemas.microsoft.com/office/powerpoint/2010/main" val="111544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740800"/>
            <a:ext cx="2808000" cy="1007700"/>
          </a:xfrm>
          <a:prstGeom prst="rect">
            <a:avLst/>
          </a:prstGeom>
          <a:noFill/>
          <a:ln>
            <a:noFill/>
          </a:ln>
        </p:spPr>
        <p:txBody>
          <a:bodyPr spcFirstLastPara="1"/>
          <a:lstStyle>
            <a:lvl1pPr marR="0" lvl="0"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9pPr>
          </a:lstStyle>
          <a:p>
            <a:endParaRPr/>
          </a:p>
        </p:txBody>
      </p:sp>
      <p:sp>
        <p:nvSpPr>
          <p:cNvPr id="46" name="Shape 46"/>
          <p:cNvSpPr txBox="1">
            <a:spLocks noGrp="1"/>
          </p:cNvSpPr>
          <p:nvPr>
            <p:ph type="body" idx="1"/>
          </p:nvPr>
        </p:nvSpPr>
        <p:spPr>
          <a:xfrm>
            <a:off x="311700" y="1865867"/>
            <a:ext cx="2808000" cy="3713100"/>
          </a:xfrm>
          <a:prstGeom prst="rect">
            <a:avLst/>
          </a:prstGeom>
          <a:noFill/>
          <a:ln>
            <a:noFill/>
          </a:ln>
        </p:spPr>
        <p:txBody>
          <a:bodyPr spcFirstLastPara="1"/>
          <a:lstStyle>
            <a:lvl1pPr marL="457200" marR="0" lvl="0"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4" name="Shape 12">
            <a:extLst>
              <a:ext uri="{FF2B5EF4-FFF2-40B4-BE49-F238E27FC236}">
                <a16:creationId xmlns:a16="http://schemas.microsoft.com/office/drawing/2014/main" id="{E5128BF1-2CCD-4545-A1B0-84802E899353}"/>
              </a:ext>
            </a:extLst>
          </p:cNvPr>
          <p:cNvSpPr txBox="1">
            <a:spLocks noGrp="1" noChangeArrowheads="1"/>
          </p:cNvSpPr>
          <p:nvPr>
            <p:ph type="sldNum" idx="13"/>
          </p:nvPr>
        </p:nvSpPr>
        <p:spPr>
          <a:ln/>
        </p:spPr>
        <p:txBody>
          <a:bodyPr/>
          <a:lstStyle>
            <a:lvl1pPr>
              <a:defRPr/>
            </a:lvl1pPr>
          </a:lstStyle>
          <a:p>
            <a:pPr>
              <a:defRPr/>
            </a:pPr>
            <a:fld id="{719FA9B8-CBDA-4ACB-8B1E-A14CF6859B8F}" type="slidenum">
              <a:rPr lang="cs-CZ" altLang="en-US"/>
              <a:pPr>
                <a:defRPr/>
              </a:pPr>
              <a:t>‹#›</a:t>
            </a:fld>
            <a:endParaRPr lang="en-US" altLang="en-US"/>
          </a:p>
        </p:txBody>
      </p:sp>
    </p:spTree>
    <p:extLst>
      <p:ext uri="{BB962C8B-B14F-4D97-AF65-F5344CB8AC3E}">
        <p14:creationId xmlns:p14="http://schemas.microsoft.com/office/powerpoint/2010/main" val="164046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3" name="Shape 49">
            <a:extLst>
              <a:ext uri="{FF2B5EF4-FFF2-40B4-BE49-F238E27FC236}">
                <a16:creationId xmlns:a16="http://schemas.microsoft.com/office/drawing/2014/main" id="{AB2F0E74-B6CB-498E-9951-4BD8816FF348}"/>
              </a:ext>
            </a:extLst>
          </p:cNvPr>
          <p:cNvSpPr>
            <a:spLocks noChangeArrowheads="1"/>
          </p:cNvSpPr>
          <p:nvPr/>
        </p:nvSpPr>
        <p:spPr bwMode="auto">
          <a:xfrm>
            <a:off x="0" y="6727825"/>
            <a:ext cx="9144000" cy="130175"/>
          </a:xfrm>
          <a:prstGeom prst="rect">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50" name="Shape 50"/>
          <p:cNvSpPr txBox="1">
            <a:spLocks noGrp="1"/>
          </p:cNvSpPr>
          <p:nvPr>
            <p:ph type="title"/>
          </p:nvPr>
        </p:nvSpPr>
        <p:spPr>
          <a:xfrm>
            <a:off x="490250" y="600200"/>
            <a:ext cx="5878800" cy="5454300"/>
          </a:xfrm>
          <a:prstGeom prst="rect">
            <a:avLst/>
          </a:prstGeom>
          <a:noFill/>
          <a:ln>
            <a:noFill/>
          </a:ln>
        </p:spPr>
        <p:txBody>
          <a:bodyPr spcFirstLastPara="1" anchor="ctr"/>
          <a:lstStyle>
            <a:lvl1pPr marR="0" lvl="0"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9pPr>
          </a:lstStyle>
          <a:p>
            <a:endParaRPr/>
          </a:p>
        </p:txBody>
      </p:sp>
      <p:sp>
        <p:nvSpPr>
          <p:cNvPr id="4" name="Shape 51">
            <a:extLst>
              <a:ext uri="{FF2B5EF4-FFF2-40B4-BE49-F238E27FC236}">
                <a16:creationId xmlns:a16="http://schemas.microsoft.com/office/drawing/2014/main" id="{04BFC608-4CE3-4927-8713-01F65DDACD1E}"/>
              </a:ext>
            </a:extLst>
          </p:cNvPr>
          <p:cNvSpPr txBox="1">
            <a:spLocks noGrp="1" noChangeArrowheads="1"/>
          </p:cNvSpPr>
          <p:nvPr>
            <p:ph type="sldNum" idx="10"/>
          </p:nvPr>
        </p:nvSpPr>
        <p:spPr/>
        <p:txBody>
          <a:bodyPr/>
          <a:lstStyle>
            <a:lvl1pPr>
              <a:defRPr/>
            </a:lvl1pPr>
          </a:lstStyle>
          <a:p>
            <a:pPr>
              <a:defRPr/>
            </a:pPr>
            <a:fld id="{CFF37033-D2CC-4E0E-869C-8149E38A5F09}" type="slidenum">
              <a:rPr lang="cs-CZ" altLang="en-US"/>
              <a:pPr>
                <a:defRPr/>
              </a:pPr>
              <a:t>‹#›</a:t>
            </a:fld>
            <a:endParaRPr lang="en-US" altLang="en-US"/>
          </a:p>
        </p:txBody>
      </p:sp>
    </p:spTree>
    <p:extLst>
      <p:ext uri="{BB962C8B-B14F-4D97-AF65-F5344CB8AC3E}">
        <p14:creationId xmlns:p14="http://schemas.microsoft.com/office/powerpoint/2010/main" val="47977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 name="Shape 53">
            <a:extLst>
              <a:ext uri="{FF2B5EF4-FFF2-40B4-BE49-F238E27FC236}">
                <a16:creationId xmlns:a16="http://schemas.microsoft.com/office/drawing/2014/main" id="{EECF4374-AD4A-417E-BAF0-1EF540E46F85}"/>
              </a:ext>
            </a:extLst>
          </p:cNvPr>
          <p:cNvSpPr>
            <a:spLocks noChangeArrowheads="1"/>
          </p:cNvSpPr>
          <p:nvPr/>
        </p:nvSpPr>
        <p:spPr bwMode="auto">
          <a:xfrm>
            <a:off x="4572000" y="0"/>
            <a:ext cx="4572000" cy="6858000"/>
          </a:xfrm>
          <a:prstGeom prst="rect">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cxnSp>
        <p:nvCxnSpPr>
          <p:cNvPr id="6" name="Shape 54">
            <a:extLst>
              <a:ext uri="{FF2B5EF4-FFF2-40B4-BE49-F238E27FC236}">
                <a16:creationId xmlns:a16="http://schemas.microsoft.com/office/drawing/2014/main" id="{C090D0E6-5C50-4610-B2FF-4393A397EE0E}"/>
              </a:ext>
            </a:extLst>
          </p:cNvPr>
          <p:cNvCxnSpPr>
            <a:cxnSpLocks noChangeShapeType="1"/>
          </p:cNvCxnSpPr>
          <p:nvPr/>
        </p:nvCxnSpPr>
        <p:spPr bwMode="auto">
          <a:xfrm>
            <a:off x="5029200" y="5994400"/>
            <a:ext cx="4683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55" name="Shape 55"/>
          <p:cNvSpPr txBox="1">
            <a:spLocks noGrp="1"/>
          </p:cNvSpPr>
          <p:nvPr>
            <p:ph type="title"/>
          </p:nvPr>
        </p:nvSpPr>
        <p:spPr>
          <a:xfrm>
            <a:off x="265500" y="1239033"/>
            <a:ext cx="4045200" cy="2381700"/>
          </a:xfrm>
          <a:prstGeom prst="rect">
            <a:avLst/>
          </a:prstGeom>
          <a:noFill/>
          <a:ln>
            <a:noFill/>
          </a:ln>
        </p:spPr>
        <p:txBody>
          <a:bodyPr spcFirstLastPara="1"/>
          <a:lstStyle>
            <a:lvl1pPr marR="0" lvl="0"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1pPr>
            <a:lvl2pPr marR="0" lvl="1"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2pPr>
            <a:lvl3pPr marR="0" lvl="2"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3pPr>
            <a:lvl4pPr marR="0" lvl="3"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4pPr>
            <a:lvl5pPr marR="0" lvl="4"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5pPr>
            <a:lvl6pPr marR="0" lvl="5"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6pPr>
            <a:lvl7pPr marR="0" lvl="6"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7pPr>
            <a:lvl8pPr marR="0" lvl="7"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8pPr>
            <a:lvl9pPr marR="0" lvl="8"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9pPr>
          </a:lstStyle>
          <a:p>
            <a:endParaRPr/>
          </a:p>
        </p:txBody>
      </p:sp>
      <p:sp>
        <p:nvSpPr>
          <p:cNvPr id="56" name="Shape 56"/>
          <p:cNvSpPr txBox="1">
            <a:spLocks noGrp="1"/>
          </p:cNvSpPr>
          <p:nvPr>
            <p:ph type="subTitle" idx="1"/>
          </p:nvPr>
        </p:nvSpPr>
        <p:spPr>
          <a:xfrm>
            <a:off x="265500" y="3692001"/>
            <a:ext cx="4045200" cy="2098800"/>
          </a:xfrm>
          <a:prstGeom prst="rect">
            <a:avLst/>
          </a:prstGeom>
          <a:noFill/>
          <a:ln>
            <a:noFill/>
          </a:ln>
        </p:spPr>
        <p:txBody>
          <a:bodyPr spcFirstLastPara="1"/>
          <a:lstStyle>
            <a:lvl1pPr marR="0" lvl="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9pPr>
          </a:lstStyle>
          <a:p>
            <a:endParaRPr/>
          </a:p>
        </p:txBody>
      </p:sp>
      <p:sp>
        <p:nvSpPr>
          <p:cNvPr id="57" name="Shape 57"/>
          <p:cNvSpPr txBox="1">
            <a:spLocks noGrp="1"/>
          </p:cNvSpPr>
          <p:nvPr>
            <p:ph type="body" idx="2"/>
          </p:nvPr>
        </p:nvSpPr>
        <p:spPr>
          <a:xfrm>
            <a:off x="4939500" y="965600"/>
            <a:ext cx="3837000" cy="4926900"/>
          </a:xfrm>
          <a:prstGeom prst="rect">
            <a:avLst/>
          </a:prstGeom>
          <a:noFill/>
          <a:ln>
            <a:noFill/>
          </a:ln>
        </p:spPr>
        <p:txBody>
          <a:bodyPr spcFirstLastPara="1" anchor="ctr"/>
          <a:lstStyle>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endParaRPr/>
          </a:p>
        </p:txBody>
      </p:sp>
      <p:sp>
        <p:nvSpPr>
          <p:cNvPr id="7" name="Shape 58">
            <a:extLst>
              <a:ext uri="{FF2B5EF4-FFF2-40B4-BE49-F238E27FC236}">
                <a16:creationId xmlns:a16="http://schemas.microsoft.com/office/drawing/2014/main" id="{BB81C3E3-899C-4127-93C7-C22A08C2DDBE}"/>
              </a:ext>
            </a:extLst>
          </p:cNvPr>
          <p:cNvSpPr txBox="1">
            <a:spLocks noGrp="1" noChangeArrowheads="1"/>
          </p:cNvSpPr>
          <p:nvPr>
            <p:ph type="sldNum" idx="10"/>
          </p:nvPr>
        </p:nvSpPr>
        <p:spPr/>
        <p:txBody>
          <a:bodyPr/>
          <a:lstStyle>
            <a:lvl1pPr>
              <a:defRPr>
                <a:solidFill>
                  <a:srgbClr val="FFFFFF"/>
                </a:solidFill>
              </a:defRPr>
            </a:lvl1pPr>
          </a:lstStyle>
          <a:p>
            <a:pPr>
              <a:defRPr/>
            </a:pPr>
            <a:fld id="{19A72967-A6C9-4667-A149-321B5BEFBFE2}" type="slidenum">
              <a:rPr lang="cs-CZ" altLang="en-US"/>
              <a:pPr>
                <a:defRPr/>
              </a:pPr>
              <a:t>‹#›</a:t>
            </a:fld>
            <a:endParaRPr lang="en-US" altLang="en-US"/>
          </a:p>
        </p:txBody>
      </p:sp>
    </p:spTree>
    <p:extLst>
      <p:ext uri="{BB962C8B-B14F-4D97-AF65-F5344CB8AC3E}">
        <p14:creationId xmlns:p14="http://schemas.microsoft.com/office/powerpoint/2010/main" val="56858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bg1"/>
        </a:solidFill>
        <a:effectLst/>
      </p:bgPr>
    </p:bg>
    <p:spTree>
      <p:nvGrpSpPr>
        <p:cNvPr id="1" name=""/>
        <p:cNvGrpSpPr/>
        <p:nvPr/>
      </p:nvGrpSpPr>
      <p:grpSpPr>
        <a:xfrm>
          <a:off x="0" y="0"/>
          <a:ext cx="0" cy="0"/>
          <a:chOff x="0" y="0"/>
          <a:chExt cx="0" cy="0"/>
        </a:xfrm>
      </p:grpSpPr>
      <p:sp>
        <p:nvSpPr>
          <p:cNvPr id="1026" name="Shape 10">
            <a:extLst>
              <a:ext uri="{FF2B5EF4-FFF2-40B4-BE49-F238E27FC236}">
                <a16:creationId xmlns:a16="http://schemas.microsoft.com/office/drawing/2014/main" id="{486B8CAB-62E6-44CC-9349-1F49292AB84E}"/>
              </a:ext>
            </a:extLst>
          </p:cNvPr>
          <p:cNvSpPr txBox="1">
            <a:spLocks noGrp="1" noChangeArrowheads="1"/>
          </p:cNvSpPr>
          <p:nvPr>
            <p:ph type="title"/>
          </p:nvPr>
        </p:nvSpPr>
        <p:spPr bwMode="auto">
          <a:xfrm>
            <a:off x="311150" y="420688"/>
            <a:ext cx="85217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11">
            <a:extLst>
              <a:ext uri="{FF2B5EF4-FFF2-40B4-BE49-F238E27FC236}">
                <a16:creationId xmlns:a16="http://schemas.microsoft.com/office/drawing/2014/main" id="{3115184B-221C-46E7-88C2-626A8F9A587A}"/>
              </a:ext>
            </a:extLst>
          </p:cNvPr>
          <p:cNvSpPr txBox="1">
            <a:spLocks noGrp="1" noChangeArrowheads="1"/>
          </p:cNvSpPr>
          <p:nvPr>
            <p:ph type="body" idx="1"/>
          </p:nvPr>
        </p:nvSpPr>
        <p:spPr bwMode="auto">
          <a:xfrm>
            <a:off x="311150" y="1633538"/>
            <a:ext cx="85217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12">
            <a:extLst>
              <a:ext uri="{FF2B5EF4-FFF2-40B4-BE49-F238E27FC236}">
                <a16:creationId xmlns:a16="http://schemas.microsoft.com/office/drawing/2014/main" id="{4E47178A-271E-4C1F-A87E-FC249B31766C}"/>
              </a:ext>
            </a:extLst>
          </p:cNvPr>
          <p:cNvSpPr txBox="1">
            <a:spLocks noGrp="1" noChangeArrowheads="1"/>
          </p:cNvSpPr>
          <p:nvPr>
            <p:ph type="sldNum" idx="12"/>
          </p:nvPr>
        </p:nvSpPr>
        <p:spPr bwMode="auto">
          <a:xfrm>
            <a:off x="8472488" y="6218238"/>
            <a:ext cx="549275" cy="523875"/>
          </a:xfrm>
          <a:prstGeom prst="rect">
            <a:avLst/>
          </a:prstGeom>
          <a:noFill/>
          <a:ln>
            <a:noFill/>
          </a:ln>
        </p:spPr>
        <p:txBody>
          <a:bodyPr vert="horz" wrap="square" lIns="91425" tIns="91425" rIns="91425" bIns="91425" numCol="1" anchor="ctr" anchorCtr="0" compatLnSpc="1">
            <a:prstTxWarp prst="textNoShape">
              <a:avLst/>
            </a:prstTxWarp>
          </a:bodyPr>
          <a:lstStyle>
            <a:lvl1pPr algn="r" eaLnBrk="1" hangingPunct="1">
              <a:buClr>
                <a:srgbClr val="000000"/>
              </a:buClr>
              <a:buSzPts val="1000"/>
              <a:buFont typeface="Arial" panose="020B0604020202020204" pitchFamily="34" charset="0"/>
              <a:buNone/>
              <a:defRPr sz="1000">
                <a:latin typeface="Economica" panose="020B0604020202020204" charset="0"/>
                <a:cs typeface="Economica" panose="020B0604020202020204" charset="0"/>
                <a:sym typeface="Economica" panose="020B0604020202020204" charset="0"/>
              </a:defRPr>
            </a:lvl1pPr>
          </a:lstStyle>
          <a:p>
            <a:pPr>
              <a:defRPr/>
            </a:pPr>
            <a:fld id="{09DC3681-05D2-4BAC-B9B2-99158391CF98}" type="slidenum">
              <a:rPr lang="cs-CZ"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35" r:id="rId6"/>
    <p:sldLayoutId id="2147483936" r:id="rId7"/>
    <p:sldLayoutId id="2147483956" r:id="rId8"/>
    <p:sldLayoutId id="2147483957" r:id="rId9"/>
    <p:sldLayoutId id="2147483937" r:id="rId10"/>
    <p:sldLayoutId id="2147483958" r:id="rId11"/>
    <p:sldLayoutId id="2147483938"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50">
            <a:extLst>
              <a:ext uri="{FF2B5EF4-FFF2-40B4-BE49-F238E27FC236}">
                <a16:creationId xmlns:a16="http://schemas.microsoft.com/office/drawing/2014/main" id="{85B64852-24B9-400E-AC77-13054DA64998}"/>
              </a:ext>
            </a:extLst>
          </p:cNvPr>
          <p:cNvSpPr txBox="1">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Shape 151">
            <a:extLst>
              <a:ext uri="{FF2B5EF4-FFF2-40B4-BE49-F238E27FC236}">
                <a16:creationId xmlns:a16="http://schemas.microsoft.com/office/drawing/2014/main" id="{2DF04A48-8FAD-46B4-862C-3B81443452AD}"/>
              </a:ext>
            </a:extLst>
          </p:cNvPr>
          <p:cNvSpPr txBox="1">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3076" name="Shape 152">
            <a:extLst>
              <a:ext uri="{FF2B5EF4-FFF2-40B4-BE49-F238E27FC236}">
                <a16:creationId xmlns:a16="http://schemas.microsoft.com/office/drawing/2014/main" id="{2EF4F0E6-E927-4549-B292-FDD318EC09EA}"/>
              </a:ext>
            </a:extLst>
          </p:cNvPr>
          <p:cNvSpPr txBox="1">
            <a:spLocks noGrp="1" noChangeArrowheads="1"/>
          </p:cNvSpPr>
          <p:nvPr>
            <p:ph type="dt" idx="10"/>
          </p:nvPr>
        </p:nvSpPr>
        <p:spPr bwMode="auto">
          <a:xfrm>
            <a:off x="685800" y="6248400"/>
            <a:ext cx="1905000" cy="457200"/>
          </a:xfrm>
          <a:prstGeom prst="rect">
            <a:avLst/>
          </a:prstGeom>
          <a:noFill/>
          <a:ln>
            <a:noFill/>
          </a:ln>
        </p:spPr>
        <p:txBody>
          <a:bodyPr vert="horz" wrap="square" lIns="91425" tIns="91425" rIns="91425" bIns="91425" numCol="1" anchor="t" anchorCtr="0" compatLnSpc="1">
            <a:prstTxWarp prst="textNoShape">
              <a:avLst/>
            </a:prstTxWarp>
          </a:bodyPr>
          <a:lstStyle>
            <a:lvl1pPr eaLnBrk="1" hangingPunct="1">
              <a:buClr>
                <a:srgbClr val="000000"/>
              </a:buClr>
              <a:buSzPts val="1400"/>
              <a:buFont typeface="Arial" panose="020B0604020202020204" pitchFamily="34" charset="0"/>
              <a:buNone/>
              <a:defRPr/>
            </a:lvl1pPr>
          </a:lstStyle>
          <a:p>
            <a:pPr>
              <a:defRPr/>
            </a:pPr>
            <a:endParaRPr lang="en-US" altLang="en-US"/>
          </a:p>
        </p:txBody>
      </p:sp>
      <p:sp>
        <p:nvSpPr>
          <p:cNvPr id="3077" name="Shape 153">
            <a:extLst>
              <a:ext uri="{FF2B5EF4-FFF2-40B4-BE49-F238E27FC236}">
                <a16:creationId xmlns:a16="http://schemas.microsoft.com/office/drawing/2014/main" id="{E54284BE-7D84-48C9-BB91-39A207072F10}"/>
              </a:ext>
            </a:extLst>
          </p:cNvPr>
          <p:cNvSpPr txBox="1">
            <a:spLocks noGrp="1" noChangeArrowheads="1"/>
          </p:cNvSpPr>
          <p:nvPr>
            <p:ph type="ftr" idx="11"/>
          </p:nvPr>
        </p:nvSpPr>
        <p:spPr bwMode="auto">
          <a:xfrm>
            <a:off x="3124200" y="6248400"/>
            <a:ext cx="2895600" cy="45720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SzPts val="1400"/>
              <a:buFont typeface="Arial" panose="020B0604020202020204" pitchFamily="34" charset="0"/>
              <a:buNone/>
              <a:defRPr/>
            </a:lvl1pPr>
          </a:lstStyle>
          <a:p>
            <a:pPr>
              <a:defRPr/>
            </a:pPr>
            <a:endParaRPr lang="en-US" altLang="en-US"/>
          </a:p>
        </p:txBody>
      </p:sp>
      <p:sp>
        <p:nvSpPr>
          <p:cNvPr id="3078" name="Shape 154">
            <a:extLst>
              <a:ext uri="{FF2B5EF4-FFF2-40B4-BE49-F238E27FC236}">
                <a16:creationId xmlns:a16="http://schemas.microsoft.com/office/drawing/2014/main" id="{0D1CACC6-C4A0-49FC-BA60-CC8A29484352}"/>
              </a:ext>
            </a:extLst>
          </p:cNvPr>
          <p:cNvSpPr txBox="1">
            <a:spLocks noGrp="1" noChangeArrowheads="1"/>
          </p:cNvSpPr>
          <p:nvPr>
            <p:ph type="sldNum" idx="12"/>
          </p:nvPr>
        </p:nvSpPr>
        <p:spPr bwMode="auto">
          <a:xfrm>
            <a:off x="6553200" y="6248400"/>
            <a:ext cx="1905000" cy="457200"/>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Font typeface="Arial" panose="020B0604020202020204" pitchFamily="34" charset="0"/>
              <a:buNone/>
              <a:defRPr/>
            </a:lvl1pPr>
          </a:lstStyle>
          <a:p>
            <a:pPr>
              <a:defRPr/>
            </a:pPr>
            <a:fld id="{A390C2A8-95D5-4963-A780-3A9EE13BAE59}" type="slidenum">
              <a:rPr lang="cs-CZ"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939" r:id="rId1"/>
    <p:sldLayoutId id="2147483940" r:id="rId2"/>
    <p:sldLayoutId id="2147483959"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52">
            <a:extLst>
              <a:ext uri="{FF2B5EF4-FFF2-40B4-BE49-F238E27FC236}">
                <a16:creationId xmlns:a16="http://schemas.microsoft.com/office/drawing/2014/main" id="{39D39749-98EB-4152-B088-FCFD76E0770F}"/>
              </a:ext>
            </a:extLst>
          </p:cNvPr>
          <p:cNvSpPr txBox="1">
            <a:spLocks noGrp="1" noChangeArrowheads="1"/>
          </p:cNvSpPr>
          <p:nvPr>
            <p:ph type="ctrTitle"/>
          </p:nvPr>
        </p:nvSpPr>
        <p:spPr>
          <a:xfrm>
            <a:off x="2792413" y="2400300"/>
            <a:ext cx="3270250" cy="2801938"/>
          </a:xfrm>
        </p:spPr>
        <p:txBody>
          <a:bodyPr tIns="45700" bIns="45700" anchor="ctr"/>
          <a:lstStyle/>
          <a:p>
            <a:pPr eaLnBrk="1" hangingPunct="1">
              <a:spcBef>
                <a:spcPct val="0"/>
              </a:spcBef>
              <a:spcAft>
                <a:spcPct val="0"/>
              </a:spcAft>
              <a:buClr>
                <a:srgbClr val="000000"/>
              </a:buClr>
              <a:buSzPts val="4400"/>
              <a:buFont typeface="Calibri" panose="020F0502020204030204" pitchFamily="34" charset="0"/>
              <a:buNone/>
            </a:pPr>
            <a: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t>Pozoruhodné vědecké teorie</a:t>
            </a:r>
            <a:b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br>
            <a: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t>Antropický princip</a:t>
            </a:r>
            <a:b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br>
            <a: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t>  </a:t>
            </a:r>
            <a:b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br>
            <a: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t> JPV 2021</a:t>
            </a:r>
            <a:br>
              <a:rPr lang="cs-CZ" altLang="en-US" dirty="0">
                <a:solidFill>
                  <a:srgbClr val="000000"/>
                </a:solidFill>
                <a:latin typeface="Calibri Light" panose="020F0302020204030204" pitchFamily="34" charset="0"/>
                <a:ea typeface="Economica" charset="0"/>
                <a:cs typeface="Calibri Light" panose="020F0302020204030204" pitchFamily="34" charset="0"/>
                <a:sym typeface="Economica" charset="0"/>
              </a:rPr>
            </a:br>
            <a:r>
              <a:rPr lang="cs-CZ" altLang="en-US" dirty="0">
                <a:solidFill>
                  <a:srgbClr val="000000"/>
                </a:solidFill>
                <a:latin typeface="Economica" charset="0"/>
                <a:ea typeface="Economica" charset="0"/>
                <a:cs typeface="Calibri Light" panose="020F0302020204030204" pitchFamily="34" charset="0"/>
                <a:sym typeface="Economica" charset="0"/>
              </a:rPr>
              <a:t> </a:t>
            </a:r>
            <a:endParaRPr lang="en-US" altLang="en-US" sz="4400" dirty="0">
              <a:solidFill>
                <a:srgbClr val="000000"/>
              </a:solidFill>
              <a:latin typeface="Calibri" panose="020F0502020204030204" pitchFamily="34" charset="0"/>
              <a:ea typeface="Economica" charset="0"/>
              <a:cs typeface="Calibri" panose="020F0502020204030204" pitchFamily="34" charset="0"/>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hape 388">
            <a:extLst>
              <a:ext uri="{FF2B5EF4-FFF2-40B4-BE49-F238E27FC236}">
                <a16:creationId xmlns:a16="http://schemas.microsoft.com/office/drawing/2014/main" id="{2BDC8015-01E8-4466-8F22-3C8A961BCD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3213100"/>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hape 389">
            <a:extLst>
              <a:ext uri="{FF2B5EF4-FFF2-40B4-BE49-F238E27FC236}">
                <a16:creationId xmlns:a16="http://schemas.microsoft.com/office/drawing/2014/main" id="{1147FA36-52A5-4AD5-AD1A-32B594C2F34E}"/>
              </a:ext>
            </a:extLst>
          </p:cNvPr>
          <p:cNvSpPr txBox="1">
            <a:spLocks noChangeArrowheads="1"/>
          </p:cNvSpPr>
          <p:nvPr/>
        </p:nvSpPr>
        <p:spPr bwMode="auto">
          <a:xfrm>
            <a:off x="466725" y="550863"/>
            <a:ext cx="410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r>
              <a:rPr lang="cs-CZ" altLang="en-US" sz="1800" b="1">
                <a:latin typeface="Calibri" panose="020F0502020204030204" pitchFamily="34" charset="0"/>
                <a:cs typeface="Calibri" panose="020F0502020204030204" pitchFamily="34" charset="0"/>
                <a:sym typeface="Calibri" panose="020F0502020204030204" pitchFamily="34" charset="0"/>
              </a:rPr>
              <a:t>Výsledky  Antropického principu </a:t>
            </a:r>
            <a:r>
              <a:rPr lang="cs-CZ" altLang="en-US" sz="1800">
                <a:latin typeface="Calibri" panose="020F0502020204030204" pitchFamily="34" charset="0"/>
                <a:cs typeface="Calibri" panose="020F0502020204030204" pitchFamily="34" charset="0"/>
                <a:sym typeface="Calibri" panose="020F0502020204030204" pitchFamily="34" charset="0"/>
              </a:rPr>
              <a:t> - úvahy:</a:t>
            </a:r>
            <a:endParaRPr lang="en-US" altLang="en-US">
              <a:cs typeface="Calibri" panose="020F0502020204030204" pitchFamily="34" charset="0"/>
            </a:endParaRPr>
          </a:p>
        </p:txBody>
      </p:sp>
      <p:sp>
        <p:nvSpPr>
          <p:cNvPr id="31748" name="Shape 390">
            <a:extLst>
              <a:ext uri="{FF2B5EF4-FFF2-40B4-BE49-F238E27FC236}">
                <a16:creationId xmlns:a16="http://schemas.microsoft.com/office/drawing/2014/main" id="{ED0F95F4-5C74-41C9-A7F5-5544E356B05F}"/>
              </a:ext>
            </a:extLst>
          </p:cNvPr>
          <p:cNvSpPr txBox="1">
            <a:spLocks noChangeArrowheads="1"/>
          </p:cNvSpPr>
          <p:nvPr/>
        </p:nvSpPr>
        <p:spPr bwMode="auto">
          <a:xfrm>
            <a:off x="374650" y="1412875"/>
            <a:ext cx="87423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Od naší (nepopíratelné) existence lze dojít k objevným závěrům  týkajících se Vesmíru</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Příklady:</a:t>
            </a:r>
            <a:endParaRPr lang="en-US" altLang="en-US">
              <a:cs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Výběr kosmologického modelu (kdyby již nebyl znám)</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Existence speciálních energetických hladin v atomových jádrech </a:t>
            </a:r>
            <a:endParaRPr lang="en-US" altLang="en-US">
              <a:cs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      (Hoyle 1954, Epelbaum 2011)</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b="1">
                <a:latin typeface="Calibri" panose="020F0502020204030204" pitchFamily="34" charset="0"/>
                <a:cs typeface="Calibri" panose="020F0502020204030204" pitchFamily="34" charset="0"/>
                <a:sym typeface="Calibri" panose="020F0502020204030204" pitchFamily="34" charset="0"/>
              </a:rPr>
              <a:t>Problém “vzácnosti“</a:t>
            </a:r>
            <a:endParaRPr lang="en-US" altLang="en-US" b="1">
              <a:cs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Hodnoty parametrů kosmologických modelů a fyzikálních konstant </a:t>
            </a:r>
            <a:endParaRPr lang="en-US" altLang="en-US">
              <a:cs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      umožňující  naši existenci leží v úzkých intervalech – jemné vyladění   </a:t>
            </a:r>
            <a:endParaRPr lang="en-US" altLang="en-US">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Shape 395">
            <a:extLst>
              <a:ext uri="{FF2B5EF4-FFF2-40B4-BE49-F238E27FC236}">
                <a16:creationId xmlns:a16="http://schemas.microsoft.com/office/drawing/2014/main" id="{6CDE48AB-CA32-4EB3-B09D-034A083ACEA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471488"/>
            <a:ext cx="4129087"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hape 396">
            <a:extLst>
              <a:ext uri="{FF2B5EF4-FFF2-40B4-BE49-F238E27FC236}">
                <a16:creationId xmlns:a16="http://schemas.microsoft.com/office/drawing/2014/main" id="{72AA8AE1-7D6C-48CD-8FA7-794F130EE1FD}"/>
              </a:ext>
            </a:extLst>
          </p:cNvPr>
          <p:cNvSpPr txBox="1">
            <a:spLocks noChangeArrowheads="1"/>
          </p:cNvSpPr>
          <p:nvPr/>
        </p:nvSpPr>
        <p:spPr bwMode="auto">
          <a:xfrm>
            <a:off x="396875" y="433388"/>
            <a:ext cx="192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r>
              <a:rPr lang="cs-CZ" altLang="en-US" sz="1800" b="1">
                <a:latin typeface="Calibri" panose="020F0502020204030204" pitchFamily="34" charset="0"/>
                <a:cs typeface="Calibri" panose="020F0502020204030204" pitchFamily="34" charset="0"/>
                <a:sym typeface="Calibri" panose="020F0502020204030204" pitchFamily="34" charset="0"/>
              </a:rPr>
              <a:t>A co z toho plyne?</a:t>
            </a:r>
            <a:endParaRPr lang="en-US" altLang="en-US">
              <a:cs typeface="Calibri" panose="020F0502020204030204" pitchFamily="34" charset="0"/>
            </a:endParaRPr>
          </a:p>
        </p:txBody>
      </p:sp>
      <p:sp>
        <p:nvSpPr>
          <p:cNvPr id="33796" name="Shape 397">
            <a:extLst>
              <a:ext uri="{FF2B5EF4-FFF2-40B4-BE49-F238E27FC236}">
                <a16:creationId xmlns:a16="http://schemas.microsoft.com/office/drawing/2014/main" id="{0225053E-75F3-48C9-803B-456A1701FBD4}"/>
              </a:ext>
            </a:extLst>
          </p:cNvPr>
          <p:cNvSpPr txBox="1">
            <a:spLocks noChangeArrowheads="1"/>
          </p:cNvSpPr>
          <p:nvPr/>
        </p:nvSpPr>
        <p:spPr bwMode="auto">
          <a:xfrm>
            <a:off x="504825" y="1443038"/>
            <a:ext cx="64420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857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Otázka zůstává otevřena</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Mnohost světů</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Hlubší základní princip</a:t>
            </a:r>
          </a:p>
          <a:p>
            <a:pPr eaLnBrk="1" hangingPunct="1">
              <a:buSzPts val="1800"/>
              <a:buFont typeface="Calibri" panose="020F0502020204030204" pitchFamily="34" charset="0"/>
              <a:buChar char="-"/>
            </a:pPr>
            <a:endParaRPr lang="cs-CZ"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Char char="-"/>
            </a:pPr>
            <a:r>
              <a:rPr lang="cs-CZ" altLang="en-US" sz="1800">
                <a:latin typeface="Calibri" panose="020F0502020204030204" pitchFamily="34" charset="0"/>
                <a:cs typeface="Calibri" panose="020F0502020204030204" pitchFamily="34" charset="0"/>
                <a:sym typeface="Calibri" panose="020F0502020204030204" pitchFamily="34" charset="0"/>
              </a:rPr>
              <a:t>Smysl existence Vesmíru</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A co to vědomí a duše?</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Jiné varianty antropického principu</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Změna přístupu vědců k otázce vědomí – kvantová fyzika, počítače </a:t>
            </a:r>
            <a:endParaRPr lang="en-US" altLang="en-US">
              <a:cs typeface="Calibri" panose="020F0502020204030204" pitchFamily="34" charset="0"/>
            </a:endParaRPr>
          </a:p>
        </p:txBody>
      </p:sp>
      <p:pic>
        <p:nvPicPr>
          <p:cNvPr id="33797" name="Obrázek 1">
            <a:extLst>
              <a:ext uri="{FF2B5EF4-FFF2-40B4-BE49-F238E27FC236}">
                <a16:creationId xmlns:a16="http://schemas.microsoft.com/office/drawing/2014/main" id="{7E5B9AF0-C26F-412B-8902-5995AF3C0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3341688"/>
            <a:ext cx="152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403">
            <a:extLst>
              <a:ext uri="{FF2B5EF4-FFF2-40B4-BE49-F238E27FC236}">
                <a16:creationId xmlns:a16="http://schemas.microsoft.com/office/drawing/2014/main" id="{BFB63024-A842-4970-B54C-F057E0F34EBF}"/>
              </a:ext>
            </a:extLst>
          </p:cNvPr>
          <p:cNvSpPr txBox="1">
            <a:spLocks noGrp="1" noChangeArrowheads="1"/>
          </p:cNvSpPr>
          <p:nvPr>
            <p:ph type="body" idx="1"/>
          </p:nvPr>
        </p:nvSpPr>
        <p:spPr>
          <a:xfrm>
            <a:off x="325438" y="152400"/>
            <a:ext cx="8493125" cy="3881438"/>
          </a:xfrm>
        </p:spPr>
        <p:txBody>
          <a:bodyPr/>
          <a:lstStyle/>
          <a:p>
            <a:pPr marL="0" indent="0" algn="ctr" eaLnBrk="1" hangingPunct="1">
              <a:spcBef>
                <a:spcPts val="1600"/>
              </a:spcBef>
              <a:spcAft>
                <a:spcPct val="0"/>
              </a:spcAft>
              <a:buClr>
                <a:srgbClr val="000000"/>
              </a:buClr>
              <a:buFont typeface="Arial" panose="020B0604020202020204" pitchFamily="34" charset="0"/>
              <a:buNone/>
            </a:pPr>
            <a:r>
              <a:rPr lang="cs-CZ" altLang="en-US" sz="1800" b="1">
                <a:solidFill>
                  <a:srgbClr val="000000"/>
                </a:solidFill>
                <a:latin typeface="Calibri" panose="020F0502020204030204" pitchFamily="34" charset="0"/>
                <a:cs typeface="Calibri" panose="020F0502020204030204" pitchFamily="34" charset="0"/>
                <a:sym typeface="Calibri" panose="020F0502020204030204" pitchFamily="34" charset="0"/>
              </a:rPr>
              <a:t>Další varianty  AP</a:t>
            </a:r>
            <a:endParaRPr lang="en-US" altLang="en-US" sz="1800" b="1">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600"/>
              </a:spcBef>
              <a:spcAft>
                <a:spcPct val="0"/>
              </a:spcAft>
              <a:buClr>
                <a:srgbClr val="000000"/>
              </a:buClr>
              <a:buFont typeface="Arial" panose="020B0604020202020204" pitchFamily="34" charset="0"/>
              <a:buNone/>
            </a:pPr>
            <a:r>
              <a:rPr lang="cs-CZ" altLang="en-US" sz="1800">
                <a:solidFill>
                  <a:srgbClr val="002060"/>
                </a:solidFill>
                <a:latin typeface="Calibri" panose="020F0502020204030204" pitchFamily="34" charset="0"/>
                <a:cs typeface="Calibri" panose="020F0502020204030204" pitchFamily="34" charset="0"/>
                <a:sym typeface="Calibri" panose="020F0502020204030204" pitchFamily="34" charset="0"/>
              </a:rPr>
              <a:t>Finální princip:</a:t>
            </a:r>
            <a:endParaRPr lang="en-US" altLang="en-US" sz="180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600"/>
              </a:spcBef>
              <a:spcAft>
                <a:spcPct val="0"/>
              </a:spcAft>
              <a:buClr>
                <a:srgbClr val="000000"/>
              </a:buClr>
              <a:buFont typeface="Arial" panose="020B0604020202020204" pitchFamily="34" charset="0"/>
              <a:buNone/>
            </a:pPr>
            <a:r>
              <a:rPr lang="cs-CZ" altLang="en-US" sz="1800">
                <a:solidFill>
                  <a:srgbClr val="000000"/>
                </a:solidFill>
                <a:latin typeface="Calibri" panose="020F0502020204030204" pitchFamily="34" charset="0"/>
                <a:cs typeface="Calibri" panose="020F0502020204030204" pitchFamily="34" charset="0"/>
                <a:sym typeface="Calibri" panose="020F0502020204030204" pitchFamily="34" charset="0"/>
              </a:rPr>
              <a:t>Komplexita na úrovni potřebné pro život, je-li jednou dosažena, bude existovat navždy. (Tipler) </a:t>
            </a:r>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600"/>
              </a:spcBef>
              <a:spcAft>
                <a:spcPct val="0"/>
              </a:spcAft>
              <a:buClr>
                <a:srgbClr val="000000"/>
              </a:buClr>
              <a:buFont typeface="Arial" panose="020B0604020202020204" pitchFamily="34" charset="0"/>
              <a:buNone/>
            </a:pPr>
            <a:endParaRPr lang="cs-CZ" altLang="en-US" sz="180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600"/>
              </a:spcBef>
              <a:spcAft>
                <a:spcPct val="0"/>
              </a:spcAft>
              <a:buClr>
                <a:srgbClr val="000000"/>
              </a:buClr>
              <a:buFont typeface="Arial" panose="020B0604020202020204" pitchFamily="34" charset="0"/>
              <a:buNone/>
            </a:pPr>
            <a:r>
              <a:rPr lang="cs-CZ" altLang="en-US" sz="1800">
                <a:solidFill>
                  <a:srgbClr val="002060"/>
                </a:solidFill>
                <a:latin typeface="Calibri" panose="020F0502020204030204" pitchFamily="34" charset="0"/>
                <a:cs typeface="Calibri" panose="020F0502020204030204" pitchFamily="34" charset="0"/>
                <a:sym typeface="Calibri" panose="020F0502020204030204" pitchFamily="34" charset="0"/>
              </a:rPr>
              <a:t>Účastnický princip:</a:t>
            </a:r>
            <a:endParaRPr lang="en-US" altLang="en-US" sz="180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lnSpc>
                <a:spcPct val="100000"/>
              </a:lnSpc>
              <a:spcBef>
                <a:spcPts val="300"/>
              </a:spcBef>
              <a:spcAft>
                <a:spcPct val="0"/>
              </a:spcAft>
              <a:buClr>
                <a:srgbClr val="000000"/>
              </a:buClr>
              <a:buFont typeface="Arial" panose="020B0604020202020204" pitchFamily="34" charset="0"/>
              <a:buNone/>
            </a:pPr>
            <a:r>
              <a:rPr lang="cs-CZ" altLang="en-US" sz="1800">
                <a:solidFill>
                  <a:srgbClr val="000000"/>
                </a:solidFill>
                <a:latin typeface="Calibri" panose="020F0502020204030204" pitchFamily="34" charset="0"/>
                <a:cs typeface="Calibri" panose="020F0502020204030204" pitchFamily="34" charset="0"/>
                <a:sym typeface="Calibri" panose="020F0502020204030204" pitchFamily="34" charset="0"/>
              </a:rPr>
              <a:t>Podle Kodaňského výkladu kvantové teorie jev neexistuje, dokud není pozorován, pozorovatel je tedy potřebný, aby dal vesmíru smysl. (Wheeler)</a:t>
            </a:r>
            <a:r>
              <a:rPr lang="cs-CZ" altLang="en-US">
                <a:solidFill>
                  <a:srgbClr val="000000"/>
                </a:solidFill>
                <a:latin typeface="Calibri" panose="020F0502020204030204" pitchFamily="34" charset="0"/>
                <a:cs typeface="Calibri" panose="020F0502020204030204" pitchFamily="34" charset="0"/>
                <a:sym typeface="Calibri" panose="020F0502020204030204" pitchFamily="34" charset="0"/>
              </a:rPr>
              <a:t> </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600"/>
              </a:spcBef>
              <a:spcAft>
                <a:spcPts val="1600"/>
              </a:spcAft>
              <a:buClr>
                <a:srgbClr val="000000"/>
              </a:buClr>
              <a:buFont typeface="Arial" panose="020B0604020202020204" pitchFamily="34" charset="0"/>
              <a:buNone/>
            </a:pP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35843" name="Obrázek 1">
            <a:extLst>
              <a:ext uri="{FF2B5EF4-FFF2-40B4-BE49-F238E27FC236}">
                <a16:creationId xmlns:a16="http://schemas.microsoft.com/office/drawing/2014/main" id="{718C8F4F-AC78-4D47-A816-22C815177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4614863"/>
            <a:ext cx="42037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Obrázek 2">
            <a:extLst>
              <a:ext uri="{FF2B5EF4-FFF2-40B4-BE49-F238E27FC236}">
                <a16:creationId xmlns:a16="http://schemas.microsoft.com/office/drawing/2014/main" id="{43630AD1-BB14-4564-AE97-A715DD6C2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75" y="3865563"/>
            <a:ext cx="39544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hape 408">
            <a:extLst>
              <a:ext uri="{FF2B5EF4-FFF2-40B4-BE49-F238E27FC236}">
                <a16:creationId xmlns:a16="http://schemas.microsoft.com/office/drawing/2014/main" id="{678340BF-33E9-4781-A6BF-9480D9BF927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196975"/>
            <a:ext cx="86328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hape 409">
            <a:extLst>
              <a:ext uri="{FF2B5EF4-FFF2-40B4-BE49-F238E27FC236}">
                <a16:creationId xmlns:a16="http://schemas.microsoft.com/office/drawing/2014/main" id="{263F788A-0B96-45F8-8BCC-69E9E148F736}"/>
              </a:ext>
            </a:extLst>
          </p:cNvPr>
          <p:cNvSpPr txBox="1">
            <a:spLocks noChangeArrowheads="1"/>
          </p:cNvSpPr>
          <p:nvPr/>
        </p:nvSpPr>
        <p:spPr bwMode="auto">
          <a:xfrm>
            <a:off x="852488" y="533400"/>
            <a:ext cx="61436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a:t>KONEC     CENOK     KECNO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Shape 444">
            <a:extLst>
              <a:ext uri="{FF2B5EF4-FFF2-40B4-BE49-F238E27FC236}">
                <a16:creationId xmlns:a16="http://schemas.microsoft.com/office/drawing/2014/main" id="{B9A64D18-C059-4F2B-96E9-B157AED528B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1196975"/>
            <a:ext cx="56483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hape 305">
            <a:extLst>
              <a:ext uri="{FF2B5EF4-FFF2-40B4-BE49-F238E27FC236}">
                <a16:creationId xmlns:a16="http://schemas.microsoft.com/office/drawing/2014/main" id="{2CA3502C-F1E6-4B5F-8E55-C8185C269D1F}"/>
              </a:ext>
            </a:extLst>
          </p:cNvPr>
          <p:cNvSpPr txBox="1">
            <a:spLocks noChangeArrowheads="1"/>
          </p:cNvSpPr>
          <p:nvPr/>
        </p:nvSpPr>
        <p:spPr bwMode="auto">
          <a:xfrm>
            <a:off x="361950" y="895350"/>
            <a:ext cx="5284788"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Jaké podmínky vznik života umožnily?	</a:t>
            </a:r>
          </a:p>
          <a:p>
            <a:pPr eaLnBrk="1" hangingPunct="1"/>
            <a:endParaRPr lang="cs-CZ" altLang="en-US" sz="1200"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Kde hledat život... ?</a:t>
            </a:r>
            <a:endParaRPr lang="en-US" altLang="en-US" sz="1600" dirty="0">
              <a:latin typeface="Calibri" panose="020F0502020204030204" pitchFamily="34" charset="0"/>
              <a:cs typeface="Calibri" panose="020F0502020204030204" pitchFamily="34" charset="0"/>
              <a:sym typeface="Calibri" panose="020F0502020204030204" pitchFamily="34" charset="0"/>
            </a:endParaRPr>
          </a:p>
          <a:p>
            <a:pPr eaLnBrk="1" hangingPunct="1"/>
            <a:endParaRPr lang="en-US" altLang="en-US" sz="1600"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Ideální planeta – souhra okolností: </a:t>
            </a:r>
          </a:p>
          <a:p>
            <a:pPr eaLnBrk="1" hangingPunct="1"/>
            <a:endParaRPr lang="cs-CZ" altLang="en-US"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Sluneční soustava - obyvatelná zóna Galaxie s dostatkem těžších prvků na zformování kamenné planety,  přitom </a:t>
            </a: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daleko od jejího středu a od oblastí s intenzivní tvorbou hvězd</a:t>
            </a:r>
          </a:p>
          <a:p>
            <a:pPr eaLnBrk="1" hangingPunct="1"/>
            <a:endParaRPr lang="cs-CZ" altLang="en-US"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Teplota, záření ---  „správná“ vzdálenost planety  od Slunce, osamocené hvězdy -- stabilita orbity,</a:t>
            </a:r>
          </a:p>
          <a:p>
            <a:pPr eaLnBrk="1" hangingPunct="1"/>
            <a:endParaRPr lang="cs-CZ" altLang="en-US" sz="1600"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Magnetosféra,  adekvátní velikosti pro g,</a:t>
            </a: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Sklon rotační osy  - celoplanetární klima</a:t>
            </a:r>
          </a:p>
          <a:p>
            <a:pPr eaLnBrk="1" hangingPunct="1"/>
            <a:endParaRPr lang="cs-CZ" altLang="en-US" sz="1600" dirty="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600" dirty="0">
                <a:latin typeface="Calibri" panose="020F0502020204030204" pitchFamily="34" charset="0"/>
                <a:cs typeface="Calibri" panose="020F0502020204030204" pitchFamily="34" charset="0"/>
                <a:sym typeface="Calibri" panose="020F0502020204030204" pitchFamily="34" charset="0"/>
              </a:rPr>
              <a:t>Co je život ?   --- křehká rovnováha	</a:t>
            </a:r>
          </a:p>
          <a:p>
            <a:pPr eaLnBrk="1" hangingPunct="1"/>
            <a:endParaRPr lang="en-US" altLang="en-US" dirty="0">
              <a:latin typeface="Calibri" panose="020F0502020204030204" pitchFamily="34" charset="0"/>
              <a:cs typeface="Calibri" panose="020F0502020204030204" pitchFamily="34" charset="0"/>
              <a:sym typeface="Calibri" panose="020F0502020204030204" pitchFamily="34" charset="0"/>
            </a:endParaRPr>
          </a:p>
          <a:p>
            <a:pPr eaLnBrk="1" hangingPunct="1"/>
            <a:endParaRPr lang="en-US" altLang="en-US" dirty="0">
              <a:latin typeface="Calibri" panose="020F0502020204030204" pitchFamily="34" charset="0"/>
              <a:cs typeface="Calibri" panose="020F0502020204030204" pitchFamily="34" charset="0"/>
              <a:sym typeface="Calibri" panose="020F0502020204030204" pitchFamily="34" charset="0"/>
            </a:endParaRPr>
          </a:p>
          <a:p>
            <a:pPr eaLnBrk="1" hangingPunct="1"/>
            <a:endParaRPr lang="en-US" altLang="en-US" dirty="0">
              <a:cs typeface="Calibri" panose="020F0502020204030204" pitchFamily="34" charset="0"/>
            </a:endParaRPr>
          </a:p>
        </p:txBody>
      </p:sp>
      <p:pic>
        <p:nvPicPr>
          <p:cNvPr id="15363" name="Shape 306">
            <a:extLst>
              <a:ext uri="{FF2B5EF4-FFF2-40B4-BE49-F238E27FC236}">
                <a16:creationId xmlns:a16="http://schemas.microsoft.com/office/drawing/2014/main" id="{B3B19A91-E37D-44C6-9D3B-EE68DAA65E2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811213"/>
            <a:ext cx="342582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bdélník 2">
            <a:extLst>
              <a:ext uri="{FF2B5EF4-FFF2-40B4-BE49-F238E27FC236}">
                <a16:creationId xmlns:a16="http://schemas.microsoft.com/office/drawing/2014/main" id="{4B0A6A3C-EB94-4D8B-8A09-97AF4E83A38E}"/>
              </a:ext>
            </a:extLst>
          </p:cNvPr>
          <p:cNvSpPr>
            <a:spLocks noChangeArrowheads="1"/>
          </p:cNvSpPr>
          <p:nvPr/>
        </p:nvSpPr>
        <p:spPr bwMode="auto">
          <a:xfrm>
            <a:off x="620713" y="5224463"/>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i="1" dirty="0">
                <a:latin typeface="Calibri" panose="020F0502020204030204" pitchFamily="34" charset="0"/>
                <a:cs typeface="Calibri" panose="020F0502020204030204" pitchFamily="34" charset="0"/>
              </a:rPr>
              <a:t>J. Segal </a:t>
            </a:r>
            <a:r>
              <a:rPr lang="en-GB" altLang="en-US" i="1" dirty="0" err="1">
                <a:latin typeface="Calibri" panose="020F0502020204030204" pitchFamily="34" charset="0"/>
                <a:cs typeface="Calibri" panose="020F0502020204030204" pitchFamily="34" charset="0"/>
              </a:rPr>
              <a:t>říká</a:t>
            </a:r>
            <a:r>
              <a:rPr lang="en-GB" altLang="en-US" i="1" dirty="0">
                <a:latin typeface="Calibri" panose="020F0502020204030204" pitchFamily="34" charset="0"/>
                <a:cs typeface="Calibri" panose="020F0502020204030204" pitchFamily="34" charset="0"/>
              </a:rPr>
              <a:t>: </a:t>
            </a:r>
            <a:endParaRPr lang="cs-CZ" altLang="en-US" i="1" dirty="0">
              <a:latin typeface="Calibri" panose="020F0502020204030204" pitchFamily="34" charset="0"/>
              <a:cs typeface="Calibri" panose="020F0502020204030204" pitchFamily="34" charset="0"/>
            </a:endParaRPr>
          </a:p>
          <a:p>
            <a:pPr eaLnBrk="1" hangingPunct="1"/>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Úkolem</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živého</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těla</a:t>
            </a:r>
            <a:r>
              <a:rPr lang="en-GB" altLang="en-US" i="1" dirty="0">
                <a:latin typeface="Calibri" panose="020F0502020204030204" pitchFamily="34" charset="0"/>
                <a:cs typeface="Calibri" panose="020F0502020204030204" pitchFamily="34" charset="0"/>
              </a:rPr>
              <a:t> je </a:t>
            </a:r>
            <a:r>
              <a:rPr lang="en-GB" altLang="en-US" i="1" dirty="0" err="1">
                <a:latin typeface="Calibri" panose="020F0502020204030204" pitchFamily="34" charset="0"/>
                <a:cs typeface="Calibri" panose="020F0502020204030204" pitchFamily="34" charset="0"/>
              </a:rPr>
              <a:t>vlastně</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balancovat</a:t>
            </a:r>
            <a:r>
              <a:rPr lang="en-GB" altLang="en-US" i="1" dirty="0">
                <a:latin typeface="Calibri" panose="020F0502020204030204" pitchFamily="34" charset="0"/>
                <a:cs typeface="Calibri" panose="020F0502020204030204" pitchFamily="34" charset="0"/>
              </a:rPr>
              <a:t> s </a:t>
            </a:r>
            <a:r>
              <a:rPr lang="en-GB" altLang="en-US" i="1" dirty="0" err="1">
                <a:latin typeface="Calibri" panose="020F0502020204030204" pitchFamily="34" charset="0"/>
                <a:cs typeface="Calibri" panose="020F0502020204030204" pitchFamily="34" charset="0"/>
              </a:rPr>
              <a:t>tisícem</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holí</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Pokud</a:t>
            </a:r>
            <a:r>
              <a:rPr lang="en-GB" altLang="en-US" i="1" dirty="0">
                <a:latin typeface="Calibri" panose="020F0502020204030204" pitchFamily="34" charset="0"/>
                <a:cs typeface="Calibri" panose="020F0502020204030204" pitchFamily="34" charset="0"/>
              </a:rPr>
              <a:t> se mu to </a:t>
            </a:r>
            <a:r>
              <a:rPr lang="en-GB" altLang="en-US" i="1" dirty="0" err="1">
                <a:latin typeface="Calibri" panose="020F0502020204030204" pitchFamily="34" charset="0"/>
                <a:cs typeface="Calibri" panose="020F0502020204030204" pitchFamily="34" charset="0"/>
              </a:rPr>
              <a:t>podaří</a:t>
            </a:r>
            <a:r>
              <a:rPr lang="en-GB" altLang="en-US" i="1" dirty="0">
                <a:latin typeface="Calibri" panose="020F0502020204030204" pitchFamily="34" charset="0"/>
                <a:cs typeface="Calibri" panose="020F0502020204030204" pitchFamily="34" charset="0"/>
              </a:rPr>
              <a:t> ,, </a:t>
            </a:r>
            <a:r>
              <a:rPr lang="en-GB" altLang="en-US" i="1" dirty="0" err="1">
                <a:latin typeface="Calibri" panose="020F0502020204030204" pitchFamily="34" charset="0"/>
                <a:cs typeface="Calibri" panose="020F0502020204030204" pitchFamily="34" charset="0"/>
              </a:rPr>
              <a:t>zůstává</a:t>
            </a:r>
            <a:r>
              <a:rPr lang="en-GB" altLang="en-US" i="1" dirty="0">
                <a:latin typeface="Calibri" panose="020F0502020204030204" pitchFamily="34" charset="0"/>
                <a:cs typeface="Calibri" panose="020F0502020204030204" pitchFamily="34" charset="0"/>
              </a:rPr>
              <a:t> </a:t>
            </a:r>
            <a:r>
              <a:rPr lang="en-GB" altLang="en-US" i="1" dirty="0" err="1">
                <a:latin typeface="Calibri" panose="020F0502020204030204" pitchFamily="34" charset="0"/>
                <a:cs typeface="Calibri" panose="020F0502020204030204" pitchFamily="34" charset="0"/>
              </a:rPr>
              <a:t>naživu</a:t>
            </a:r>
            <a:r>
              <a:rPr lang="en-GB" altLang="en-US" i="1" dirty="0">
                <a:latin typeface="Calibri" panose="020F0502020204030204" pitchFamily="34" charset="0"/>
                <a:cs typeface="Calibri" panose="020F0502020204030204" pitchFamily="34" charset="0"/>
              </a:rPr>
              <a:t>. "</a:t>
            </a:r>
          </a:p>
        </p:txBody>
      </p:sp>
      <p:sp>
        <p:nvSpPr>
          <p:cNvPr id="28677" name="TextovéPole 1">
            <a:extLst>
              <a:ext uri="{FF2B5EF4-FFF2-40B4-BE49-F238E27FC236}">
                <a16:creationId xmlns:a16="http://schemas.microsoft.com/office/drawing/2014/main" id="{39346235-5EB7-4FA2-8DC4-87AEB371CDDC}"/>
              </a:ext>
            </a:extLst>
          </p:cNvPr>
          <p:cNvSpPr txBox="1">
            <a:spLocks noChangeArrowheads="1"/>
          </p:cNvSpPr>
          <p:nvPr/>
        </p:nvSpPr>
        <p:spPr bwMode="auto">
          <a:xfrm>
            <a:off x="269875" y="219075"/>
            <a:ext cx="6648450" cy="676275"/>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cs-CZ" altLang="en-US" sz="2400" dirty="0">
                <a:solidFill>
                  <a:schemeClr val="accent1">
                    <a:lumMod val="75000"/>
                  </a:schemeClr>
                </a:solidFill>
                <a:latin typeface="Calibri" panose="020F0502020204030204" pitchFamily="34" charset="0"/>
                <a:cs typeface="Calibri" panose="020F0502020204030204" pitchFamily="34" charset="0"/>
                <a:sym typeface="Calibri" panose="020F0502020204030204" pitchFamily="34" charset="0"/>
              </a:rPr>
              <a:t>Země</a:t>
            </a:r>
            <a:r>
              <a:rPr lang="cs-CZ" altLang="en-US" sz="2400" dirty="0">
                <a:latin typeface="Calibri" panose="020F0502020204030204" pitchFamily="34" charset="0"/>
                <a:cs typeface="Calibri" panose="020F0502020204030204" pitchFamily="34" charset="0"/>
                <a:sym typeface="Calibri" panose="020F0502020204030204" pitchFamily="34" charset="0"/>
              </a:rPr>
              <a:t>, unikátní planeta, na které se rozvinul </a:t>
            </a:r>
            <a:r>
              <a:rPr lang="cs-CZ" altLang="en-US" sz="2400" dirty="0">
                <a:solidFill>
                  <a:schemeClr val="accent5">
                    <a:lumMod val="75000"/>
                  </a:schemeClr>
                </a:solidFill>
                <a:latin typeface="Calibri" panose="020F0502020204030204" pitchFamily="34" charset="0"/>
                <a:cs typeface="Calibri" panose="020F0502020204030204" pitchFamily="34" charset="0"/>
                <a:sym typeface="Calibri" panose="020F0502020204030204" pitchFamily="34" charset="0"/>
              </a:rPr>
              <a:t>život</a:t>
            </a:r>
            <a:r>
              <a:rPr lang="cs-CZ" altLang="en-US" sz="2400" dirty="0">
                <a:latin typeface="Calibri" panose="020F0502020204030204" pitchFamily="34" charset="0"/>
                <a:cs typeface="Calibri" panose="020F0502020204030204" pitchFamily="34" charset="0"/>
                <a:sym typeface="Calibri" panose="020F0502020204030204" pitchFamily="34" charset="0"/>
              </a:rPr>
              <a:t>	</a:t>
            </a:r>
            <a:endParaRPr lang="en-US" altLang="en-US" sz="2400" dirty="0">
              <a:latin typeface="Calibri" panose="020F0502020204030204" pitchFamily="34" charset="0"/>
              <a:cs typeface="Calibri" panose="020F0502020204030204" pitchFamily="34" charset="0"/>
              <a:sym typeface="Calibri" panose="020F0502020204030204" pitchFamily="34" charset="0"/>
            </a:endParaRPr>
          </a:p>
          <a:p>
            <a:pPr>
              <a:defRPr/>
            </a:pPr>
            <a:endParaRPr lang="en-GB" altLang="en-US" dirty="0"/>
          </a:p>
        </p:txBody>
      </p:sp>
      <p:sp>
        <p:nvSpPr>
          <p:cNvPr id="6" name="Obdélník 5">
            <a:extLst>
              <a:ext uri="{FF2B5EF4-FFF2-40B4-BE49-F238E27FC236}">
                <a16:creationId xmlns:a16="http://schemas.microsoft.com/office/drawing/2014/main" id="{5326DEDE-A472-4307-A985-2D5212735479}"/>
              </a:ext>
            </a:extLst>
          </p:cNvPr>
          <p:cNvSpPr/>
          <p:nvPr/>
        </p:nvSpPr>
        <p:spPr>
          <a:xfrm>
            <a:off x="174625" y="163513"/>
            <a:ext cx="8794750" cy="641826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Shape 323">
            <a:extLst>
              <a:ext uri="{FF2B5EF4-FFF2-40B4-BE49-F238E27FC236}">
                <a16:creationId xmlns:a16="http://schemas.microsoft.com/office/drawing/2014/main" id="{4A02C112-9530-4ADA-8105-0CB52D362C2F}"/>
              </a:ext>
            </a:extLst>
          </p:cNvPr>
          <p:cNvSpPr txBox="1">
            <a:spLocks noChangeArrowheads="1"/>
          </p:cNvSpPr>
          <p:nvPr/>
        </p:nvSpPr>
        <p:spPr bwMode="auto">
          <a:xfrm>
            <a:off x="257175" y="3800475"/>
            <a:ext cx="8712200" cy="1196975"/>
          </a:xfrm>
          <a:prstGeom prst="rect">
            <a:avLst/>
          </a:prstGeom>
          <a:no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cs-CZ" altLang="en-US" sz="1800" b="1" dirty="0">
                <a:latin typeface="Calibri" panose="020F0502020204030204" pitchFamily="34" charset="0"/>
                <a:cs typeface="Calibri" panose="020F0502020204030204" pitchFamily="34" charset="0"/>
                <a:sym typeface="Calibri" panose="020F0502020204030204" pitchFamily="34" charset="0"/>
              </a:rPr>
              <a:t>„</a:t>
            </a:r>
            <a:r>
              <a:rPr lang="cs-CZ" altLang="en-US" sz="1800" b="1" dirty="0">
                <a:solidFill>
                  <a:srgbClr val="5B0F00"/>
                </a:solidFill>
                <a:latin typeface="Calibri" panose="020F0502020204030204" pitchFamily="34" charset="0"/>
                <a:cs typeface="Calibri" panose="020F0502020204030204" pitchFamily="34" charset="0"/>
                <a:sym typeface="Calibri" panose="020F0502020204030204" pitchFamily="34" charset="0"/>
              </a:rPr>
              <a:t>univerzální konstanty</a:t>
            </a:r>
            <a:r>
              <a:rPr lang="cs-CZ" altLang="en-US" sz="1800" b="1" dirty="0">
                <a:latin typeface="Calibri" panose="020F0502020204030204" pitchFamily="34" charset="0"/>
                <a:cs typeface="Calibri" panose="020F0502020204030204" pitchFamily="34" charset="0"/>
                <a:sym typeface="Calibri" panose="020F0502020204030204" pitchFamily="34" charset="0"/>
              </a:rPr>
              <a:t>“ -  hodnoty určené měřením a vystupující v rovnicích jako 		                         parametry -stavební kameny teoretické fyziky.“ </a:t>
            </a:r>
            <a:endParaRPr lang="en-US" altLang="en-US" sz="1800" b="1" dirty="0">
              <a:cs typeface="Calibri" panose="020F0502020204030204" pitchFamily="34" charset="0"/>
            </a:endParaRPr>
          </a:p>
          <a:p>
            <a:pPr eaLnBrk="1" hangingPunct="1">
              <a:defRPr/>
            </a:pPr>
            <a:endParaRPr lang="en-US" altLang="en-US" sz="1200" b="1" dirty="0">
              <a:latin typeface="Calibri" panose="020F0502020204030204" pitchFamily="34" charset="0"/>
              <a:cs typeface="Calibri" panose="020F0502020204030204" pitchFamily="34" charset="0"/>
              <a:sym typeface="Calibri" panose="020F0502020204030204" pitchFamily="34" charset="0"/>
            </a:endParaRPr>
          </a:p>
          <a:p>
            <a:pPr eaLnBrk="1" hangingPunct="1">
              <a:defRPr/>
            </a:pPr>
            <a:endParaRPr lang="cs-CZ" altLang="en-US" sz="1600" b="1" dirty="0">
              <a:latin typeface="Calibri" panose="020F0502020204030204" pitchFamily="34" charset="0"/>
              <a:cs typeface="Calibri" panose="020F0502020204030204" pitchFamily="34" charset="0"/>
              <a:sym typeface="Calibri" panose="020F0502020204030204" pitchFamily="34" charset="0"/>
            </a:endParaRPr>
          </a:p>
          <a:p>
            <a:pPr eaLnBrk="1" hangingPunct="1">
              <a:defRPr/>
            </a:pPr>
            <a:endParaRPr lang="cs-CZ" altLang="en-US" sz="1800" b="1" dirty="0">
              <a:solidFill>
                <a:schemeClr val="tx2">
                  <a:lumMod val="50000"/>
                </a:schemeClr>
              </a:solidFill>
              <a:latin typeface="Calibri" panose="020F0502020204030204" pitchFamily="34" charset="0"/>
              <a:cs typeface="Calibri" panose="020F0502020204030204" pitchFamily="34" charset="0"/>
              <a:sym typeface="Calibri" panose="020F0502020204030204" pitchFamily="34" charset="0"/>
            </a:endParaRPr>
          </a:p>
          <a:p>
            <a:pPr eaLnBrk="1" hangingPunct="1">
              <a:defRPr/>
            </a:pPr>
            <a:endParaRPr lang="cs-CZ" altLang="en-US" sz="1800" b="1" dirty="0">
              <a:solidFill>
                <a:schemeClr val="tx2">
                  <a:lumMod val="50000"/>
                </a:schemeClr>
              </a:solidFill>
              <a:latin typeface="Calibri" panose="020F0502020204030204" pitchFamily="34" charset="0"/>
              <a:cs typeface="Calibri" panose="020F0502020204030204" pitchFamily="34" charset="0"/>
              <a:sym typeface="Calibri" panose="020F0502020204030204" pitchFamily="34" charset="0"/>
            </a:endParaRPr>
          </a:p>
          <a:p>
            <a:pPr eaLnBrk="1" hangingPunct="1">
              <a:defRPr/>
            </a:pPr>
            <a:r>
              <a:rPr lang="cs-CZ" altLang="en-US" sz="1800" b="1" dirty="0">
                <a:solidFill>
                  <a:schemeClr val="tx2">
                    <a:lumMod val="50000"/>
                  </a:schemeClr>
                </a:solidFill>
                <a:latin typeface="Calibri" panose="020F0502020204030204" pitchFamily="34" charset="0"/>
                <a:cs typeface="Calibri" panose="020F0502020204030204" pitchFamily="34" charset="0"/>
                <a:sym typeface="Calibri" panose="020F0502020204030204" pitchFamily="34" charset="0"/>
              </a:rPr>
              <a:t>Klademe si  otázky: </a:t>
            </a:r>
            <a:endParaRPr lang="en-US" altLang="en-US" sz="1800" b="1" dirty="0">
              <a:solidFill>
                <a:schemeClr val="tx2">
                  <a:lumMod val="50000"/>
                </a:schemeClr>
              </a:solidFill>
              <a:cs typeface="Calibri" panose="020F0502020204030204" pitchFamily="34" charset="0"/>
            </a:endParaRPr>
          </a:p>
          <a:p>
            <a:pPr eaLnBrk="1" hangingPunct="1">
              <a:defRPr/>
            </a:pPr>
            <a:r>
              <a:rPr lang="cs-CZ" altLang="en-US" sz="1600" b="1" dirty="0">
                <a:latin typeface="Calibri" panose="020F0502020204030204" pitchFamily="34" charset="0"/>
                <a:cs typeface="Calibri" panose="020F0502020204030204" pitchFamily="34" charset="0"/>
                <a:sym typeface="Calibri" panose="020F0502020204030204" pitchFamily="34" charset="0"/>
              </a:rPr>
              <a:t>Jaký je skutečný smysl těchto konstant? </a:t>
            </a:r>
            <a:endParaRPr lang="en-US" altLang="en-US" sz="1600" b="1" dirty="0">
              <a:cs typeface="Calibri" panose="020F0502020204030204" pitchFamily="34" charset="0"/>
            </a:endParaRPr>
          </a:p>
          <a:p>
            <a:pPr eaLnBrk="1" hangingPunct="1">
              <a:defRPr/>
            </a:pPr>
            <a:r>
              <a:rPr lang="cs-CZ" altLang="en-US" sz="1600" b="1" dirty="0">
                <a:latin typeface="Calibri" panose="020F0502020204030204" pitchFamily="34" charset="0"/>
                <a:cs typeface="Calibri" panose="020F0502020204030204" pitchFamily="34" charset="0"/>
                <a:sym typeface="Calibri" panose="020F0502020204030204" pitchFamily="34" charset="0"/>
              </a:rPr>
              <a:t>Jsou pouhým výtvorem mysli </a:t>
            </a:r>
            <a:r>
              <a:rPr lang="cs-CZ" altLang="en-US" sz="1600" b="1" dirty="0">
                <a:cs typeface="Calibri" panose="020F0502020204030204" pitchFamily="34" charset="0"/>
              </a:rPr>
              <a:t> </a:t>
            </a:r>
            <a:r>
              <a:rPr lang="cs-CZ" altLang="en-US" sz="1600" b="1" dirty="0">
                <a:latin typeface="Calibri" panose="020F0502020204030204" pitchFamily="34" charset="0"/>
                <a:cs typeface="Calibri" panose="020F0502020204030204" pitchFamily="34" charset="0"/>
                <a:sym typeface="Calibri" panose="020F0502020204030204" pitchFamily="34" charset="0"/>
              </a:rPr>
              <a:t>nebo mají fyzikální obsah nezávislý na lidské inteligenci? </a:t>
            </a:r>
            <a:endParaRPr lang="en-US" altLang="en-US" sz="1600" b="1" dirty="0">
              <a:cs typeface="Calibri" panose="020F0502020204030204" pitchFamily="34" charset="0"/>
            </a:endParaRPr>
          </a:p>
          <a:p>
            <a:pPr eaLnBrk="1" hangingPunct="1">
              <a:defRPr/>
            </a:pPr>
            <a:endParaRPr lang="en-US" altLang="en-US" sz="1600" dirty="0">
              <a:latin typeface="Calibri" panose="020F0502020204030204" pitchFamily="34" charset="0"/>
              <a:cs typeface="Calibri" panose="020F0502020204030204" pitchFamily="34" charset="0"/>
              <a:sym typeface="Calibri" panose="020F0502020204030204" pitchFamily="34" charset="0"/>
            </a:endParaRPr>
          </a:p>
        </p:txBody>
      </p:sp>
      <p:sp>
        <p:nvSpPr>
          <p:cNvPr id="12" name="Obdélník 11">
            <a:extLst>
              <a:ext uri="{FF2B5EF4-FFF2-40B4-BE49-F238E27FC236}">
                <a16:creationId xmlns:a16="http://schemas.microsoft.com/office/drawing/2014/main" id="{564D2F18-5568-4798-A56A-4528085E9E17}"/>
              </a:ext>
            </a:extLst>
          </p:cNvPr>
          <p:cNvSpPr/>
          <p:nvPr/>
        </p:nvSpPr>
        <p:spPr>
          <a:xfrm>
            <a:off x="174625" y="163513"/>
            <a:ext cx="8794750" cy="641826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7412" name="Shape 317">
            <a:extLst>
              <a:ext uri="{FF2B5EF4-FFF2-40B4-BE49-F238E27FC236}">
                <a16:creationId xmlns:a16="http://schemas.microsoft.com/office/drawing/2014/main" id="{F145F0C7-CF84-4C02-96B9-BDA58AA5C99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47431">
            <a:off x="7461250" y="47672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hape 322">
            <a:extLst>
              <a:ext uri="{FF2B5EF4-FFF2-40B4-BE49-F238E27FC236}">
                <a16:creationId xmlns:a16="http://schemas.microsoft.com/office/drawing/2014/main" id="{0C31270E-6E27-4E7A-B2D3-74C54DE2C083}"/>
              </a:ext>
            </a:extLst>
          </p:cNvPr>
          <p:cNvSpPr>
            <a:spLocks noChangeArrowheads="1"/>
          </p:cNvSpPr>
          <p:nvPr/>
        </p:nvSpPr>
        <p:spPr bwMode="auto">
          <a:xfrm>
            <a:off x="396875" y="542925"/>
            <a:ext cx="3041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sz="2400" i="1" dirty="0">
                <a:latin typeface="Calibri" panose="020F0502020204030204" pitchFamily="34" charset="0"/>
                <a:cs typeface="Calibri" panose="020F0502020204030204" pitchFamily="34" charset="0"/>
                <a:sym typeface="Calibri" panose="020F0502020204030204" pitchFamily="34" charset="0"/>
              </a:rPr>
              <a:t>Budova fyziky </a:t>
            </a:r>
          </a:p>
          <a:p>
            <a:pPr eaLnBrk="1" hangingPunct="1"/>
            <a:r>
              <a:rPr lang="cs-CZ" altLang="en-US" sz="2400" dirty="0">
                <a:latin typeface="Calibri" panose="020F0502020204030204" pitchFamily="34" charset="0"/>
                <a:cs typeface="Calibri" panose="020F0502020204030204" pitchFamily="34" charset="0"/>
                <a:sym typeface="Calibri" panose="020F0502020204030204" pitchFamily="34" charset="0"/>
              </a:rPr>
              <a:t>  </a:t>
            </a:r>
          </a:p>
          <a:p>
            <a:pPr eaLnBrk="1" hangingPunct="1"/>
            <a:endParaRPr lang="en-US" altLang="en-US" sz="2400" dirty="0">
              <a:latin typeface="Calibri" panose="020F0502020204030204" pitchFamily="34" charset="0"/>
              <a:cs typeface="Calibri" panose="020F0502020204030204" pitchFamily="34" charset="0"/>
              <a:sym typeface="Calibri" panose="020F0502020204030204" pitchFamily="34" charset="0"/>
            </a:endParaRPr>
          </a:p>
        </p:txBody>
      </p:sp>
      <p:cxnSp>
        <p:nvCxnSpPr>
          <p:cNvPr id="17414" name="Shape 324">
            <a:extLst>
              <a:ext uri="{FF2B5EF4-FFF2-40B4-BE49-F238E27FC236}">
                <a16:creationId xmlns:a16="http://schemas.microsoft.com/office/drawing/2014/main" id="{D047E7E7-D735-4193-A35F-BF707CB9353B}"/>
              </a:ext>
            </a:extLst>
          </p:cNvPr>
          <p:cNvCxnSpPr>
            <a:cxnSpLocks noChangeShapeType="1"/>
          </p:cNvCxnSpPr>
          <p:nvPr/>
        </p:nvCxnSpPr>
        <p:spPr bwMode="auto">
          <a:xfrm rot="10800000" flipH="1">
            <a:off x="0" y="6792913"/>
            <a:ext cx="8159750" cy="11112"/>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17415" name="Shape 323">
            <a:extLst>
              <a:ext uri="{FF2B5EF4-FFF2-40B4-BE49-F238E27FC236}">
                <a16:creationId xmlns:a16="http://schemas.microsoft.com/office/drawing/2014/main" id="{BBE12834-C9E2-4506-871E-F53EC75723FF}"/>
              </a:ext>
            </a:extLst>
          </p:cNvPr>
          <p:cNvSpPr txBox="1">
            <a:spLocks noChangeArrowheads="1"/>
          </p:cNvSpPr>
          <p:nvPr/>
        </p:nvSpPr>
        <p:spPr bwMode="auto">
          <a:xfrm>
            <a:off x="427038" y="1470025"/>
            <a:ext cx="83708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sz="1800" b="1" dirty="0">
                <a:latin typeface="Calibri" panose="020F0502020204030204" pitchFamily="34" charset="0"/>
                <a:cs typeface="Calibri" panose="020F0502020204030204" pitchFamily="34" charset="0"/>
                <a:sym typeface="Calibri" panose="020F0502020204030204" pitchFamily="34" charset="0"/>
              </a:rPr>
              <a:t>„</a:t>
            </a:r>
            <a:r>
              <a:rPr lang="cs-CZ" altLang="en-US" sz="1800" b="1" dirty="0">
                <a:solidFill>
                  <a:srgbClr val="00B0F0"/>
                </a:solidFill>
                <a:latin typeface="Calibri" panose="020F0502020204030204" pitchFamily="34" charset="0"/>
                <a:cs typeface="Calibri" panose="020F0502020204030204" pitchFamily="34" charset="0"/>
                <a:sym typeface="Calibri" panose="020F0502020204030204" pitchFamily="34" charset="0"/>
              </a:rPr>
              <a:t>přírodní zákony</a:t>
            </a:r>
            <a:r>
              <a:rPr lang="cs-CZ" altLang="en-US" sz="1800" b="1" dirty="0">
                <a:latin typeface="Calibri" panose="020F0502020204030204" pitchFamily="34" charset="0"/>
                <a:cs typeface="Calibri" panose="020F0502020204030204" pitchFamily="34" charset="0"/>
                <a:sym typeface="Calibri" panose="020F0502020204030204" pitchFamily="34" charset="0"/>
              </a:rPr>
              <a:t>“ –  vyjadřují souvislosti mezi veličinami, určují vývoj soustav v čase, 		  jsou vyjádřitelné matematicky diferenciálními rovnicemi</a:t>
            </a:r>
            <a:endParaRPr lang="en-US" altLang="en-US" sz="1800" b="1" dirty="0">
              <a:cs typeface="Calibri" panose="020F0502020204030204" pitchFamily="34" charset="0"/>
            </a:endParaRPr>
          </a:p>
          <a:p>
            <a:pPr eaLnBrk="1" hangingPunct="1"/>
            <a:endParaRPr lang="en-US" altLang="en-US" sz="1600" dirty="0">
              <a:latin typeface="Calibri" panose="020F0502020204030204" pitchFamily="34" charset="0"/>
              <a:cs typeface="Calibri" panose="020F0502020204030204" pitchFamily="34" charset="0"/>
              <a:sym typeface="Calibri" panose="020F0502020204030204" pitchFamily="34" charset="0"/>
            </a:endParaRPr>
          </a:p>
        </p:txBody>
      </p:sp>
      <p:sp>
        <p:nvSpPr>
          <p:cNvPr id="11" name="Shape 323">
            <a:extLst>
              <a:ext uri="{FF2B5EF4-FFF2-40B4-BE49-F238E27FC236}">
                <a16:creationId xmlns:a16="http://schemas.microsoft.com/office/drawing/2014/main" id="{70639E83-1143-4EDF-B813-9C6E98FA9CAB}"/>
              </a:ext>
            </a:extLst>
          </p:cNvPr>
          <p:cNvSpPr txBox="1">
            <a:spLocks noChangeArrowheads="1"/>
          </p:cNvSpPr>
          <p:nvPr/>
        </p:nvSpPr>
        <p:spPr bwMode="auto">
          <a:xfrm>
            <a:off x="268288" y="2571750"/>
            <a:ext cx="8370887" cy="1601788"/>
          </a:xfrm>
          <a:prstGeom prst="rect">
            <a:avLst/>
          </a:prstGeom>
          <a:no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cs-CZ" altLang="en-US" sz="1800" b="1" dirty="0">
                <a:latin typeface="Calibri" panose="020F0502020204030204" pitchFamily="34" charset="0"/>
                <a:cs typeface="Calibri" panose="020F0502020204030204" pitchFamily="34" charset="0"/>
                <a:sym typeface="Calibri" panose="020F0502020204030204" pitchFamily="34" charset="0"/>
              </a:rPr>
              <a:t>„</a:t>
            </a:r>
            <a:r>
              <a:rPr lang="cs-CZ" altLang="en-US" sz="1800" b="1" dirty="0">
                <a:solidFill>
                  <a:schemeClr val="accent6">
                    <a:lumMod val="50000"/>
                  </a:schemeClr>
                </a:solidFill>
                <a:latin typeface="Calibri" panose="020F0502020204030204" pitchFamily="34" charset="0"/>
                <a:cs typeface="Calibri" panose="020F0502020204030204" pitchFamily="34" charset="0"/>
                <a:sym typeface="Calibri" panose="020F0502020204030204" pitchFamily="34" charset="0"/>
              </a:rPr>
              <a:t>počáteční podmínky</a:t>
            </a:r>
            <a:r>
              <a:rPr lang="cs-CZ" altLang="en-US" sz="1800" b="1" dirty="0">
                <a:latin typeface="Calibri" panose="020F0502020204030204" pitchFamily="34" charset="0"/>
                <a:cs typeface="Calibri" panose="020F0502020204030204" pitchFamily="34" charset="0"/>
                <a:sym typeface="Calibri" panose="020F0502020204030204" pitchFamily="34" charset="0"/>
              </a:rPr>
              <a:t>“ –  určují výchozí stav zkoumané fyzikální soustavy, v kosmologii 		       sahají až k Velkému třesku</a:t>
            </a:r>
            <a:endParaRPr lang="en-US" altLang="en-US" sz="1800" b="1" dirty="0">
              <a:cs typeface="Calibri" panose="020F0502020204030204" pitchFamily="34" charset="0"/>
            </a:endParaRPr>
          </a:p>
          <a:p>
            <a:pPr eaLnBrk="1" hangingPunct="1">
              <a:defRPr/>
            </a:pPr>
            <a:endParaRPr lang="en-US" altLang="en-US" sz="1600" dirty="0">
              <a:latin typeface="Calibri" panose="020F0502020204030204" pitchFamily="34" charset="0"/>
              <a:cs typeface="Calibri" panose="020F0502020204030204" pitchFamily="34" charset="0"/>
              <a:sym typeface="Calibri" panose="020F0502020204030204" pitchFamily="34" charset="0"/>
            </a:endParaRPr>
          </a:p>
        </p:txBody>
      </p:sp>
      <p:pic>
        <p:nvPicPr>
          <p:cNvPr id="4" name="Grafický objekt 3">
            <a:extLst>
              <a:ext uri="{FF2B5EF4-FFF2-40B4-BE49-F238E27FC236}">
                <a16:creationId xmlns:a16="http://schemas.microsoft.com/office/drawing/2014/main" id="{70C07798-0800-4720-A009-59407514EF97}"/>
              </a:ext>
            </a:extLst>
          </p:cNvPr>
          <p:cNvPicPr>
            <a:picLocks noChangeAspect="1"/>
          </p:cNvPicPr>
          <p:nvPr/>
        </p:nvPicPr>
        <p:blipFill>
          <a:blip r:embed="rId4"/>
          <a:stretch>
            <a:fillRect/>
          </a:stretch>
        </p:blipFill>
        <p:spPr>
          <a:xfrm>
            <a:off x="752475" y="1898650"/>
            <a:ext cx="1068388" cy="373063"/>
          </a:xfrm>
          <a:prstGeom prst="rect">
            <a:avLst/>
          </a:prstGeom>
        </p:spPr>
      </p:pic>
      <p:sp>
        <p:nvSpPr>
          <p:cNvPr id="17418" name="TextovéPole 15">
            <a:extLst>
              <a:ext uri="{FF2B5EF4-FFF2-40B4-BE49-F238E27FC236}">
                <a16:creationId xmlns:a16="http://schemas.microsoft.com/office/drawing/2014/main" id="{08758075-390E-4ECD-B94E-AD8F567F508F}"/>
              </a:ext>
            </a:extLst>
          </p:cNvPr>
          <p:cNvSpPr txBox="1">
            <a:spLocks noChangeArrowheads="1"/>
          </p:cNvSpPr>
          <p:nvPr/>
        </p:nvSpPr>
        <p:spPr bwMode="auto">
          <a:xfrm>
            <a:off x="396875" y="43211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cs-CZ" i="1"/>
              <a:t>G</a:t>
            </a:r>
            <a:r>
              <a:rPr lang="en-US" altLang="cs-CZ" sz="1200"/>
              <a:t> </a:t>
            </a:r>
            <a:r>
              <a:rPr lang="cs-CZ" altLang="cs-CZ" sz="1200"/>
              <a:t>= </a:t>
            </a:r>
            <a:r>
              <a:rPr lang="en-US" altLang="cs-CZ" sz="1200"/>
              <a:t>6.674×10</a:t>
            </a:r>
            <a:r>
              <a:rPr lang="en-US" altLang="cs-CZ" sz="1200" baseline="30000"/>
              <a:t>−11</a:t>
            </a:r>
            <a:r>
              <a:rPr lang="en-US" altLang="cs-CZ" sz="1200"/>
              <a:t>m</a:t>
            </a:r>
            <a:r>
              <a:rPr lang="en-US" altLang="cs-CZ" sz="1200" baseline="30000"/>
              <a:t>3</a:t>
            </a:r>
            <a:r>
              <a:rPr lang="en-US" altLang="cs-CZ" sz="1200"/>
              <a:t>⋅kg</a:t>
            </a:r>
            <a:r>
              <a:rPr lang="en-US" altLang="cs-CZ" sz="1200" baseline="30000"/>
              <a:t>−1</a:t>
            </a:r>
            <a:r>
              <a:rPr lang="en-US" altLang="cs-CZ" sz="1200"/>
              <a:t>⋅s</a:t>
            </a:r>
            <a:r>
              <a:rPr lang="en-US" altLang="cs-CZ" sz="1200" baseline="30000"/>
              <a:t>−2</a:t>
            </a:r>
            <a:endParaRPr lang="cs-CZ" altLang="cs-CZ" sz="1200"/>
          </a:p>
        </p:txBody>
      </p:sp>
      <p:pic>
        <p:nvPicPr>
          <p:cNvPr id="17419" name="Obrázek 12">
            <a:extLst>
              <a:ext uri="{FF2B5EF4-FFF2-40B4-BE49-F238E27FC236}">
                <a16:creationId xmlns:a16="http://schemas.microsoft.com/office/drawing/2014/main" id="{EA3E7C8C-7225-4A3D-B713-55073BE0D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113" y="214313"/>
            <a:ext cx="9969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19">
            <a:extLst>
              <a:ext uri="{FF2B5EF4-FFF2-40B4-BE49-F238E27FC236}">
                <a16:creationId xmlns:a16="http://schemas.microsoft.com/office/drawing/2014/main" id="{A38A5459-7572-4723-997D-E567C82D66DD}"/>
              </a:ext>
            </a:extLst>
          </p:cNvPr>
          <p:cNvSpPr>
            <a:spLocks noChangeArrowheads="1"/>
          </p:cNvSpPr>
          <p:nvPr/>
        </p:nvSpPr>
        <p:spPr bwMode="auto">
          <a:xfrm>
            <a:off x="349250" y="685800"/>
            <a:ext cx="8018463" cy="3313113"/>
          </a:xfrm>
          <a:prstGeom prst="rect">
            <a:avLst/>
          </a:prstGeom>
          <a:no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defRPr/>
            </a:pPr>
            <a:endParaRPr lang="en-US" altLang="en-US" sz="6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t>Povaha pozorovaného vesmíru </a:t>
            </a:r>
            <a:r>
              <a:rPr lang="cs-CZ" altLang="en-US" sz="1800" dirty="0">
                <a:latin typeface="Calibri" panose="020F0502020204030204" pitchFamily="34" charset="0"/>
                <a:cs typeface="Calibri" panose="020F0502020204030204" pitchFamily="34" charset="0"/>
                <a:sym typeface="Calibri" panose="020F0502020204030204" pitchFamily="34" charset="0"/>
              </a:rPr>
              <a:t>je určena několika základními  konstantami:</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defRPr/>
            </a:pPr>
            <a:endParaRPr lang="cs-CZ" altLang="en-US" sz="10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defRPr/>
            </a:pPr>
            <a:endParaRPr lang="en-US" altLang="en-US" sz="10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rychlostí světla </a:t>
            </a:r>
            <a:r>
              <a:rPr lang="cs-CZ" altLang="en-US" sz="1800" b="1" i="1" dirty="0">
                <a:solidFill>
                  <a:srgbClr val="00B0F0"/>
                </a:solidFill>
                <a:latin typeface="Calibri" panose="020F0502020204030204" pitchFamily="34" charset="0"/>
                <a:cs typeface="Calibri" panose="020F0502020204030204" pitchFamily="34" charset="0"/>
                <a:sym typeface="Calibri" panose="020F0502020204030204" pitchFamily="34" charset="0"/>
              </a:rPr>
              <a:t>c</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Planckovou konstantou </a:t>
            </a:r>
            <a:r>
              <a:rPr lang="cs-CZ" altLang="en-US" sz="1800" b="1" i="1" dirty="0">
                <a:latin typeface="Calibri" panose="020F0502020204030204" pitchFamily="34" charset="0"/>
                <a:cs typeface="Calibri" panose="020F0502020204030204" pitchFamily="34" charset="0"/>
                <a:sym typeface="Calibri" panose="020F0502020204030204" pitchFamily="34" charset="0"/>
              </a:rPr>
              <a:t>h</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gravitační konstantou </a:t>
            </a:r>
            <a:r>
              <a:rPr lang="cs-CZ" altLang="en-US" sz="1800" b="1" i="1" dirty="0">
                <a:solidFill>
                  <a:schemeClr val="accent1">
                    <a:lumMod val="75000"/>
                  </a:schemeClr>
                </a:solidFill>
                <a:latin typeface="Calibri" panose="020F0502020204030204" pitchFamily="34" charset="0"/>
                <a:cs typeface="Calibri" panose="020F0502020204030204" pitchFamily="34" charset="0"/>
                <a:sym typeface="Calibri" panose="020F0502020204030204" pitchFamily="34" charset="0"/>
              </a:rPr>
              <a:t>G</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hmotností protonu </a:t>
            </a:r>
            <a:r>
              <a:rPr lang="cs-CZ" altLang="en-US" sz="1800" b="1" i="1" dirty="0">
                <a:solidFill>
                  <a:schemeClr val="accent3">
                    <a:lumMod val="75000"/>
                  </a:schemeClr>
                </a:solidFill>
                <a:latin typeface="Calibri" panose="020F0502020204030204" pitchFamily="34" charset="0"/>
                <a:cs typeface="Calibri" panose="020F0502020204030204" pitchFamily="34" charset="0"/>
                <a:sym typeface="Calibri" panose="020F0502020204030204" pitchFamily="34" charset="0"/>
              </a:rPr>
              <a:t>m</a:t>
            </a:r>
            <a:r>
              <a:rPr lang="cs-CZ" altLang="en-US" sz="1800" b="1" baseline="-25000" dirty="0">
                <a:solidFill>
                  <a:schemeClr val="accent3">
                    <a:lumMod val="75000"/>
                  </a:schemeClr>
                </a:solidFill>
                <a:latin typeface="Calibri" panose="020F0502020204030204" pitchFamily="34" charset="0"/>
                <a:cs typeface="Calibri" panose="020F0502020204030204" pitchFamily="34" charset="0"/>
                <a:sym typeface="Calibri" panose="020F0502020204030204" pitchFamily="34" charset="0"/>
              </a:rPr>
              <a:t>p</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hmotností elektronu </a:t>
            </a:r>
            <a:r>
              <a:rPr lang="cs-CZ" altLang="en-US" sz="1800" b="1" i="1" dirty="0" err="1">
                <a:latin typeface="Calibri" panose="020F0502020204030204" pitchFamily="34" charset="0"/>
                <a:cs typeface="Calibri" panose="020F0502020204030204" pitchFamily="34" charset="0"/>
                <a:sym typeface="Calibri" panose="020F0502020204030204" pitchFamily="34" charset="0"/>
              </a:rPr>
              <a:t>m</a:t>
            </a:r>
            <a:r>
              <a:rPr lang="cs-CZ" altLang="en-US" sz="1800" baseline="-25000" dirty="0" err="1">
                <a:latin typeface="Calibri" panose="020F0502020204030204" pitchFamily="34" charset="0"/>
                <a:cs typeface="Calibri" panose="020F0502020204030204" pitchFamily="34" charset="0"/>
                <a:sym typeface="Calibri" panose="020F0502020204030204" pitchFamily="34" charset="0"/>
              </a:rPr>
              <a:t>e</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elektrickým nábojem elektronu </a:t>
            </a:r>
            <a:r>
              <a:rPr lang="cs-CZ" altLang="en-US" sz="1800" b="1" i="1" dirty="0">
                <a:solidFill>
                  <a:schemeClr val="accent5">
                    <a:lumMod val="75000"/>
                  </a:schemeClr>
                </a:solidFill>
                <a:latin typeface="Calibri" panose="020F0502020204030204" pitchFamily="34" charset="0"/>
                <a:cs typeface="Calibri" panose="020F0502020204030204" pitchFamily="34" charset="0"/>
                <a:sym typeface="Calibri" panose="020F0502020204030204" pitchFamily="34" charset="0"/>
              </a:rPr>
              <a:t>e</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err="1">
                <a:latin typeface="Calibri" panose="020F0502020204030204" pitchFamily="34" charset="0"/>
                <a:cs typeface="Calibri" panose="020F0502020204030204" pitchFamily="34" charset="0"/>
                <a:sym typeface="Calibri" panose="020F0502020204030204" pitchFamily="34" charset="0"/>
              </a:rPr>
              <a:t>Hubbleovou</a:t>
            </a:r>
            <a:r>
              <a:rPr lang="cs-CZ" altLang="en-US" sz="1800" dirty="0">
                <a:latin typeface="Calibri" panose="020F0502020204030204" pitchFamily="34" charset="0"/>
                <a:cs typeface="Calibri" panose="020F0502020204030204" pitchFamily="34" charset="0"/>
                <a:sym typeface="Calibri" panose="020F0502020204030204" pitchFamily="34" charset="0"/>
              </a:rPr>
              <a:t> konstantou </a:t>
            </a:r>
            <a:r>
              <a:rPr lang="cs-CZ" altLang="en-US" sz="1800" b="1" i="1" dirty="0">
                <a:solidFill>
                  <a:srgbClr val="7030A0"/>
                </a:solidFill>
                <a:latin typeface="Calibri" panose="020F0502020204030204" pitchFamily="34" charset="0"/>
                <a:cs typeface="Calibri" panose="020F0502020204030204" pitchFamily="34" charset="0"/>
                <a:sym typeface="Calibri" panose="020F0502020204030204" pitchFamily="34" charset="0"/>
              </a:rPr>
              <a:t>H</a:t>
            </a:r>
            <a:r>
              <a:rPr lang="cs-CZ" altLang="en-US" sz="1800" b="1" baseline="-25000" dirty="0">
                <a:solidFill>
                  <a:srgbClr val="7030A0"/>
                </a:solidFill>
                <a:latin typeface="Calibri" panose="020F0502020204030204" pitchFamily="34" charset="0"/>
                <a:cs typeface="Calibri" panose="020F0502020204030204" pitchFamily="34" charset="0"/>
                <a:sym typeface="Calibri" panose="020F0502020204030204" pitchFamily="34" charset="0"/>
              </a:rPr>
              <a:t>o</a:t>
            </a:r>
            <a:r>
              <a:rPr lang="cs-CZ" altLang="en-US" sz="1800" dirty="0">
                <a:latin typeface="Calibri" panose="020F0502020204030204" pitchFamily="34" charset="0"/>
                <a:cs typeface="Calibri" panose="020F0502020204030204" pitchFamily="34" charset="0"/>
                <a:sym typeface="Calibri" panose="020F0502020204030204" pitchFamily="34" charset="0"/>
              </a:rPr>
              <a:t>;</a:t>
            </a:r>
            <a:endParaRPr lang="en-US" altLang="en-US" sz="18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r>
              <a:rPr lang="cs-CZ" altLang="en-US" sz="1800" dirty="0">
                <a:latin typeface="Calibri" panose="020F0502020204030204" pitchFamily="34" charset="0"/>
                <a:cs typeface="Calibri" panose="020F0502020204030204" pitchFamily="34" charset="0"/>
                <a:sym typeface="Calibri" panose="020F0502020204030204" pitchFamily="34" charset="0"/>
              </a:rPr>
              <a:t>průměrnou hustotou vesmíru </a:t>
            </a:r>
            <a:r>
              <a:rPr lang="cs-CZ" altLang="en-US" sz="1800" b="1" i="1" dirty="0" err="1">
                <a:solidFill>
                  <a:srgbClr val="003399"/>
                </a:solidFill>
                <a:latin typeface="Calibri" panose="020F0502020204030204" pitchFamily="34" charset="0"/>
                <a:cs typeface="Calibri" panose="020F0502020204030204" pitchFamily="34" charset="0"/>
                <a:sym typeface="Calibri" panose="020F0502020204030204" pitchFamily="34" charset="0"/>
              </a:rPr>
              <a:t>σ</a:t>
            </a:r>
            <a:r>
              <a:rPr lang="cs-CZ" altLang="en-US" sz="1800" b="1" baseline="-25000" dirty="0" err="1">
                <a:solidFill>
                  <a:srgbClr val="003399"/>
                </a:solidFill>
                <a:latin typeface="Calibri" panose="020F0502020204030204" pitchFamily="34" charset="0"/>
                <a:cs typeface="Calibri" panose="020F0502020204030204" pitchFamily="34" charset="0"/>
                <a:sym typeface="Calibri" panose="020F0502020204030204" pitchFamily="34" charset="0"/>
              </a:rPr>
              <a:t>o</a:t>
            </a:r>
            <a:r>
              <a:rPr lang="cs-CZ" altLang="en-US" sz="1800" b="1" baseline="-25000" dirty="0">
                <a:latin typeface="Calibri" panose="020F0502020204030204" pitchFamily="34" charset="0"/>
                <a:cs typeface="Calibri" panose="020F0502020204030204" pitchFamily="34" charset="0"/>
                <a:sym typeface="Calibri" panose="020F0502020204030204" pitchFamily="34" charset="0"/>
              </a:rPr>
              <a:t> </a:t>
            </a:r>
            <a:r>
              <a:rPr lang="cs-CZ" altLang="en-US" sz="1800" baseline="-25000" dirty="0">
                <a:latin typeface="Calibri" panose="020F0502020204030204" pitchFamily="34" charset="0"/>
                <a:cs typeface="Calibri" panose="020F0502020204030204" pitchFamily="34" charset="0"/>
                <a:sym typeface="Calibri" panose="020F0502020204030204" pitchFamily="34" charset="0"/>
              </a:rPr>
              <a:t>.</a:t>
            </a:r>
            <a:endParaRPr lang="en-US" altLang="en-US" sz="1800" baseline="-250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endParaRPr lang="en-US" altLang="en-US" sz="1800" baseline="-25000" dirty="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defRPr/>
            </a:pPr>
            <a:endParaRPr lang="en-US" altLang="en-US" sz="1800" baseline="-25000" dirty="0">
              <a:latin typeface="Calibri" panose="020F0502020204030204" pitchFamily="34" charset="0"/>
              <a:cs typeface="Calibri" panose="020F0502020204030204" pitchFamily="34" charset="0"/>
              <a:sym typeface="Calibri" panose="020F0502020204030204" pitchFamily="34" charset="0"/>
            </a:endParaRPr>
          </a:p>
        </p:txBody>
      </p:sp>
      <p:sp>
        <p:nvSpPr>
          <p:cNvPr id="19459" name="Obdélník 4">
            <a:extLst>
              <a:ext uri="{FF2B5EF4-FFF2-40B4-BE49-F238E27FC236}">
                <a16:creationId xmlns:a16="http://schemas.microsoft.com/office/drawing/2014/main" id="{DD345619-B0AF-4C57-8B54-52836B4EA181}"/>
              </a:ext>
            </a:extLst>
          </p:cNvPr>
          <p:cNvSpPr>
            <a:spLocks noChangeArrowheads="1"/>
          </p:cNvSpPr>
          <p:nvPr/>
        </p:nvSpPr>
        <p:spPr bwMode="auto">
          <a:xfrm>
            <a:off x="2852738" y="82550"/>
            <a:ext cx="301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sz="2400">
                <a:latin typeface="Calibri" panose="020F0502020204030204" pitchFamily="34" charset="0"/>
                <a:cs typeface="Calibri" panose="020F0502020204030204" pitchFamily="34" charset="0"/>
              </a:rPr>
              <a:t>Základní předpoklad</a:t>
            </a:r>
            <a:r>
              <a:rPr lang="cs-CZ" altLang="en-US" sz="2400">
                <a:latin typeface="Calibri" panose="020F0502020204030204" pitchFamily="34" charset="0"/>
                <a:cs typeface="Calibri" panose="020F0502020204030204" pitchFamily="34" charset="0"/>
              </a:rPr>
              <a:t>y</a:t>
            </a:r>
            <a:r>
              <a:rPr lang="en-GB" altLang="en-US" sz="2400">
                <a:latin typeface="Calibri" panose="020F0502020204030204" pitchFamily="34" charset="0"/>
                <a:cs typeface="Calibri" panose="020F0502020204030204" pitchFamily="34" charset="0"/>
              </a:rPr>
              <a:t>: </a:t>
            </a:r>
          </a:p>
        </p:txBody>
      </p:sp>
      <p:pic>
        <p:nvPicPr>
          <p:cNvPr id="19460" name="Obrázek 1">
            <a:extLst>
              <a:ext uri="{FF2B5EF4-FFF2-40B4-BE49-F238E27FC236}">
                <a16:creationId xmlns:a16="http://schemas.microsoft.com/office/drawing/2014/main" id="{BAF85E37-C943-4277-B4E3-BD11874A7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057275"/>
            <a:ext cx="293528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bdélník 2">
            <a:extLst>
              <a:ext uri="{FF2B5EF4-FFF2-40B4-BE49-F238E27FC236}">
                <a16:creationId xmlns:a16="http://schemas.microsoft.com/office/drawing/2014/main" id="{9ABD0406-18DA-4483-AA4C-F28C5A046351}"/>
              </a:ext>
            </a:extLst>
          </p:cNvPr>
          <p:cNvSpPr>
            <a:spLocks noChangeArrowheads="1"/>
          </p:cNvSpPr>
          <p:nvPr/>
        </p:nvSpPr>
        <p:spPr bwMode="auto">
          <a:xfrm>
            <a:off x="349250" y="4140200"/>
            <a:ext cx="8518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cs-CZ" sz="1800" dirty="0" err="1">
                <a:latin typeface="Calibri" panose="020F0502020204030204" pitchFamily="34" charset="0"/>
                <a:cs typeface="Calibri" panose="020F0502020204030204" pitchFamily="34" charset="0"/>
              </a:rPr>
              <a:t>Dáme</a:t>
            </a:r>
            <a:r>
              <a:rPr lang="en-GB" altLang="cs-CZ" sz="1800" dirty="0">
                <a:latin typeface="Calibri" panose="020F0502020204030204" pitchFamily="34" charset="0"/>
                <a:cs typeface="Calibri" panose="020F0502020204030204" pitchFamily="34" charset="0"/>
              </a:rPr>
              <a:t>-li </a:t>
            </a:r>
            <a:r>
              <a:rPr lang="en-GB" altLang="cs-CZ" sz="1800" dirty="0" err="1">
                <a:latin typeface="Calibri" panose="020F0502020204030204" pitchFamily="34" charset="0"/>
                <a:cs typeface="Calibri" panose="020F0502020204030204" pitchFamily="34" charset="0"/>
              </a:rPr>
              <a:t>některé</a:t>
            </a:r>
            <a:r>
              <a:rPr lang="en-GB" altLang="cs-CZ" sz="1800" dirty="0">
                <a:latin typeface="Calibri" panose="020F0502020204030204" pitchFamily="34" charset="0"/>
                <a:cs typeface="Calibri" panose="020F0502020204030204" pitchFamily="34" charset="0"/>
              </a:rPr>
              <a:t> z </a:t>
            </a:r>
            <a:r>
              <a:rPr lang="en-GB" altLang="cs-CZ" sz="1800" dirty="0" err="1">
                <a:latin typeface="Calibri" panose="020F0502020204030204" pitchFamily="34" charset="0"/>
                <a:cs typeface="Calibri" panose="020F0502020204030204" pitchFamily="34" charset="0"/>
              </a:rPr>
              <a:t>konstant</a:t>
            </a:r>
            <a:r>
              <a:rPr lang="en-GB" altLang="cs-CZ" sz="1800" dirty="0">
                <a:latin typeface="Calibri" panose="020F0502020204030204" pitchFamily="34" charset="0"/>
                <a:cs typeface="Calibri" panose="020F0502020204030204" pitchFamily="34" charset="0"/>
              </a:rPr>
              <a:t> do </a:t>
            </a:r>
            <a:r>
              <a:rPr lang="en-GB" altLang="cs-CZ" sz="1800" dirty="0" err="1">
                <a:latin typeface="Calibri" panose="020F0502020204030204" pitchFamily="34" charset="0"/>
                <a:cs typeface="Calibri" panose="020F0502020204030204" pitchFamily="34" charset="0"/>
              </a:rPr>
              <a:t>vzájemného</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poměru</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tak</a:t>
            </a:r>
            <a:r>
              <a:rPr lang="en-GB" altLang="cs-CZ" sz="1800" dirty="0">
                <a:latin typeface="Calibri" panose="020F0502020204030204" pitchFamily="34" charset="0"/>
                <a:cs typeface="Calibri" panose="020F0502020204030204" pitchFamily="34" charset="0"/>
              </a:rPr>
              <a:t>, aby </a:t>
            </a:r>
            <a:r>
              <a:rPr lang="en-GB" altLang="cs-CZ" sz="1800" dirty="0" err="1">
                <a:latin typeface="Calibri" panose="020F0502020204030204" pitchFamily="34" charset="0"/>
                <a:cs typeface="Calibri" panose="020F0502020204030204" pitchFamily="34" charset="0"/>
              </a:rPr>
              <a:t>vznikla</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bezrozměrná</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čísla</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tato</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čísla</a:t>
            </a:r>
            <a:r>
              <a:rPr lang="en-GB" altLang="cs-CZ" sz="1800" dirty="0">
                <a:latin typeface="Calibri" panose="020F0502020204030204" pitchFamily="34" charset="0"/>
                <a:cs typeface="Calibri" panose="020F0502020204030204" pitchFamily="34" charset="0"/>
              </a:rPr>
              <a:t> </a:t>
            </a:r>
            <a:r>
              <a:rPr lang="cs-CZ" altLang="cs-CZ" sz="1800" dirty="0">
                <a:latin typeface="Calibri" panose="020F0502020204030204" pitchFamily="34" charset="0"/>
                <a:cs typeface="Calibri" panose="020F0502020204030204" pitchFamily="34" charset="0"/>
              </a:rPr>
              <a:t>budou </a:t>
            </a:r>
            <a:r>
              <a:rPr lang="en-GB" altLang="cs-CZ" sz="1800" dirty="0" err="1">
                <a:latin typeface="Calibri" panose="020F0502020204030204" pitchFamily="34" charset="0"/>
                <a:cs typeface="Calibri" panose="020F0502020204030204" pitchFamily="34" charset="0"/>
              </a:rPr>
              <a:t>mí</a:t>
            </a:r>
            <a:r>
              <a:rPr lang="cs-CZ" altLang="cs-CZ" sz="1800" dirty="0">
                <a:latin typeface="Calibri" panose="020F0502020204030204" pitchFamily="34" charset="0"/>
                <a:cs typeface="Calibri" panose="020F0502020204030204" pitchFamily="34" charset="0"/>
              </a:rPr>
              <a:t>t </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řády</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přibližně</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0</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nebo</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40</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nebo</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80</a:t>
            </a:r>
            <a:r>
              <a:rPr lang="en-GB" altLang="cs-CZ" sz="1800" dirty="0">
                <a:latin typeface="Calibri" panose="020F0502020204030204" pitchFamily="34" charset="0"/>
                <a:cs typeface="Calibri" panose="020F0502020204030204" pitchFamily="34" charset="0"/>
              </a:rPr>
              <a:t>. </a:t>
            </a:r>
          </a:p>
          <a:p>
            <a:endParaRPr lang="en-GB" altLang="cs-CZ" sz="1800" dirty="0">
              <a:latin typeface="Calibri" panose="020F0502020204030204" pitchFamily="34" charset="0"/>
              <a:cs typeface="Calibri" panose="020F0502020204030204" pitchFamily="34" charset="0"/>
            </a:endParaRPr>
          </a:p>
          <a:p>
            <a:r>
              <a:rPr lang="en-GB" altLang="cs-CZ" sz="1800" dirty="0" err="1">
                <a:latin typeface="Calibri" panose="020F0502020204030204" pitchFamily="34" charset="0"/>
                <a:cs typeface="Calibri" panose="020F0502020204030204" pitchFamily="34" charset="0"/>
              </a:rPr>
              <a:t>Např</a:t>
            </a:r>
            <a:r>
              <a:rPr lang="en-GB" altLang="cs-CZ" sz="1800" dirty="0">
                <a:latin typeface="Calibri" panose="020F0502020204030204" pitchFamily="34" charset="0"/>
                <a:cs typeface="Calibri" panose="020F0502020204030204" pitchFamily="34" charset="0"/>
              </a:rPr>
              <a:t>. </a:t>
            </a:r>
          </a:p>
          <a:p>
            <a:r>
              <a:rPr lang="cs-CZ"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poměr</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elektromagnetické</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síly</a:t>
            </a:r>
            <a:r>
              <a:rPr lang="en-GB" altLang="cs-CZ" sz="1800" dirty="0">
                <a:latin typeface="Calibri" panose="020F0502020204030204" pitchFamily="34" charset="0"/>
                <a:cs typeface="Calibri" panose="020F0502020204030204" pitchFamily="34" charset="0"/>
              </a:rPr>
              <a:t> k </a:t>
            </a:r>
            <a:r>
              <a:rPr lang="en-GB" altLang="cs-CZ" sz="1800" dirty="0" err="1">
                <a:latin typeface="Calibri" panose="020F0502020204030204" pitchFamily="34" charset="0"/>
                <a:cs typeface="Calibri" panose="020F0502020204030204" pitchFamily="34" charset="0"/>
              </a:rPr>
              <a:t>síle</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gravitační</a:t>
            </a:r>
            <a:r>
              <a:rPr lang="en-GB" altLang="cs-CZ" sz="1800" dirty="0">
                <a:latin typeface="Calibri" panose="020F0502020204030204" pitchFamily="34" charset="0"/>
                <a:cs typeface="Calibri" panose="020F0502020204030204" pitchFamily="34" charset="0"/>
              </a:rPr>
              <a:t> je </a:t>
            </a:r>
            <a:r>
              <a:rPr lang="en-GB" altLang="cs-CZ" sz="1800" dirty="0" err="1">
                <a:latin typeface="Calibri" panose="020F0502020204030204" pitchFamily="34" charset="0"/>
                <a:cs typeface="Calibri" panose="020F0502020204030204" pitchFamily="34" charset="0"/>
              </a:rPr>
              <a:t>řádu</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40</a:t>
            </a:r>
            <a:r>
              <a:rPr lang="en-GB" altLang="cs-CZ" sz="1800" dirty="0">
                <a:latin typeface="Calibri" panose="020F0502020204030204" pitchFamily="34" charset="0"/>
                <a:cs typeface="Calibri" panose="020F0502020204030204" pitchFamily="34" charset="0"/>
              </a:rPr>
              <a:t>, </a:t>
            </a:r>
          </a:p>
          <a:p>
            <a:r>
              <a:rPr lang="cs-CZ"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poměr</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poloměru</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vesmíru</a:t>
            </a:r>
            <a:r>
              <a:rPr lang="en-GB" altLang="cs-CZ" sz="1800" dirty="0">
                <a:latin typeface="Calibri" panose="020F0502020204030204" pitchFamily="34" charset="0"/>
                <a:cs typeface="Calibri" panose="020F0502020204030204" pitchFamily="34" charset="0"/>
              </a:rPr>
              <a:t> k </a:t>
            </a:r>
            <a:r>
              <a:rPr lang="en-GB" altLang="cs-CZ" sz="1800" dirty="0" err="1">
                <a:latin typeface="Calibri" panose="020F0502020204030204" pitchFamily="34" charset="0"/>
                <a:cs typeface="Calibri" panose="020F0502020204030204" pitchFamily="34" charset="0"/>
              </a:rPr>
              <a:t>poloměru</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protonu</a:t>
            </a:r>
            <a:r>
              <a:rPr lang="en-GB" altLang="cs-CZ" sz="1800" dirty="0">
                <a:latin typeface="Calibri" panose="020F0502020204030204" pitchFamily="34" charset="0"/>
                <a:cs typeface="Calibri" panose="020F0502020204030204" pitchFamily="34" charset="0"/>
              </a:rPr>
              <a:t> je </a:t>
            </a:r>
            <a:r>
              <a:rPr lang="en-GB" altLang="cs-CZ" sz="1800" dirty="0" err="1">
                <a:latin typeface="Calibri" panose="020F0502020204030204" pitchFamily="34" charset="0"/>
                <a:cs typeface="Calibri" panose="020F0502020204030204" pitchFamily="34" charset="0"/>
              </a:rPr>
              <a:t>řádu</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40</a:t>
            </a:r>
            <a:r>
              <a:rPr lang="en-GB" altLang="cs-CZ" sz="1800" dirty="0">
                <a:latin typeface="Calibri" panose="020F0502020204030204" pitchFamily="34" charset="0"/>
                <a:cs typeface="Calibri" panose="020F0502020204030204" pitchFamily="34" charset="0"/>
              </a:rPr>
              <a:t>, </a:t>
            </a:r>
          </a:p>
          <a:p>
            <a:r>
              <a:rPr lang="cs-CZ"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poměr</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hmotnosti</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vesmíru</a:t>
            </a:r>
            <a:r>
              <a:rPr lang="en-GB" altLang="cs-CZ" sz="1800" dirty="0">
                <a:latin typeface="Calibri" panose="020F0502020204030204" pitchFamily="34" charset="0"/>
                <a:cs typeface="Calibri" panose="020F0502020204030204" pitchFamily="34" charset="0"/>
              </a:rPr>
              <a:t> k </a:t>
            </a:r>
            <a:r>
              <a:rPr lang="en-GB" altLang="cs-CZ" sz="1800" dirty="0" err="1">
                <a:latin typeface="Calibri" panose="020F0502020204030204" pitchFamily="34" charset="0"/>
                <a:cs typeface="Calibri" panose="020F0502020204030204" pitchFamily="34" charset="0"/>
              </a:rPr>
              <a:t>hmotnosti</a:t>
            </a:r>
            <a:r>
              <a:rPr lang="en-GB" altLang="cs-CZ" sz="1800" dirty="0">
                <a:latin typeface="Calibri" panose="020F0502020204030204" pitchFamily="34" charset="0"/>
                <a:cs typeface="Calibri" panose="020F0502020204030204" pitchFamily="34" charset="0"/>
              </a:rPr>
              <a:t> </a:t>
            </a:r>
            <a:r>
              <a:rPr lang="en-GB" altLang="cs-CZ" sz="1800" dirty="0" err="1">
                <a:latin typeface="Calibri" panose="020F0502020204030204" pitchFamily="34" charset="0"/>
                <a:cs typeface="Calibri" panose="020F0502020204030204" pitchFamily="34" charset="0"/>
              </a:rPr>
              <a:t>protonu</a:t>
            </a:r>
            <a:r>
              <a:rPr lang="en-GB" altLang="cs-CZ" sz="1800" dirty="0">
                <a:latin typeface="Calibri" panose="020F0502020204030204" pitchFamily="34" charset="0"/>
                <a:cs typeface="Calibri" panose="020F0502020204030204" pitchFamily="34" charset="0"/>
              </a:rPr>
              <a:t> je </a:t>
            </a:r>
            <a:r>
              <a:rPr lang="en-GB" altLang="cs-CZ" sz="1800" dirty="0" err="1">
                <a:latin typeface="Calibri" panose="020F0502020204030204" pitchFamily="34" charset="0"/>
                <a:cs typeface="Calibri" panose="020F0502020204030204" pitchFamily="34" charset="0"/>
              </a:rPr>
              <a:t>řádu</a:t>
            </a:r>
            <a:r>
              <a:rPr lang="en-GB" altLang="cs-CZ" sz="1800" dirty="0">
                <a:latin typeface="Calibri" panose="020F0502020204030204" pitchFamily="34" charset="0"/>
                <a:cs typeface="Calibri" panose="020F0502020204030204" pitchFamily="34" charset="0"/>
              </a:rPr>
              <a:t> 10</a:t>
            </a:r>
            <a:r>
              <a:rPr lang="en-GB" altLang="cs-CZ" sz="1800" baseline="30000" dirty="0">
                <a:latin typeface="Calibri" panose="020F0502020204030204" pitchFamily="34" charset="0"/>
                <a:cs typeface="Calibri" panose="020F0502020204030204" pitchFamily="34" charset="0"/>
              </a:rPr>
              <a:t>80</a:t>
            </a:r>
            <a:r>
              <a:rPr lang="en-GB" altLang="cs-CZ" sz="1800" dirty="0">
                <a:latin typeface="Calibri" panose="020F0502020204030204" pitchFamily="34" charset="0"/>
                <a:cs typeface="Calibri" panose="020F050202020403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330">
            <a:extLst>
              <a:ext uri="{FF2B5EF4-FFF2-40B4-BE49-F238E27FC236}">
                <a16:creationId xmlns:a16="http://schemas.microsoft.com/office/drawing/2014/main" id="{393345C6-E60E-4FCB-86D9-5BB160CB6B6F}"/>
              </a:ext>
            </a:extLst>
          </p:cNvPr>
          <p:cNvSpPr>
            <a:spLocks noChangeArrowheads="1"/>
          </p:cNvSpPr>
          <p:nvPr/>
        </p:nvSpPr>
        <p:spPr bwMode="auto">
          <a:xfrm>
            <a:off x="414338" y="209550"/>
            <a:ext cx="6359525"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SzPts val="1800"/>
            </a:pP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Toto zjištění (</a:t>
            </a:r>
            <a:r>
              <a:rPr lang="cs-CZ" altLang="en-US" sz="1800" b="1">
                <a:solidFill>
                  <a:srgbClr val="333333"/>
                </a:solidFill>
                <a:latin typeface="Calibri" panose="020F0502020204030204" pitchFamily="34" charset="0"/>
                <a:cs typeface="Calibri" panose="020F0502020204030204" pitchFamily="34" charset="0"/>
                <a:sym typeface="Calibri" panose="020F0502020204030204" pitchFamily="34" charset="0"/>
              </a:rPr>
              <a:t>koincidence velkých čísel</a:t>
            </a: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 vedlo k tomu, že fyzikové začali hledat jejich hlubší vysvětlení.</a:t>
            </a:r>
          </a:p>
          <a:p>
            <a:pPr algn="just" eaLnBrk="1" hangingPunct="1">
              <a:buSzPts val="1800"/>
            </a:pPr>
            <a:endParaRPr lang="en-US"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algn="just" eaLnBrk="1" hangingPunct="1">
              <a:buSzPts val="1800"/>
            </a:pPr>
            <a:r>
              <a:rPr lang="cs-CZ" altLang="en-US" sz="1800" b="1">
                <a:solidFill>
                  <a:srgbClr val="333333"/>
                </a:solidFill>
                <a:latin typeface="Calibri" panose="020F0502020204030204" pitchFamily="34" charset="0"/>
                <a:cs typeface="Calibri" panose="020F0502020204030204" pitchFamily="34" charset="0"/>
                <a:sym typeface="Calibri" panose="020F0502020204030204" pitchFamily="34" charset="0"/>
              </a:rPr>
              <a:t>Paul Dirac 1937 </a:t>
            </a: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vyslovil hypotézu, že tyto koincidence platí nejen pro současný vesmír, ale i pro vesmír v minulosti a v budoucnosti.</a:t>
            </a:r>
            <a:endParaRPr lang="en-US" altLang="en-US">
              <a:cs typeface="Calibri" panose="020F0502020204030204" pitchFamily="34" charset="0"/>
            </a:endParaRPr>
          </a:p>
          <a:p>
            <a:pPr algn="just" eaLnBrk="1" hangingPunct="1">
              <a:buSzPts val="1800"/>
            </a:pP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Podle toho by se však některé konstanty (např. gravitační konstanta) musely měnit s časem. </a:t>
            </a:r>
          </a:p>
          <a:p>
            <a:pPr algn="just" eaLnBrk="1" hangingPunct="1">
              <a:buSzPts val="1800"/>
            </a:pPr>
            <a:endParaRPr lang="en-US"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algn="just" eaLnBrk="1" hangingPunct="1">
              <a:buSzPts val="1800"/>
            </a:pPr>
            <a:endPar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algn="just" eaLnBrk="1" hangingPunct="1">
              <a:buSzPts val="1800"/>
            </a:pPr>
            <a:endPar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algn="just" eaLnBrk="1" hangingPunct="1">
              <a:buSzPts val="1800"/>
            </a:pP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Proti tomu namítal </a:t>
            </a:r>
            <a:r>
              <a:rPr lang="cs-CZ" altLang="en-US" sz="1800" b="1">
                <a:solidFill>
                  <a:srgbClr val="333333"/>
                </a:solidFill>
                <a:latin typeface="Calibri" panose="020F0502020204030204" pitchFamily="34" charset="0"/>
                <a:cs typeface="Calibri" panose="020F0502020204030204" pitchFamily="34" charset="0"/>
                <a:sym typeface="Calibri" panose="020F0502020204030204" pitchFamily="34" charset="0"/>
              </a:rPr>
              <a:t>Dicke 1961</a:t>
            </a: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 že konstanty se časem nemění, ale časově omezena je platnost koincidencí. Koincidence v našem vesmíru platí, takže umožňují (či připouštějí) existenci inteligentního pozorovatele.</a:t>
            </a:r>
            <a:endParaRPr lang="en-US" altLang="en-US">
              <a:cs typeface="Calibri" panose="020F0502020204030204" pitchFamily="34" charset="0"/>
            </a:endParaRPr>
          </a:p>
          <a:p>
            <a:pPr algn="just" eaLnBrk="1" hangingPunct="1">
              <a:buSzPts val="1800"/>
            </a:pPr>
            <a:endPar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algn="just" eaLnBrk="1" hangingPunct="1">
              <a:buSzPts val="1800"/>
            </a:pPr>
            <a:endParaRPr lang="en-US" altLang="en-US" sz="1800">
              <a:solidFill>
                <a:srgbClr val="333333"/>
              </a:solidFill>
              <a:latin typeface="Calibri" panose="020F0502020204030204" pitchFamily="34" charset="0"/>
              <a:cs typeface="Calibri" panose="020F0502020204030204" pitchFamily="34" charset="0"/>
              <a:sym typeface="Calibri" panose="020F0502020204030204" pitchFamily="34" charset="0"/>
            </a:endParaRPr>
          </a:p>
          <a:p>
            <a:pPr eaLnBrk="1" hangingPunct="1">
              <a:buSzPts val="1800"/>
            </a:pPr>
            <a:r>
              <a:rPr lang="cs-CZ" altLang="en-US" sz="1800">
                <a:solidFill>
                  <a:srgbClr val="333333"/>
                </a:solidFill>
                <a:latin typeface="Calibri" panose="020F0502020204030204" pitchFamily="34" charset="0"/>
                <a:cs typeface="Calibri" panose="020F0502020204030204" pitchFamily="34" charset="0"/>
                <a:sym typeface="Calibri" panose="020F0502020204030204" pitchFamily="34" charset="0"/>
              </a:rPr>
              <a:t>Zmíněné konstanty mají zásadní vliv na to, jakého charakteru budou základní síly, mezi nimiž musí existovat určitá proporce, která umožňuje existenci vesmíru v takovém stavu, aby byl možný život. </a:t>
            </a:r>
            <a:br>
              <a:rPr lang="cs-CZ" altLang="en-US" sz="1800">
                <a:latin typeface="Calibri" panose="020F0502020204030204" pitchFamily="34" charset="0"/>
                <a:cs typeface="Calibri" panose="020F0502020204030204" pitchFamily="34" charset="0"/>
                <a:sym typeface="Calibri" panose="020F0502020204030204" pitchFamily="34" charset="0"/>
              </a:rPr>
            </a:b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1507" name="Obrázek 2">
            <a:extLst>
              <a:ext uri="{FF2B5EF4-FFF2-40B4-BE49-F238E27FC236}">
                <a16:creationId xmlns:a16="http://schemas.microsoft.com/office/drawing/2014/main" id="{05DBFB97-D81C-403A-A48D-515BBD88E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3324225"/>
            <a:ext cx="1357312"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Obrázek 3">
            <a:extLst>
              <a:ext uri="{FF2B5EF4-FFF2-40B4-BE49-F238E27FC236}">
                <a16:creationId xmlns:a16="http://schemas.microsoft.com/office/drawing/2014/main" id="{6DB004A0-732E-4220-87A6-A9706DCB6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3" y="396875"/>
            <a:ext cx="1139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335">
            <a:extLst>
              <a:ext uri="{FF2B5EF4-FFF2-40B4-BE49-F238E27FC236}">
                <a16:creationId xmlns:a16="http://schemas.microsoft.com/office/drawing/2014/main" id="{B463F846-C140-42AC-A167-244F294BDFF7}"/>
              </a:ext>
            </a:extLst>
          </p:cNvPr>
          <p:cNvSpPr txBox="1">
            <a:spLocks noChangeArrowheads="1"/>
          </p:cNvSpPr>
          <p:nvPr/>
        </p:nvSpPr>
        <p:spPr bwMode="auto">
          <a:xfrm>
            <a:off x="395288" y="8366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endParaRPr lang="en-US" altLang="en-US"/>
          </a:p>
        </p:txBody>
      </p:sp>
      <p:sp>
        <p:nvSpPr>
          <p:cNvPr id="23555" name="Shape 336">
            <a:extLst>
              <a:ext uri="{FF2B5EF4-FFF2-40B4-BE49-F238E27FC236}">
                <a16:creationId xmlns:a16="http://schemas.microsoft.com/office/drawing/2014/main" id="{155E21FF-E24D-4BCB-8DFB-E5A52FD25ECF}"/>
              </a:ext>
            </a:extLst>
          </p:cNvPr>
          <p:cNvSpPr txBox="1">
            <a:spLocks noChangeArrowheads="1"/>
          </p:cNvSpPr>
          <p:nvPr/>
        </p:nvSpPr>
        <p:spPr bwMode="auto">
          <a:xfrm>
            <a:off x="696913" y="836613"/>
            <a:ext cx="52228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Kosmické koincidence</a:t>
            </a:r>
            <a:endParaRPr lang="en-US" altLang="en-US">
              <a:cs typeface="Calibri" panose="020F0502020204030204" pitchFamily="34" charset="0"/>
            </a:endParaRPr>
          </a:p>
          <a:p>
            <a:pPr eaLnBrk="1" hangingPunct="1">
              <a:buSzPts val="1200"/>
              <a:buFont typeface="Calibri" panose="020F0502020204030204" pitchFamily="34" charset="0"/>
              <a:buNone/>
            </a:pPr>
            <a:endParaRPr lang="en-US" altLang="en-US" sz="12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b="1">
                <a:latin typeface="Calibri" panose="020F0502020204030204" pitchFamily="34" charset="0"/>
                <a:cs typeface="Calibri" panose="020F0502020204030204" pitchFamily="34" charset="0"/>
                <a:sym typeface="Calibri" panose="020F0502020204030204" pitchFamily="34" charset="0"/>
              </a:rPr>
              <a:t>Carterovo  pojmenování koincidencí </a:t>
            </a:r>
            <a:r>
              <a:rPr lang="cs-CZ" altLang="en-US" sz="1800">
                <a:latin typeface="Calibri" panose="020F0502020204030204" pitchFamily="34" charset="0"/>
                <a:cs typeface="Calibri" panose="020F0502020204030204" pitchFamily="34" charset="0"/>
                <a:sym typeface="Calibri" panose="020F0502020204030204" pitchFamily="34" charset="0"/>
              </a:rPr>
              <a:t>(Krakow 1973)</a:t>
            </a:r>
            <a:endParaRPr lang="en-US" altLang="en-US">
              <a:cs typeface="Calibri" panose="020F0502020204030204" pitchFamily="34" charset="0"/>
            </a:endParaRPr>
          </a:p>
          <a:p>
            <a:pPr eaLnBrk="1" hangingPunct="1">
              <a:buSzPts val="1100"/>
              <a:buFont typeface="Calibri" panose="020F0502020204030204" pitchFamily="34" charset="0"/>
              <a:buNone/>
            </a:pPr>
            <a:endParaRPr lang="en-US" altLang="en-US"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Modely  Vesmíru</a:t>
            </a:r>
            <a:endParaRPr lang="en-US" altLang="en-US">
              <a:cs typeface="Calibri" panose="020F0502020204030204" pitchFamily="34" charset="0"/>
            </a:endParaRPr>
          </a:p>
        </p:txBody>
      </p:sp>
      <p:pic>
        <p:nvPicPr>
          <p:cNvPr id="23556" name="Shape 337">
            <a:extLst>
              <a:ext uri="{FF2B5EF4-FFF2-40B4-BE49-F238E27FC236}">
                <a16:creationId xmlns:a16="http://schemas.microsoft.com/office/drawing/2014/main" id="{587663AE-859A-49C2-B77C-D6C8A384B22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38388"/>
            <a:ext cx="472122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hape 338">
            <a:extLst>
              <a:ext uri="{FF2B5EF4-FFF2-40B4-BE49-F238E27FC236}">
                <a16:creationId xmlns:a16="http://schemas.microsoft.com/office/drawing/2014/main" id="{30C3D29F-4B1A-43BC-85CD-6FDBB4864F5F}"/>
              </a:ext>
            </a:extLst>
          </p:cNvPr>
          <p:cNvSpPr>
            <a:spLocks noChangeArrowheads="1"/>
          </p:cNvSpPr>
          <p:nvPr/>
        </p:nvSpPr>
        <p:spPr bwMode="auto">
          <a:xfrm>
            <a:off x="590550" y="274638"/>
            <a:ext cx="59975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sz="2000" b="1">
                <a:latin typeface="Calibri" panose="020F0502020204030204" pitchFamily="34" charset="0"/>
                <a:cs typeface="Calibri" panose="020F0502020204030204" pitchFamily="34" charset="0"/>
                <a:sym typeface="Calibri" panose="020F0502020204030204" pitchFamily="34" charset="0"/>
              </a:rPr>
              <a:t>Cesta k současné formulaci  Antropického principu</a:t>
            </a:r>
            <a:endParaRPr lang="en-US" altLang="en-US" sz="2000">
              <a:latin typeface="Calibri" panose="020F0502020204030204" pitchFamily="34" charset="0"/>
              <a:cs typeface="Calibri" panose="020F0502020204030204" pitchFamily="34" charset="0"/>
              <a:sym typeface="Calibri" panose="020F0502020204030204" pitchFamily="34" charset="0"/>
            </a:endParaRPr>
          </a:p>
          <a:p>
            <a:pPr eaLnBrk="1" hangingPunct="1"/>
            <a:endParaRPr lang="en-US" altLang="en-US" sz="1000">
              <a:latin typeface="Calibri" panose="020F0502020204030204" pitchFamily="34" charset="0"/>
              <a:cs typeface="Calibri" panose="020F0502020204030204" pitchFamily="34" charset="0"/>
              <a:sym typeface="Calibri" panose="020F0502020204030204" pitchFamily="34" charset="0"/>
            </a:endParaRPr>
          </a:p>
        </p:txBody>
      </p:sp>
      <p:pic>
        <p:nvPicPr>
          <p:cNvPr id="23558" name="Shape 339">
            <a:extLst>
              <a:ext uri="{FF2B5EF4-FFF2-40B4-BE49-F238E27FC236}">
                <a16:creationId xmlns:a16="http://schemas.microsoft.com/office/drawing/2014/main" id="{BB33554B-8CC6-4848-BFCE-6A1F4AC52F3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413" y="1905000"/>
            <a:ext cx="2290762"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Obrázek 1">
            <a:extLst>
              <a:ext uri="{FF2B5EF4-FFF2-40B4-BE49-F238E27FC236}">
                <a16:creationId xmlns:a16="http://schemas.microsoft.com/office/drawing/2014/main" id="{ED170283-1D3E-4635-AA81-EE598630D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488" y="217488"/>
            <a:ext cx="110013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hape 344">
            <a:extLst>
              <a:ext uri="{FF2B5EF4-FFF2-40B4-BE49-F238E27FC236}">
                <a16:creationId xmlns:a16="http://schemas.microsoft.com/office/drawing/2014/main" id="{9AF21A86-555A-42E2-A66B-D0E6367635C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642938"/>
            <a:ext cx="3071812"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hape 345">
            <a:extLst>
              <a:ext uri="{FF2B5EF4-FFF2-40B4-BE49-F238E27FC236}">
                <a16:creationId xmlns:a16="http://schemas.microsoft.com/office/drawing/2014/main" id="{F807D0CE-15B9-4D88-9F1C-838FAB8155EA}"/>
              </a:ext>
            </a:extLst>
          </p:cNvPr>
          <p:cNvSpPr txBox="1">
            <a:spLocks noChangeArrowheads="1"/>
          </p:cNvSpPr>
          <p:nvPr/>
        </p:nvSpPr>
        <p:spPr bwMode="auto">
          <a:xfrm>
            <a:off x="454025" y="415925"/>
            <a:ext cx="8353425"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Calibri" panose="020F0502020204030204" pitchFamily="34" charset="0"/>
              <a:buNone/>
            </a:pPr>
            <a:r>
              <a:rPr lang="cs-CZ" altLang="en-US" sz="1800" b="1">
                <a:latin typeface="Calibri" panose="020F0502020204030204" pitchFamily="34" charset="0"/>
                <a:cs typeface="Calibri" panose="020F0502020204030204" pitchFamily="34" charset="0"/>
                <a:sym typeface="Calibri" panose="020F0502020204030204" pitchFamily="34" charset="0"/>
              </a:rPr>
              <a:t> Antropický princip</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Je Vesmír uzpůsoben pro naši existenci?</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Nový termín (Carter 1973), stará otázka</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William Paley (1743-1806)</a:t>
            </a:r>
            <a:endParaRPr lang="en-US" altLang="en-US">
              <a:cs typeface="Calibri" panose="020F0502020204030204" pitchFamily="34" charset="0"/>
            </a:endParaRPr>
          </a:p>
          <a:p>
            <a:pPr eaLnBrk="1" hangingPunct="1">
              <a:lnSpc>
                <a:spcPct val="150000"/>
              </a:lnSpc>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„Když půjdu po polní cestě a najdu na ní krásné zlaté hodinky, možná nevím, komu patřily, ale jedna věc je jistá. Musel být hodinář, který je vytvořil.“</a:t>
            </a:r>
            <a:endParaRPr lang="en-US" altLang="en-US">
              <a:cs typeface="Calibri" panose="020F0502020204030204" pitchFamily="34" charset="0"/>
            </a:endParaRPr>
          </a:p>
          <a:p>
            <a:pPr eaLnBrk="1" hangingPunct="1">
              <a:lnSpc>
                <a:spcPct val="150000"/>
              </a:lnSpc>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Účelnost v přírodě, hlavní argumenty z biologie </a:t>
            </a:r>
            <a:endParaRPr lang="en-US" altLang="en-US">
              <a:cs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Pierre Louis Moreau de Maupertuis (1698-1759)</a:t>
            </a:r>
            <a:endParaRPr lang="en-US" altLang="en-US">
              <a:cs typeface="Calibri" panose="020F0502020204030204" pitchFamily="34" charset="0"/>
            </a:endParaRPr>
          </a:p>
          <a:p>
            <a:pPr eaLnBrk="1" hangingPunct="1">
              <a:lnSpc>
                <a:spcPct val="150000"/>
              </a:lnSpc>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Hospodárnost přírody, nejmenší akce</a:t>
            </a:r>
            <a:endParaRPr lang="en-US" altLang="en-US">
              <a:cs typeface="Calibri" panose="020F0502020204030204" pitchFamily="34" charset="0"/>
            </a:endParaRPr>
          </a:p>
          <a:p>
            <a:pPr eaLnBrk="1" hangingPunct="1">
              <a:lnSpc>
                <a:spcPct val="150000"/>
              </a:lnSpc>
              <a:buSzPts val="1800"/>
              <a:buFont typeface="Calibri" panose="020F0502020204030204" pitchFamily="34" charset="0"/>
              <a:buNone/>
            </a:pPr>
            <a:r>
              <a:rPr lang="cs-CZ" altLang="en-US" sz="1800">
                <a:latin typeface="Calibri" panose="020F0502020204030204" pitchFamily="34" charset="0"/>
                <a:cs typeface="Calibri" panose="020F0502020204030204" pitchFamily="34" charset="0"/>
                <a:sym typeface="Calibri" panose="020F0502020204030204" pitchFamily="34" charset="0"/>
              </a:rPr>
              <a:t>Variační principy, hlavní argumenty z matematické fyziky</a:t>
            </a:r>
            <a:endParaRPr lang="en-US" altLang="en-US">
              <a:cs typeface="Calibri" panose="020F0502020204030204" pitchFamily="34" charset="0"/>
            </a:endParaRPr>
          </a:p>
          <a:p>
            <a:pPr eaLnBrk="1" hangingPunct="1">
              <a:buSzPts val="1800"/>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5604" name="Shape 346">
            <a:extLst>
              <a:ext uri="{FF2B5EF4-FFF2-40B4-BE49-F238E27FC236}">
                <a16:creationId xmlns:a16="http://schemas.microsoft.com/office/drawing/2014/main" id="{5CC76909-CBBB-431E-95C7-8058A5764EA2}"/>
              </a:ext>
            </a:extLst>
          </p:cNvPr>
          <p:cNvSpPr txBox="1">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25605" name="Objekt 1">
            <a:extLst>
              <a:ext uri="{FF2B5EF4-FFF2-40B4-BE49-F238E27FC236}">
                <a16:creationId xmlns:a16="http://schemas.microsoft.com/office/drawing/2014/main" id="{9720A790-2F94-403A-9996-96E05AEE31CE}"/>
              </a:ext>
            </a:extLst>
          </p:cNvPr>
          <p:cNvGraphicFramePr>
            <a:graphicFrameLocks noChangeAspect="1"/>
          </p:cNvGraphicFramePr>
          <p:nvPr/>
        </p:nvGraphicFramePr>
        <p:xfrm>
          <a:off x="6018213" y="4492625"/>
          <a:ext cx="2581275" cy="1460500"/>
        </p:xfrm>
        <a:graphic>
          <a:graphicData uri="http://schemas.openxmlformats.org/presentationml/2006/ole">
            <mc:AlternateContent xmlns:mc="http://schemas.openxmlformats.org/markup-compatibility/2006">
              <mc:Choice xmlns:v="urn:schemas-microsoft-com:vml" Requires="v">
                <p:oleObj name="Equation" r:id="rId4" imgW="1257300" imgH="711200" progId="Equation.DSMT4">
                  <p:embed/>
                </p:oleObj>
              </mc:Choice>
              <mc:Fallback>
                <p:oleObj name="Equation" r:id="rId4" imgW="1257300" imgH="711200" progId="Equation.DSMT4">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3" y="4492625"/>
                        <a:ext cx="25812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352">
            <a:extLst>
              <a:ext uri="{FF2B5EF4-FFF2-40B4-BE49-F238E27FC236}">
                <a16:creationId xmlns:a16="http://schemas.microsoft.com/office/drawing/2014/main" id="{04588519-5CDF-4A68-98A8-CCB013C9B61E}"/>
              </a:ext>
            </a:extLst>
          </p:cNvPr>
          <p:cNvSpPr>
            <a:spLocks noChangeArrowheads="1"/>
          </p:cNvSpPr>
          <p:nvPr/>
        </p:nvSpPr>
        <p:spPr bwMode="auto">
          <a:xfrm>
            <a:off x="447675" y="742950"/>
            <a:ext cx="84137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b="1">
              <a:solidFill>
                <a:srgbClr val="222D32"/>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800" b="1">
                <a:solidFill>
                  <a:srgbClr val="222D32"/>
                </a:solidFill>
                <a:latin typeface="Calibri" panose="020F0502020204030204" pitchFamily="34" charset="0"/>
                <a:cs typeface="Calibri" panose="020F0502020204030204" pitchFamily="34" charset="0"/>
                <a:sym typeface="Calibri" panose="020F0502020204030204" pitchFamily="34" charset="0"/>
              </a:rPr>
              <a:t>Slabá verze </a:t>
            </a:r>
            <a:r>
              <a:rPr lang="cs-CZ" altLang="en-US" sz="1800">
                <a:latin typeface="Calibri" panose="020F0502020204030204" pitchFamily="34" charset="0"/>
                <a:cs typeface="Calibri" panose="020F0502020204030204" pitchFamily="34" charset="0"/>
                <a:sym typeface="Calibri" panose="020F0502020204030204" pitchFamily="34" charset="0"/>
              </a:rPr>
              <a:t>(WAP) - „pozorované hodnoty fyzikálních veličin nejsou stejně pravděpodobné, ale nabývají jen takových hodnot, které umožňují vznik míst ve vesmíru, ve kterých může vzniknout život založený na uhlíku a udržet se po dostatečně dlouhou dobu.“ (B. Carter, 1973)</a:t>
            </a:r>
            <a:endParaRPr lang="en-US" altLang="en-US">
              <a:cs typeface="Calibri" panose="020F0502020204030204" pitchFamily="34" charset="0"/>
            </a:endParaRPr>
          </a:p>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800" b="1">
                <a:latin typeface="Calibri" panose="020F0502020204030204" pitchFamily="34" charset="0"/>
                <a:cs typeface="Calibri" panose="020F0502020204030204" pitchFamily="34" charset="0"/>
                <a:sym typeface="Calibri" panose="020F0502020204030204" pitchFamily="34" charset="0"/>
              </a:rPr>
              <a:t>Rozšíření slabé verze </a:t>
            </a:r>
            <a:r>
              <a:rPr lang="cs-CZ" altLang="en-US" sz="1800">
                <a:latin typeface="Calibri" panose="020F0502020204030204" pitchFamily="34" charset="0"/>
                <a:cs typeface="Calibri" panose="020F0502020204030204" pitchFamily="34" charset="0"/>
                <a:sym typeface="Calibri" panose="020F0502020204030204" pitchFamily="34" charset="0"/>
              </a:rPr>
              <a:t> - Existuje silné omezení na možné hodnoty základních konstant fyziky v našem vesmíru, princip má smysl pokud uvažujeme varianty mnohovesmíru, kde každý vesmír má své zákony a konstanty (B. Carter)</a:t>
            </a:r>
            <a:endParaRPr lang="en-US" altLang="en-US">
              <a:cs typeface="Calibri" panose="020F0502020204030204" pitchFamily="34" charset="0"/>
            </a:endParaRPr>
          </a:p>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endParaRPr lang="cs-CZ" altLang="en-US" sz="1800" b="1">
              <a:latin typeface="Calibri" panose="020F0502020204030204" pitchFamily="34" charset="0"/>
              <a:cs typeface="Calibri" panose="020F0502020204030204" pitchFamily="34" charset="0"/>
              <a:sym typeface="Calibri" panose="020F0502020204030204" pitchFamily="34" charset="0"/>
            </a:endParaRPr>
          </a:p>
          <a:p>
            <a:pPr eaLnBrk="1" hangingPunct="1"/>
            <a:r>
              <a:rPr lang="cs-CZ" altLang="en-US" sz="1800" b="1">
                <a:latin typeface="Calibri" panose="020F0502020204030204" pitchFamily="34" charset="0"/>
                <a:cs typeface="Calibri" panose="020F0502020204030204" pitchFamily="34" charset="0"/>
                <a:sym typeface="Calibri" panose="020F0502020204030204" pitchFamily="34" charset="0"/>
              </a:rPr>
              <a:t>Silná verze </a:t>
            </a:r>
            <a:r>
              <a:rPr lang="cs-CZ" altLang="en-US" sz="1800">
                <a:latin typeface="Calibri" panose="020F0502020204030204" pitchFamily="34" charset="0"/>
                <a:cs typeface="Calibri" panose="020F0502020204030204" pitchFamily="34" charset="0"/>
                <a:sym typeface="Calibri" panose="020F0502020204030204" pitchFamily="34" charset="0"/>
              </a:rPr>
              <a:t>(SAP) - vesmír má takové parametry, aby nutně vedl k existenci inteligentního pozorovatele v některém ze stádií svého vývoje. (Barrow, Tipler: Cosmological anthropic principle).</a:t>
            </a:r>
            <a:endParaRPr lang="en-US" altLang="en-US">
              <a:cs typeface="Calibri" panose="020F0502020204030204" pitchFamily="34" charset="0"/>
            </a:endParaRPr>
          </a:p>
          <a:p>
            <a:pPr eaLnBrk="1" hangingPunct="1"/>
            <a:endParaRPr lang="en-US" altLang="en-US" sz="1800">
              <a:cs typeface="Calibri" panose="020F0502020204030204" pitchFamily="34" charset="0"/>
            </a:endParaRPr>
          </a:p>
          <a:p>
            <a:pPr eaLnBrk="1" hangingPunct="1"/>
            <a:endParaRPr lang="en-US" altLang="en-US" sz="1800">
              <a:cs typeface="Calibri" panose="020F0502020204030204" pitchFamily="34" charset="0"/>
            </a:endParaRPr>
          </a:p>
        </p:txBody>
      </p:sp>
      <p:sp>
        <p:nvSpPr>
          <p:cNvPr id="27651" name="Shape 353">
            <a:extLst>
              <a:ext uri="{FF2B5EF4-FFF2-40B4-BE49-F238E27FC236}">
                <a16:creationId xmlns:a16="http://schemas.microsoft.com/office/drawing/2014/main" id="{9A224F9C-C7EA-417A-B477-6D2F692EC524}"/>
              </a:ext>
            </a:extLst>
          </p:cNvPr>
          <p:cNvSpPr>
            <a:spLocks noChangeArrowheads="1"/>
          </p:cNvSpPr>
          <p:nvPr/>
        </p:nvSpPr>
        <p:spPr bwMode="auto">
          <a:xfrm>
            <a:off x="447675" y="342900"/>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sz="2000" b="1">
                <a:latin typeface="Calibri" panose="020F0502020204030204" pitchFamily="34" charset="0"/>
                <a:cs typeface="Calibri" panose="020F0502020204030204" pitchFamily="34" charset="0"/>
                <a:sym typeface="Calibri" panose="020F0502020204030204" pitchFamily="34" charset="0"/>
              </a:rPr>
              <a:t>Dvě základní  verze    AP</a:t>
            </a:r>
            <a:endParaRPr lang="en-US" altLang="en-US">
              <a:cs typeface="Calibri" panose="020F0502020204030204" pitchFamily="34" charset="0"/>
            </a:endParaRPr>
          </a:p>
        </p:txBody>
      </p:sp>
      <p:sp>
        <p:nvSpPr>
          <p:cNvPr id="27652" name="Obdélník 1">
            <a:extLst>
              <a:ext uri="{FF2B5EF4-FFF2-40B4-BE49-F238E27FC236}">
                <a16:creationId xmlns:a16="http://schemas.microsoft.com/office/drawing/2014/main" id="{FF398CBE-B3CF-4187-8CE7-B8717CC27D72}"/>
              </a:ext>
            </a:extLst>
          </p:cNvPr>
          <p:cNvSpPr>
            <a:spLocks noChangeArrowheads="1"/>
          </p:cNvSpPr>
          <p:nvPr/>
        </p:nvSpPr>
        <p:spPr bwMode="auto">
          <a:xfrm>
            <a:off x="596900" y="5127625"/>
            <a:ext cx="795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cs-CZ" altLang="en-US"/>
              <a:t>„do základů vesmíru byly vloženy právě takové specifické informace, aby v něm zákonitě inteligentní život vzniknout musel“.</a:t>
            </a:r>
          </a:p>
        </p:txBody>
      </p:sp>
      <p:sp>
        <p:nvSpPr>
          <p:cNvPr id="3" name="Šipka: doprava, šrafovaná 2">
            <a:extLst>
              <a:ext uri="{FF2B5EF4-FFF2-40B4-BE49-F238E27FC236}">
                <a16:creationId xmlns:a16="http://schemas.microsoft.com/office/drawing/2014/main" id="{8521DB04-2DD7-4039-BEA4-A4272A530D0B}"/>
              </a:ext>
            </a:extLst>
          </p:cNvPr>
          <p:cNvSpPr/>
          <p:nvPr/>
        </p:nvSpPr>
        <p:spPr>
          <a:xfrm rot="5400000">
            <a:off x="2839244" y="4544219"/>
            <a:ext cx="446087" cy="2444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cs-CZ" kern="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360">
            <a:extLst>
              <a:ext uri="{FF2B5EF4-FFF2-40B4-BE49-F238E27FC236}">
                <a16:creationId xmlns:a16="http://schemas.microsoft.com/office/drawing/2014/main" id="{D626002D-6B4F-45A6-B349-D00AE7FAD747}"/>
              </a:ext>
            </a:extLst>
          </p:cNvPr>
          <p:cNvSpPr txBox="1">
            <a:spLocks noGrp="1" noChangeArrowheads="1"/>
          </p:cNvSpPr>
          <p:nvPr>
            <p:ph type="body" idx="1"/>
          </p:nvPr>
        </p:nvSpPr>
        <p:spPr>
          <a:xfrm>
            <a:off x="287338" y="966788"/>
            <a:ext cx="5222875" cy="1152525"/>
          </a:xfrm>
        </p:spPr>
        <p:txBody>
          <a:bodyPr tIns="45700" bIns="45700"/>
          <a:lstStyle/>
          <a:p>
            <a:pPr marL="0" indent="0" eaLnBrk="1" hangingPunct="1">
              <a:spcBef>
                <a:spcPct val="0"/>
              </a:spcBef>
              <a:spcAft>
                <a:spcPct val="0"/>
              </a:spcAft>
              <a:buClr>
                <a:srgbClr val="000099"/>
              </a:buClr>
              <a:buSzPts val="1800"/>
              <a:buFont typeface="Arial" panose="020B0604020202020204" pitchFamily="34" charset="0"/>
              <a:buNone/>
            </a:pPr>
            <a:r>
              <a:rPr lang="cs-CZ" altLang="en-US" sz="1800">
                <a:solidFill>
                  <a:srgbClr val="000099"/>
                </a:solidFill>
                <a:latin typeface="Calibri" panose="020F0502020204030204" pitchFamily="34" charset="0"/>
                <a:ea typeface="Times New Roman" panose="02020603050405020304" pitchFamily="18" charset="0"/>
                <a:cs typeface="Calibri" panose="020F0502020204030204" pitchFamily="34" charset="0"/>
                <a:sym typeface="Calibri" panose="020F0502020204030204" pitchFamily="34" charset="0"/>
              </a:rPr>
              <a:t>Fred</a:t>
            </a:r>
            <a:r>
              <a:rPr lang="cs-CZ" altLang="en-US" sz="2800">
                <a:solidFill>
                  <a:srgbClr val="CC0000"/>
                </a:solidFill>
                <a:latin typeface="Times New Roman" panose="02020603050405020304" pitchFamily="18" charset="0"/>
                <a:ea typeface="Times New Roman" panose="02020603050405020304" pitchFamily="18" charset="0"/>
                <a:cs typeface="Calibri" panose="020F0502020204030204" pitchFamily="34" charset="0"/>
                <a:sym typeface="Times New Roman" panose="02020603050405020304" pitchFamily="18" charset="0"/>
              </a:rPr>
              <a:t> </a:t>
            </a:r>
            <a:r>
              <a:rPr lang="cs-CZ" altLang="en-US" sz="1800">
                <a:solidFill>
                  <a:srgbClr val="000099"/>
                </a:solidFill>
                <a:latin typeface="Calibri" panose="020F0502020204030204" pitchFamily="34" charset="0"/>
                <a:ea typeface="Times New Roman" panose="02020603050405020304" pitchFamily="18" charset="0"/>
                <a:cs typeface="Calibri" panose="020F0502020204030204" pitchFamily="34" charset="0"/>
                <a:sym typeface="Calibri" panose="020F0502020204030204" pitchFamily="34" charset="0"/>
              </a:rPr>
              <a:t>Hoyle – predikce - tvoření uhlíku</a:t>
            </a:r>
            <a:endParaRPr lang="en-US" altLang="en-US" sz="1800">
              <a:solidFill>
                <a:srgbClr val="000099"/>
              </a:solidFill>
              <a:latin typeface="Calibri" panose="020F0502020204030204" pitchFamily="34" charset="0"/>
              <a:ea typeface="Times New Roman" panose="02020603050405020304" pitchFamily="18" charset="0"/>
              <a:cs typeface="Calibri" panose="020F0502020204030204" pitchFamily="34" charset="0"/>
              <a:sym typeface="Calibri" panose="020F0502020204030204" pitchFamily="34" charset="0"/>
            </a:endParaRPr>
          </a:p>
        </p:txBody>
      </p:sp>
      <p:sp>
        <p:nvSpPr>
          <p:cNvPr id="29699" name="Shape 361">
            <a:extLst>
              <a:ext uri="{FF2B5EF4-FFF2-40B4-BE49-F238E27FC236}">
                <a16:creationId xmlns:a16="http://schemas.microsoft.com/office/drawing/2014/main" id="{6916C022-20A1-4631-94B1-DBE39B1DC046}"/>
              </a:ext>
            </a:extLst>
          </p:cNvPr>
          <p:cNvSpPr>
            <a:spLocks noChangeArrowheads="1"/>
          </p:cNvSpPr>
          <p:nvPr/>
        </p:nvSpPr>
        <p:spPr bwMode="auto">
          <a:xfrm>
            <a:off x="254000" y="1782763"/>
            <a:ext cx="4178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helium + helium → berylium.</a:t>
            </a: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berylium + helium → uhlík?</a:t>
            </a: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uhlík + helium → kyslík.</a:t>
            </a: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9700" name="Shape 362">
            <a:extLst>
              <a:ext uri="{FF2B5EF4-FFF2-40B4-BE49-F238E27FC236}">
                <a16:creationId xmlns:a16="http://schemas.microsoft.com/office/drawing/2014/main" id="{168E9D53-4A11-4F60-8F3C-05CDF39ED393}"/>
              </a:ext>
            </a:extLst>
          </p:cNvPr>
          <p:cNvSpPr txBox="1">
            <a:spLocks noChangeArrowheads="1"/>
          </p:cNvSpPr>
          <p:nvPr/>
        </p:nvSpPr>
        <p:spPr bwMode="auto">
          <a:xfrm>
            <a:off x="490538" y="3700463"/>
            <a:ext cx="5919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r>
              <a:rPr lang="cs-CZ" altLang="en-US" sz="1600" i="1">
                <a:sym typeface="Noto Sans Symbols" panose="020B0502040504020204" pitchFamily="34" charset="0"/>
              </a:rPr>
              <a:t>α</a:t>
            </a:r>
            <a:r>
              <a:rPr lang="cs-CZ" altLang="en-US" sz="1600">
                <a:sym typeface="Times New Roman" panose="02020603050405020304" pitchFamily="18" charset="0"/>
              </a:rPr>
              <a:t> </a:t>
            </a:r>
            <a:r>
              <a:rPr lang="cs-CZ" altLang="en-US" sz="1800">
                <a:sym typeface="Times New Roman" panose="02020603050405020304" pitchFamily="18" charset="0"/>
              </a:rPr>
              <a:t>= </a:t>
            </a:r>
            <a:r>
              <a:rPr lang="cs-CZ" altLang="en-US" sz="1600">
                <a:latin typeface="Times New Roman" panose="02020603050405020304" pitchFamily="18" charset="0"/>
                <a:cs typeface="Times New Roman" panose="02020603050405020304" pitchFamily="18" charset="0"/>
                <a:sym typeface="Noto Sans Symbols" panose="020B0502040504020204" pitchFamily="34" charset="0"/>
              </a:rPr>
              <a:t>0.007297351 +/− 0.000000006 ≅ 1/137</a:t>
            </a:r>
            <a:endParaRPr lang="en-US" altLang="en-US">
              <a:latin typeface="Times New Roman" panose="02020603050405020304" pitchFamily="18" charset="0"/>
              <a:cs typeface="Times New Roman" panose="02020603050405020304" pitchFamily="18" charset="0"/>
            </a:endParaRPr>
          </a:p>
        </p:txBody>
      </p:sp>
      <p:pic>
        <p:nvPicPr>
          <p:cNvPr id="29701" name="Shape 363" descr="Hoyle_b">
            <a:extLst>
              <a:ext uri="{FF2B5EF4-FFF2-40B4-BE49-F238E27FC236}">
                <a16:creationId xmlns:a16="http://schemas.microsoft.com/office/drawing/2014/main" id="{8852808F-CB0A-46E9-9AE8-C7E7EDED2586}"/>
              </a:ext>
            </a:extLst>
          </p:cNvPr>
          <p:cNvPicPr>
            <a:picLocks noGrp="1" noChangeArrowheads="1"/>
          </p:cNvPicPr>
          <p:nvPr>
            <p:ph type="body" idx="2"/>
          </p:nvPr>
        </p:nvPicPr>
        <p:blipFill>
          <a:blip r:embed="rId3">
            <a:extLst>
              <a:ext uri="{28A0092B-C50C-407E-A947-70E740481C1C}">
                <a14:useLocalDpi xmlns:a14="http://schemas.microsoft.com/office/drawing/2010/main" val="0"/>
              </a:ext>
            </a:extLst>
          </a:blip>
          <a:srcRect/>
          <a:stretch>
            <a:fillRect/>
          </a:stretch>
        </p:blipFill>
        <p:spPr>
          <a:xfrm>
            <a:off x="6762750" y="301625"/>
            <a:ext cx="1268413" cy="1268413"/>
          </a:xfrm>
        </p:spPr>
      </p:pic>
      <p:pic>
        <p:nvPicPr>
          <p:cNvPr id="29702" name="Shape 364" descr="\alpha\ =\ \frac{e^2}{\hbar c \ 4 \pi \epsilon_0}\ =\ \frac{e^2 c \mu_0}{2 h}\ =\ 7.297\,352\,570(5) \times 10^{-3}\ =\ \frac{1}{137.035\,999\,070(98)}">
            <a:extLst>
              <a:ext uri="{FF2B5EF4-FFF2-40B4-BE49-F238E27FC236}">
                <a16:creationId xmlns:a16="http://schemas.microsoft.com/office/drawing/2014/main" id="{90178550-6CCB-49CD-AD04-3431CC297B5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146550"/>
            <a:ext cx="6011862" cy="4143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3" name="Shape 365">
            <a:extLst>
              <a:ext uri="{FF2B5EF4-FFF2-40B4-BE49-F238E27FC236}">
                <a16:creationId xmlns:a16="http://schemas.microsoft.com/office/drawing/2014/main" id="{3C1E5D2C-EDA6-43F6-A858-83530EC1F759}"/>
              </a:ext>
            </a:extLst>
          </p:cNvPr>
          <p:cNvSpPr txBox="1">
            <a:spLocks noChangeArrowheads="1"/>
          </p:cNvSpPr>
          <p:nvPr/>
        </p:nvSpPr>
        <p:spPr bwMode="auto">
          <a:xfrm>
            <a:off x="287338" y="3197225"/>
            <a:ext cx="2786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Konstanta jemné struktury :</a:t>
            </a:r>
            <a:endParaRPr lang="en-US" altLang="en-US">
              <a:cs typeface="Calibri" panose="020F0502020204030204" pitchFamily="34" charset="0"/>
            </a:endParaRPr>
          </a:p>
        </p:txBody>
      </p:sp>
      <p:sp>
        <p:nvSpPr>
          <p:cNvPr id="29704" name="Shape 366">
            <a:extLst>
              <a:ext uri="{FF2B5EF4-FFF2-40B4-BE49-F238E27FC236}">
                <a16:creationId xmlns:a16="http://schemas.microsoft.com/office/drawing/2014/main" id="{415401A2-7B2B-4883-9F98-6A48B25E153A}"/>
              </a:ext>
            </a:extLst>
          </p:cNvPr>
          <p:cNvSpPr txBox="1">
            <a:spLocks noChangeArrowheads="1"/>
          </p:cNvSpPr>
          <p:nvPr/>
        </p:nvSpPr>
        <p:spPr bwMode="auto">
          <a:xfrm>
            <a:off x="287338" y="4941888"/>
            <a:ext cx="82407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Delikátní vyvážení --- změna na  5. desetinném místě  –&gt; nemohly by existovat  atomy</a:t>
            </a: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900"/>
            </a:pPr>
            <a:endParaRPr lang="en-US" altLang="en-US" sz="9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pPr>
            <a:r>
              <a:rPr lang="cs-CZ" altLang="en-US" sz="1800">
                <a:latin typeface="Calibri" panose="020F0502020204030204" pitchFamily="34" charset="0"/>
                <a:cs typeface="Calibri" panose="020F0502020204030204" pitchFamily="34" charset="0"/>
                <a:sym typeface="Calibri" panose="020F0502020204030204" pitchFamily="34" charset="0"/>
              </a:rPr>
              <a:t>etc.</a:t>
            </a:r>
            <a:endParaRPr lang="en-US" altLang="en-US" sz="1800">
              <a:latin typeface="Calibri" panose="020F0502020204030204" pitchFamily="34" charset="0"/>
              <a:cs typeface="Calibri" panose="020F0502020204030204" pitchFamily="34" charset="0"/>
              <a:sym typeface="Calibri" panose="020F0502020204030204" pitchFamily="34" charset="0"/>
            </a:endParaRPr>
          </a:p>
          <a:p>
            <a:pPr eaLnBrk="1" hangingPunct="1">
              <a:buSzPts val="1800"/>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9705" name="Shape 367" descr="lyre04">
            <a:extLst>
              <a:ext uri="{FF2B5EF4-FFF2-40B4-BE49-F238E27FC236}">
                <a16:creationId xmlns:a16="http://schemas.microsoft.com/office/drawing/2014/main" id="{8A72F53A-8AB7-462B-B788-1B6E779A58D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75" y="2752725"/>
            <a:ext cx="1209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Shape 368">
            <a:extLst>
              <a:ext uri="{FF2B5EF4-FFF2-40B4-BE49-F238E27FC236}">
                <a16:creationId xmlns:a16="http://schemas.microsoft.com/office/drawing/2014/main" id="{61DB8F72-438C-461D-849B-D70779DA7CFA}"/>
              </a:ext>
            </a:extLst>
          </p:cNvPr>
          <p:cNvSpPr txBox="1">
            <a:spLocks noChangeArrowheads="1"/>
          </p:cNvSpPr>
          <p:nvPr/>
        </p:nvSpPr>
        <p:spPr bwMode="auto">
          <a:xfrm>
            <a:off x="287338" y="469900"/>
            <a:ext cx="5089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99"/>
              </a:buClr>
              <a:buSzPts val="1800"/>
            </a:pPr>
            <a:r>
              <a:rPr lang="cs-CZ" altLang="en-US" sz="2000" b="1">
                <a:solidFill>
                  <a:srgbClr val="000099"/>
                </a:solidFill>
                <a:latin typeface="Calibri" panose="020F0502020204030204" pitchFamily="34" charset="0"/>
                <a:cs typeface="Calibri" panose="020F0502020204030204" pitchFamily="34" charset="0"/>
                <a:sym typeface="Calibri" panose="020F0502020204030204" pitchFamily="34" charset="0"/>
              </a:rPr>
              <a:t>Proč jsou přírodní konstanty takové, jaké jsou</a:t>
            </a:r>
            <a:endParaRPr lang="en-US" altLang="en-US" sz="1600" b="1">
              <a:cs typeface="Calibri" panose="020F0502020204030204" pitchFamily="34" charset="0"/>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1324</Words>
  <Application>Microsoft Office PowerPoint</Application>
  <PresentationFormat>Předvádění na obrazovce (4:3)</PresentationFormat>
  <Paragraphs>162</Paragraphs>
  <Slides>14</Slides>
  <Notes>14</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14</vt:i4>
      </vt:variant>
    </vt:vector>
  </HeadingPairs>
  <TitlesOfParts>
    <vt:vector size="23" baseType="lpstr">
      <vt:lpstr>Calibri Light</vt:lpstr>
      <vt:lpstr>Times New Roman</vt:lpstr>
      <vt:lpstr>Arial</vt:lpstr>
      <vt:lpstr>Open Sans</vt:lpstr>
      <vt:lpstr>Calibri</vt:lpstr>
      <vt:lpstr>Economica</vt:lpstr>
      <vt:lpstr>Luxe</vt:lpstr>
      <vt:lpstr>Výchozí návrh</vt:lpstr>
      <vt:lpstr>MathType 6.0 Equation</vt:lpstr>
      <vt:lpstr>Pozoruhodné vědecké teorie Antropický princip     JPV 2021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Antropický princip     2018 Jevicko</dc:title>
  <dc:creator>user;JN;JS</dc:creator>
  <cp:lastModifiedBy>Jindřiška Svobodová</cp:lastModifiedBy>
  <cp:revision>59</cp:revision>
  <cp:lastPrinted>2021-04-20T12:38:07Z</cp:lastPrinted>
  <dcterms:modified xsi:type="dcterms:W3CDTF">2021-04-20T13:28:53Z</dcterms:modified>
</cp:coreProperties>
</file>