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3"/>
  </p:notesMasterIdLst>
  <p:handoutMasterIdLst>
    <p:handoutMasterId r:id="rId34"/>
  </p:handoutMasterIdLst>
  <p:sldIdLst>
    <p:sldId id="429" r:id="rId6"/>
    <p:sldId id="406" r:id="rId7"/>
    <p:sldId id="289" r:id="rId8"/>
    <p:sldId id="432" r:id="rId9"/>
    <p:sldId id="433" r:id="rId10"/>
    <p:sldId id="434" r:id="rId11"/>
    <p:sldId id="435" r:id="rId12"/>
    <p:sldId id="436" r:id="rId13"/>
    <p:sldId id="437" r:id="rId14"/>
    <p:sldId id="438" r:id="rId15"/>
    <p:sldId id="452" r:id="rId16"/>
    <p:sldId id="260" r:id="rId17"/>
    <p:sldId id="258" r:id="rId18"/>
    <p:sldId id="453" r:id="rId19"/>
    <p:sldId id="409" r:id="rId20"/>
    <p:sldId id="284" r:id="rId21"/>
    <p:sldId id="428" r:id="rId22"/>
    <p:sldId id="444" r:id="rId23"/>
    <p:sldId id="445" r:id="rId24"/>
    <p:sldId id="446" r:id="rId25"/>
    <p:sldId id="448" r:id="rId26"/>
    <p:sldId id="297" r:id="rId27"/>
    <p:sldId id="451" r:id="rId28"/>
    <p:sldId id="441" r:id="rId29"/>
    <p:sldId id="443" r:id="rId30"/>
    <p:sldId id="420" r:id="rId31"/>
    <p:sldId id="449" r:id="rId32"/>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userDrawn="1">
          <p15:clr>
            <a:srgbClr val="A4A3A4"/>
          </p15:clr>
        </p15:guide>
        <p15:guide id="2" pos="3840" userDrawn="1">
          <p15:clr>
            <a:srgbClr val="A4A3A4"/>
          </p15:clr>
        </p15:guide>
        <p15:guide id="3" orient="horz" pos="204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 Svo" initials="JS" lastIdx="2" clrIdx="0">
    <p:extLst>
      <p:ext uri="{19B8F6BF-5375-455C-9EA6-DF929625EA0E}">
        <p15:presenceInfo xmlns:p15="http://schemas.microsoft.com/office/powerpoint/2012/main" userId="5b61ceecddb38d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A345"/>
    <a:srgbClr val="172759"/>
    <a:srgbClr val="28449E"/>
    <a:srgbClr val="307ABE"/>
    <a:srgbClr val="FBEF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67596" autoAdjust="0"/>
  </p:normalViewPr>
  <p:slideViewPr>
    <p:cSldViewPr snapToGrid="0" showGuides="1">
      <p:cViewPr varScale="1">
        <p:scale>
          <a:sx n="74" d="100"/>
          <a:sy n="74" d="100"/>
        </p:scale>
        <p:origin x="2232" y="66"/>
      </p:cViewPr>
      <p:guideLst>
        <p:guide orient="horz" pos="1593"/>
        <p:guide pos="3840"/>
        <p:guide orient="horz" pos="2047"/>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78" d="100"/>
          <a:sy n="78" d="100"/>
        </p:scale>
        <p:origin x="3048"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043DDC5-59E0-4ADA-A11E-66BDCD593A15}" type="datetimeFigureOut">
              <a:rPr lang="en-US" smtClean="0"/>
              <a:t>4/6/2021</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E7DA39A1-AEA5-44CD-904B-1B42CC321E24}" type="slidenum">
              <a:rPr lang="en-US" smtClean="0"/>
              <a:t>‹#›</a:t>
            </a:fld>
            <a:endParaRPr lang="en-US"/>
          </a:p>
        </p:txBody>
      </p:sp>
    </p:spTree>
    <p:extLst>
      <p:ext uri="{BB962C8B-B14F-4D97-AF65-F5344CB8AC3E}">
        <p14:creationId xmlns:p14="http://schemas.microsoft.com/office/powerpoint/2010/main" val="1519123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B5AA7AD-26A9-43EA-B310-C21F0478C4AE}" type="datetimeFigureOut">
              <a:rPr lang="cs-CZ" smtClean="0"/>
              <a:t>06.04.2021</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D38C466-8E02-48CB-9F17-A875877681C1}" type="slidenum">
              <a:rPr lang="cs-CZ" smtClean="0"/>
              <a:t>‹#›</a:t>
            </a:fld>
            <a:endParaRPr lang="cs-CZ"/>
          </a:p>
        </p:txBody>
      </p:sp>
    </p:spTree>
    <p:extLst>
      <p:ext uri="{BB962C8B-B14F-4D97-AF65-F5344CB8AC3E}">
        <p14:creationId xmlns:p14="http://schemas.microsoft.com/office/powerpoint/2010/main" val="2646853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s.wikipedia.org/wiki/Aristotel%C3%A9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s.wikipedia.org/wiki/Barva"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ovakoviny.eu/archiv/veda/653-gravitace-zahad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ikina.cz/a/Centr%C3%A1ln%C3%AD_t%C4%9Bleso" TargetMode="External"/><Relationship Id="rId7" Type="http://schemas.openxmlformats.org/officeDocument/2006/relationships/hyperlink" Target="http://www.wikina.cz/a/Probl%C3%A9m_t%C5%99%C3%AD_t%C4%9Ble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wikina.cz/a/Elementy_dr%C3%A1hy" TargetMode="External"/><Relationship Id="rId5" Type="http://schemas.openxmlformats.org/officeDocument/2006/relationships/hyperlink" Target="http://www.wikina.cz/a/Ku%C5%BEelose%C4%8Dka" TargetMode="External"/><Relationship Id="rId4" Type="http://schemas.openxmlformats.org/officeDocument/2006/relationships/hyperlink" Target="http://www.wikina.cz/a/Keplerovy_z%C3%A1kony"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příspěvku představíme zajímavé úlohy, které souvisejí s Newtonovým dílem Matematické principy přírodní filosofie, jejíž překlad je již dostupný</a:t>
            </a:r>
          </a:p>
          <a:p>
            <a:r>
              <a:rPr lang="cs-CZ" b="1" dirty="0"/>
              <a:t> Newton 1643- 1727</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a:t>
            </a:fld>
            <a:endParaRPr lang="cs-CZ"/>
          </a:p>
        </p:txBody>
      </p:sp>
    </p:spTree>
    <p:extLst>
      <p:ext uri="{BB962C8B-B14F-4D97-AF65-F5344CB8AC3E}">
        <p14:creationId xmlns:p14="http://schemas.microsoft.com/office/powerpoint/2010/main" val="138412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r>
              <a:rPr lang="cs-CZ" dirty="0"/>
              <a:t>V závěrečném Obecném scholiu shrnuje Newton, mimo jiné, základní principy, na kterých je postavena jeho metodologie. ---metodu induktivní inference. </a:t>
            </a:r>
          </a:p>
          <a:p>
            <a:r>
              <a:rPr lang="cs-CZ" dirty="0"/>
              <a:t>První pravidlo je formulací </a:t>
            </a:r>
            <a:r>
              <a:rPr lang="cs-CZ" dirty="0" err="1"/>
              <a:t>Ockhamovy</a:t>
            </a:r>
            <a:r>
              <a:rPr lang="cs-CZ" dirty="0"/>
              <a:t> břitvy, podle něhož bychom se měli v našem vysvětlení omezit pouze na entity nezbytně nutné</a:t>
            </a:r>
          </a:p>
          <a:p>
            <a:r>
              <a:rPr lang="cs-CZ" dirty="0"/>
              <a:t>2  pravidla a de facto říká, že pokud máme podobné jevy, například dýchání u člověka a u zvířete, pak kauzální vysvětlení obou jevů budou stejného charakteru</a:t>
            </a:r>
          </a:p>
          <a:p>
            <a:r>
              <a:rPr lang="cs-CZ" dirty="0"/>
              <a:t>4 Rozlišení mezi daty získanými induktivně a propozicemi-deduktivně odvozenými z hypotéz je vyústěním Newtonovy snahy o vytvoření Obecné teorie pohybu těles zakládající se na experimentální metodě. </a:t>
            </a:r>
          </a:p>
          <a:p>
            <a:r>
              <a:rPr lang="cs-CZ" dirty="0"/>
              <a:t>Položil  základ metodologie, kdy jsou vědecké teorie považovány za </a:t>
            </a:r>
            <a:r>
              <a:rPr lang="cs-CZ"/>
              <a:t>pravdivé, dokud </a:t>
            </a:r>
            <a:r>
              <a:rPr lang="cs-CZ" dirty="0"/>
              <a:t>nejsou falsifikovány.</a:t>
            </a:r>
          </a:p>
        </p:txBody>
      </p:sp>
      <p:sp>
        <p:nvSpPr>
          <p:cNvPr id="4" name="Zástupný symbol pro číslo snímku 3"/>
          <p:cNvSpPr>
            <a:spLocks noGrp="1"/>
          </p:cNvSpPr>
          <p:nvPr>
            <p:ph type="sldNum" sz="quarter" idx="5"/>
          </p:nvPr>
        </p:nvSpPr>
        <p:spPr>
          <a:xfrm>
            <a:off x="3850444" y="9428585"/>
            <a:ext cx="2945659" cy="498055"/>
          </a:xfrm>
          <a:prstGeom prst="rect">
            <a:avLst/>
          </a:prstGeom>
        </p:spPr>
        <p:txBody>
          <a:bodyPr/>
          <a:lstStyle/>
          <a:p>
            <a:fld id="{B8B8540B-6B62-4111-BBA7-E4242547A708}" type="slidenum">
              <a:rPr lang="cs-CZ" smtClean="0"/>
              <a:t>10</a:t>
            </a:fld>
            <a:endParaRPr lang="cs-CZ"/>
          </a:p>
        </p:txBody>
      </p:sp>
    </p:spTree>
    <p:extLst>
      <p:ext uri="{BB962C8B-B14F-4D97-AF65-F5344CB8AC3E}">
        <p14:creationId xmlns:p14="http://schemas.microsoft.com/office/powerpoint/2010/main" val="926336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Částicová i vlnová teorie  světla -Newton k částicové dospěl díky experimentům, Zajímalo ho, jak dochází k vzniku barev. V té době již fyzikové pozorovali vznik spektra barev, k němuž dochází, když světlo projde skleněným hranolem. </a:t>
            </a:r>
          </a:p>
          <a:p>
            <a:r>
              <a:rPr lang="cs-CZ" dirty="0"/>
              <a:t>Všeobecně se přijímalo Aristotelovo vysvětlení, že </a:t>
            </a:r>
            <a:r>
              <a:rPr lang="cs-CZ" b="1" dirty="0"/>
              <a:t>světlo je bílé a že při průchodu skrz sklo se znehodnocuje</a:t>
            </a:r>
            <a:r>
              <a:rPr lang="cs-CZ" dirty="0"/>
              <a:t>. </a:t>
            </a:r>
          </a:p>
          <a:p>
            <a:r>
              <a:rPr lang="cs-CZ" dirty="0"/>
              <a:t>Newton popsal škálu barev: rozdělil spektrum na sedm základních barev, protože číslo 7 je prvočíslo s určitými mystickými významy  </a:t>
            </a:r>
          </a:p>
          <a:p>
            <a:r>
              <a:rPr lang="cs-CZ" dirty="0"/>
              <a:t>K nejdůležitějšímu experimentu došlo, když umístil za sebe dva trojúhelníkové skleněné hranoly, jež se spojovaly základnami. Zatímco první hranol, vrcholem vzhůru, rozložil bílé světlo na duhové spektrum, druhý, ten s vrcholem dolů, rozložené barvy sloučil zase zpátky. I když světlo prošlo sklem, nebylo znehodnoceno, jak se domníval Aristoteles, ale vrátilo se ke své průzračnosti. </a:t>
            </a:r>
          </a:p>
          <a:p>
            <a:r>
              <a:rPr lang="cs-CZ" dirty="0"/>
              <a:t>Díky tomuto pokusu si Newton uvědomil, že bílé světlo není ve své podstatě čisté, ale že obsahuje směs všech druhů barev.</a:t>
            </a:r>
          </a:p>
          <a:p>
            <a:r>
              <a:rPr lang="cs-CZ" dirty="0"/>
              <a:t>Tento pokus, jimž vyvrátil starou Aristotelovu hypotézu, Newtonovi zároveň vnukl myšlenku na postavení nového druhu dalekohledu, kde místo čoček použil zakřiveného zrcadla. </a:t>
            </a:r>
          </a:p>
          <a:p>
            <a:r>
              <a:rPr lang="cs-CZ" dirty="0"/>
              <a:t>Newtonova hypotéza nemůže osvětlit např. difrakční jevy. Za zmínku stojí, že proti Newtonově teorii se postavil i německý básník Johann Wolfgang Goethe </a:t>
            </a:r>
          </a:p>
          <a:p>
            <a:endParaRPr lang="cs-CZ" dirty="0"/>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11</a:t>
            </a:fld>
            <a:endParaRPr lang="cs-CZ"/>
          </a:p>
        </p:txBody>
      </p:sp>
    </p:spTree>
    <p:extLst>
      <p:ext uri="{BB962C8B-B14F-4D97-AF65-F5344CB8AC3E}">
        <p14:creationId xmlns:p14="http://schemas.microsoft.com/office/powerpoint/2010/main" val="308929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r>
              <a:rPr lang="cs-CZ" dirty="0"/>
              <a:t>Pojmu pozorování užíváme v několika významech – (pitva, příprava mikroskopického preparátu). Nutnou podmínkou pro správné pozorování pak je, aby zásah nevyvolal žádnou takovou změnu pozorovaného jevu, která by jev ovlivnila</a:t>
            </a:r>
          </a:p>
          <a:p>
            <a:r>
              <a:rPr lang="cs-CZ" dirty="0"/>
              <a:t>Pozorování </a:t>
            </a:r>
          </a:p>
          <a:p>
            <a:r>
              <a:rPr lang="cs-CZ" dirty="0"/>
              <a:t>- označení pro psychický proces záměrného zacíleného vnímání, </a:t>
            </a:r>
          </a:p>
          <a:p>
            <a:r>
              <a:rPr lang="cs-CZ" dirty="0"/>
              <a:t>- přesné konstatování faktu nebo jako </a:t>
            </a:r>
            <a:r>
              <a:rPr lang="cs-CZ" dirty="0" err="1"/>
              <a:t>ozančení</a:t>
            </a:r>
            <a:r>
              <a:rPr lang="cs-CZ" dirty="0"/>
              <a:t>  pro  fakta sama (astronomická, seismická pozorování apod.).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pozorování zprostředkované a nepřímé - vyžaduje pozorovatele majícího dosti značnou sumu vědomostí </a:t>
            </a:r>
          </a:p>
          <a:p>
            <a:endParaRPr lang="cs-CZ" b="1" dirty="0"/>
          </a:p>
          <a:p>
            <a:r>
              <a:rPr lang="cs-CZ" dirty="0"/>
              <a:t>Řada přístrojů transformuje určité jevy nepozorovatelné našimi smysly do oblasti pozorovatelné (osciloskop), složité aparatury provádějí i několikanásobné transformace. </a:t>
            </a:r>
          </a:p>
          <a:p>
            <a:r>
              <a:rPr lang="cs-CZ" dirty="0"/>
              <a:t>V takových případech jde o pozorování zprostředkované a nepřímé. </a:t>
            </a:r>
          </a:p>
          <a:p>
            <a:r>
              <a:rPr lang="cs-CZ" dirty="0"/>
              <a:t>Zprostředkované nepřímé pozorování je spjato s teoretickým základem a vyžaduje pozorovatele majícího dosti značnou sumu vědomostí, které pomáhají navrhnout a vytvořit most mezi smyslově vnímaným jevem a tím co vyjadřuje. Do popředí vystupují předchozí zkušenosti a interpretace pozorování.</a:t>
            </a:r>
          </a:p>
          <a:p>
            <a:r>
              <a:rPr lang="cs-CZ" dirty="0"/>
              <a:t>Pozorování představuje základní metodu popisných věd (systematická botanika, zoologie, anatomie, morfologie, petrografie) a součástí metodologické výbavy metod zaměřených na studium vnitřních vztahů a funkcí (fyziologie, genetika). V konečném důsledku je pak součástí všech ostatních empirických metod.</a:t>
            </a:r>
            <a:endParaRPr lang="cs-CZ" b="1" dirty="0"/>
          </a:p>
        </p:txBody>
      </p:sp>
      <p:sp>
        <p:nvSpPr>
          <p:cNvPr id="4" name="Zástupný symbol pro číslo snímku 3"/>
          <p:cNvSpPr>
            <a:spLocks noGrp="1"/>
          </p:cNvSpPr>
          <p:nvPr>
            <p:ph type="sldNum" sz="quarter" idx="5"/>
          </p:nvPr>
        </p:nvSpPr>
        <p:spPr/>
        <p:txBody>
          <a:bodyPr/>
          <a:lstStyle/>
          <a:p>
            <a:fld id="{9F0473FE-FBC9-4E78-8E06-36E075621429}" type="slidenum">
              <a:rPr lang="cs-CZ" smtClean="0"/>
              <a:t>12</a:t>
            </a:fld>
            <a:endParaRPr lang="cs-CZ"/>
          </a:p>
        </p:txBody>
      </p:sp>
    </p:spTree>
    <p:extLst>
      <p:ext uri="{BB962C8B-B14F-4D97-AF65-F5344CB8AC3E}">
        <p14:creationId xmlns:p14="http://schemas.microsoft.com/office/powerpoint/2010/main" val="3102824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Pojem experiment (z latinského ex-</a:t>
            </a:r>
            <a:r>
              <a:rPr lang="cs-CZ" dirty="0" err="1"/>
              <a:t>periri</a:t>
            </a:r>
            <a:r>
              <a:rPr lang="cs-CZ" dirty="0"/>
              <a:t>) se objevuje v různých souvislostech. Mluví se nejen o pokusu ve vědeckém výzkumu, ale o experimentu v umění, v průmyslu a podobně a myslí se jím nějaký zásah do původního stavu, změna, která je zkoumána a jsou z ní vyvozovány důsledky. Zde pod tímto slovem budeme rozumět nejdůležitější empirickou vědeckou metodu sloužící ke zjišťování vědeckých faktů a k ověřování hypotéz.</a:t>
            </a:r>
          </a:p>
          <a:p>
            <a:r>
              <a:rPr lang="cs-CZ" dirty="0"/>
              <a:t>Jde tedy o pozorování za podmínek uměle sestavených experimentátorem a podstatný rozdíl oproti pozorování spočívá v zásahu člověka. Na rozdíl od pozorovatele usilujícího o co nejmenší ovlivnění sledovaných jevů a dějů, experimentátor záměrně změny vyvolává.</a:t>
            </a:r>
          </a:p>
          <a:p>
            <a:r>
              <a:rPr lang="cs-CZ" dirty="0"/>
              <a:t>Je třeba zkoumaný jev vytrhnout ze souvislostí s jinými jevy a vytvořit pro něj uzavřené prostředí, v němž na pokusný objekt působí jen definovaný soubor podmínek a sledovaný experimentální zásah. </a:t>
            </a:r>
          </a:p>
          <a:p>
            <a:r>
              <a:rPr lang="cs-CZ" dirty="0"/>
              <a:t>Při zachování konstantních definovaných podmínek během všech fází experimentu je splněna první podmínka exaktnosti provedení pokusu – kontrolovatelnost</a:t>
            </a:r>
          </a:p>
          <a:p>
            <a:r>
              <a:rPr lang="cs-CZ" dirty="0"/>
              <a:t>Ovládání činitelů působících na zkoumaný jev v průběhu experimentu znamená, že můžeme kdykoli navodit jejich opakování</a:t>
            </a:r>
          </a:p>
          <a:p>
            <a:r>
              <a:rPr lang="cs-CZ" dirty="0"/>
              <a:t>experiment heuristický (empirický, explorativní) a verifikační. Heuristický experiment je postaven na maximálně otevřené otázce, která vyplývá z nepříliš složité myšlenkové konstrukce. Doménou heuristických experimentů jsou nové, málo probádané oblasti, jimž v systému poznatků odpovídají jen neúplné myšlenkové konstrukce skýtající malou možnost predikce. </a:t>
            </a:r>
          </a:p>
        </p:txBody>
      </p:sp>
      <p:sp>
        <p:nvSpPr>
          <p:cNvPr id="4" name="Zástupný symbol pro číslo snímku 3"/>
          <p:cNvSpPr>
            <a:spLocks noGrp="1"/>
          </p:cNvSpPr>
          <p:nvPr>
            <p:ph type="sldNum" sz="quarter" idx="5"/>
          </p:nvPr>
        </p:nvSpPr>
        <p:spPr/>
        <p:txBody>
          <a:bodyPr/>
          <a:lstStyle/>
          <a:p>
            <a:fld id="{9F0473FE-FBC9-4E78-8E06-36E075621429}" type="slidenum">
              <a:rPr lang="cs-CZ" smtClean="0"/>
              <a:t>13</a:t>
            </a:fld>
            <a:endParaRPr lang="cs-CZ"/>
          </a:p>
        </p:txBody>
      </p:sp>
    </p:spTree>
    <p:extLst>
      <p:ext uri="{BB962C8B-B14F-4D97-AF65-F5344CB8AC3E}">
        <p14:creationId xmlns:p14="http://schemas.microsoft.com/office/powerpoint/2010/main" val="2195558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latin typeface="+mn-lt"/>
                <a:ea typeface="+mn-ea"/>
                <a:cs typeface="+mn-cs"/>
              </a:rPr>
              <a:t>Newtonova Principia se obsahují  dlouhé pojednání o povaze přílivu a odlivu, Newtona lze považovat za zakladatele moderní teorie slapových jevů.</a:t>
            </a:r>
          </a:p>
          <a:p>
            <a:r>
              <a:rPr lang="cs-CZ" sz="1200" kern="1200" dirty="0">
                <a:solidFill>
                  <a:schemeClr val="tx1"/>
                </a:solidFill>
                <a:latin typeface="+mn-lt"/>
                <a:ea typeface="+mn-ea"/>
                <a:cs typeface="+mn-cs"/>
              </a:rPr>
              <a:t>On nereagoval až tak přímo na problém přílivu a odlivu. Tento problém řešil když podrobně studoval nerovnosti lunárního orbitálního pohybu v důsledku rušivého gravitačního působení Slunce, které je ve skutečnosti založeno na stejném dynamickém principu. A také se snažil odhadnout hmotnost Luny. </a:t>
            </a:r>
            <a:r>
              <a:rPr lang="cs-CZ" dirty="0"/>
              <a:t>Díky své slapové teorii přílivu a odlivu a údajům v pozorovacích záznamech přílivu  Newton opravdu odhadnul hmotnost Měsíce relativně k hmotnosti Země.</a:t>
            </a:r>
          </a:p>
          <a:p>
            <a:endParaRPr lang="cs-CZ" dirty="0"/>
          </a:p>
          <a:p>
            <a:r>
              <a:rPr lang="cs-CZ" dirty="0"/>
              <a:t>Bude-li nás zajímat pohyb objektů, nahradíme v prvním přiblížení obě tělesa hmotnými body T a S, jejichž hmotnost bude shodná s hmotností těles, a umístíme je do těžišť těles. Takto zjištěný pohyb těžišť odpovídá s dostatečnou přesností i pohybu uvažovaných těles.</a:t>
            </a:r>
          </a:p>
          <a:p>
            <a:r>
              <a:rPr lang="cs-CZ" sz="1200" kern="1200" dirty="0">
                <a:solidFill>
                  <a:schemeClr val="tx1"/>
                </a:solidFill>
                <a:latin typeface="+mn-lt"/>
                <a:ea typeface="+mn-ea"/>
                <a:cs typeface="+mn-cs"/>
              </a:rPr>
              <a:t>Podívejme se, jak vypadá v bodě pozorování P výslednice gravitačního působení tělesa S na těleso T. </a:t>
            </a:r>
          </a:p>
          <a:p>
            <a:r>
              <a:rPr lang="cs-CZ" sz="1200" kern="1200" dirty="0">
                <a:solidFill>
                  <a:schemeClr val="tx1"/>
                </a:solidFill>
                <a:latin typeface="+mn-lt"/>
                <a:ea typeface="+mn-ea"/>
                <a:cs typeface="+mn-cs"/>
              </a:rPr>
              <a:t>Neuvažujeme-li rotaci těles kolem vlastní osy, vidíme, že se bod P pohybuje současně s celým tělesem po stejné trajektorii jako těžiště T. </a:t>
            </a:r>
          </a:p>
          <a:p>
            <a:r>
              <a:rPr lang="cs-CZ" sz="1200" kern="1200" dirty="0">
                <a:solidFill>
                  <a:schemeClr val="tx1"/>
                </a:solidFill>
                <a:latin typeface="+mn-lt"/>
                <a:ea typeface="+mn-ea"/>
                <a:cs typeface="+mn-cs"/>
              </a:rPr>
              <a:t>Dostředivá síla – pro translační „kruhový“ pohyb tělesa bude tedy ve všech místech tělesa stejná jako pro jeho těžiště. </a:t>
            </a:r>
          </a:p>
          <a:p>
            <a:r>
              <a:rPr lang="cs-CZ" sz="1800" b="0" i="0" dirty="0">
                <a:solidFill>
                  <a:srgbClr val="000000"/>
                </a:solidFill>
                <a:effectLst/>
                <a:latin typeface="SFRM1200"/>
              </a:rPr>
              <a:t>Velikostí, směrem ani orientací se neliší od dostředivé síly zjištěné pro hmotné body </a:t>
            </a:r>
            <a:r>
              <a:rPr lang="cs-CZ" sz="1800" b="0" i="1" dirty="0">
                <a:solidFill>
                  <a:srgbClr val="000000"/>
                </a:solidFill>
                <a:effectLst/>
                <a:latin typeface="CMMI12"/>
              </a:rPr>
              <a:t>T a </a:t>
            </a:r>
            <a:r>
              <a:rPr lang="cs-CZ" sz="1800" b="0" i="0" dirty="0">
                <a:solidFill>
                  <a:srgbClr val="000000"/>
                </a:solidFill>
                <a:effectLst/>
                <a:latin typeface="SFRM1200"/>
              </a:rPr>
              <a:t> </a:t>
            </a:r>
            <a:r>
              <a:rPr lang="cs-CZ" sz="1800" b="0" i="1" dirty="0">
                <a:solidFill>
                  <a:srgbClr val="000000"/>
                </a:solidFill>
                <a:effectLst/>
                <a:latin typeface="CMMI12"/>
              </a:rPr>
              <a:t>S</a:t>
            </a:r>
            <a:r>
              <a:rPr lang="cs-CZ" dirty="0"/>
              <a:t> ,</a:t>
            </a:r>
          </a:p>
          <a:p>
            <a:r>
              <a:rPr lang="cs-CZ" sz="1800" b="0" i="0" dirty="0">
                <a:solidFill>
                  <a:srgbClr val="000000"/>
                </a:solidFill>
                <a:effectLst/>
                <a:latin typeface="SFRM1200"/>
              </a:rPr>
              <a:t>Gravitační síla je podle Newtonova </a:t>
            </a:r>
            <a:r>
              <a:rPr lang="cs-CZ" sz="1800" b="0" i="0" dirty="0" err="1">
                <a:solidFill>
                  <a:srgbClr val="000000"/>
                </a:solidFill>
                <a:effectLst/>
                <a:latin typeface="SFRM1200"/>
              </a:rPr>
              <a:t>gravit</a:t>
            </a:r>
            <a:r>
              <a:rPr lang="cs-CZ" sz="1800" b="0" i="0" dirty="0">
                <a:solidFill>
                  <a:srgbClr val="000000"/>
                </a:solidFill>
                <a:effectLst/>
                <a:latin typeface="SFRM1200"/>
              </a:rPr>
              <a:t>. zákona nepřímo úměrná čtverci vzdálenosti bodu </a:t>
            </a:r>
            <a:r>
              <a:rPr lang="cs-CZ" sz="1800" b="0" i="1" dirty="0">
                <a:solidFill>
                  <a:srgbClr val="000000"/>
                </a:solidFill>
                <a:effectLst/>
                <a:latin typeface="CMMI12"/>
              </a:rPr>
              <a:t>P </a:t>
            </a:r>
            <a:r>
              <a:rPr lang="cs-CZ" sz="1800" b="0" i="0" dirty="0">
                <a:solidFill>
                  <a:srgbClr val="000000"/>
                </a:solidFill>
                <a:effectLst/>
                <a:latin typeface="SFRM1200"/>
              </a:rPr>
              <a:t>od tělesa </a:t>
            </a:r>
            <a:r>
              <a:rPr lang="cs-CZ" sz="1800" b="0" i="1" dirty="0">
                <a:solidFill>
                  <a:srgbClr val="000000"/>
                </a:solidFill>
                <a:effectLst/>
                <a:latin typeface="CMMI12"/>
              </a:rPr>
              <a:t>S</a:t>
            </a:r>
            <a:r>
              <a:rPr lang="cs-CZ" sz="1800" b="0" i="0" dirty="0">
                <a:solidFill>
                  <a:srgbClr val="000000"/>
                </a:solidFill>
                <a:effectLst/>
                <a:latin typeface="SFRM1200"/>
              </a:rPr>
              <a:t>. </a:t>
            </a:r>
          </a:p>
          <a:p>
            <a:r>
              <a:rPr lang="cs-CZ" sz="1800" b="0" i="0" dirty="0">
                <a:solidFill>
                  <a:srgbClr val="000000"/>
                </a:solidFill>
                <a:effectLst/>
                <a:latin typeface="SFRM1200"/>
              </a:rPr>
              <a:t>Nachází-li se bod </a:t>
            </a:r>
            <a:r>
              <a:rPr lang="cs-CZ" sz="1800" b="0" i="1" dirty="0">
                <a:solidFill>
                  <a:srgbClr val="000000"/>
                </a:solidFill>
                <a:effectLst/>
                <a:latin typeface="CMMI12"/>
              </a:rPr>
              <a:t>P </a:t>
            </a:r>
            <a:r>
              <a:rPr lang="cs-CZ" sz="1800" b="0" i="0" dirty="0">
                <a:solidFill>
                  <a:srgbClr val="000000"/>
                </a:solidFill>
                <a:effectLst/>
                <a:latin typeface="SFRM1200"/>
              </a:rPr>
              <a:t>v daném okamžiku v části vzdálenější druhému tělesu, působí na ně menší gravitační síla, než kdyby bylo v části bližší</a:t>
            </a:r>
            <a:r>
              <a:rPr lang="cs-CZ" dirty="0"/>
              <a:t> .</a:t>
            </a:r>
          </a:p>
          <a:p>
            <a:r>
              <a:rPr lang="cs-CZ" sz="1800" b="0" i="0" dirty="0">
                <a:solidFill>
                  <a:srgbClr val="000000"/>
                </a:solidFill>
                <a:effectLst/>
                <a:latin typeface="SFRM1200"/>
              </a:rPr>
              <a:t>Rozdíly ve velikosti a směru gravitační síly od tělesa </a:t>
            </a:r>
            <a:r>
              <a:rPr lang="cs-CZ" sz="1800" b="0" i="1" dirty="0">
                <a:solidFill>
                  <a:srgbClr val="000000"/>
                </a:solidFill>
                <a:effectLst/>
                <a:latin typeface="CMMI12"/>
              </a:rPr>
              <a:t>S </a:t>
            </a:r>
            <a:r>
              <a:rPr lang="cs-CZ" sz="1800" b="0" i="0" dirty="0">
                <a:solidFill>
                  <a:srgbClr val="000000"/>
                </a:solidFill>
                <a:effectLst/>
                <a:latin typeface="SFRM1200"/>
              </a:rPr>
              <a:t>v jednotlivých bodech tělesa </a:t>
            </a:r>
            <a:r>
              <a:rPr lang="cs-CZ" sz="1800" b="0" i="1" dirty="0">
                <a:solidFill>
                  <a:srgbClr val="000000"/>
                </a:solidFill>
                <a:effectLst/>
                <a:latin typeface="CMMI12"/>
              </a:rPr>
              <a:t>T </a:t>
            </a:r>
            <a:r>
              <a:rPr lang="cs-CZ" sz="1800" b="0" i="0" dirty="0">
                <a:solidFill>
                  <a:srgbClr val="000000"/>
                </a:solidFill>
                <a:effectLst/>
                <a:latin typeface="SFRM1200"/>
              </a:rPr>
              <a:t>se jeví jako nezávislá síla, která působí na těleso T. Tato síla se nazývá slapová.</a:t>
            </a:r>
            <a:r>
              <a:rPr lang="cs-CZ" dirty="0"/>
              <a:t> </a:t>
            </a:r>
            <a:br>
              <a:rPr lang="cs-CZ" dirty="0"/>
            </a:br>
            <a:br>
              <a:rPr lang="cs-CZ" dirty="0"/>
            </a:br>
            <a:br>
              <a:rPr lang="cs-CZ" dirty="0"/>
            </a:br>
            <a:endParaRPr lang="cs-CZ" sz="1200" kern="1200" dirty="0">
              <a:solidFill>
                <a:schemeClr val="tx1"/>
              </a:solidFill>
              <a:latin typeface="+mn-lt"/>
              <a:ea typeface="+mn-ea"/>
              <a:cs typeface="+mn-cs"/>
            </a:endParaRPr>
          </a:p>
          <a:p>
            <a:endParaRPr lang="cs-CZ" sz="1200" kern="1200" dirty="0">
              <a:solidFill>
                <a:schemeClr val="tx1"/>
              </a:solidFill>
              <a:latin typeface="+mn-lt"/>
              <a:ea typeface="+mn-ea"/>
              <a:cs typeface="+mn-cs"/>
            </a:endParaRPr>
          </a:p>
          <a:p>
            <a:endParaRPr lang="cs-CZ" sz="1200" kern="1200" dirty="0">
              <a:solidFill>
                <a:schemeClr val="tx1"/>
              </a:solidFill>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pPr rtl="0"/>
            <a:fld id="{4B725628-3A68-42F4-BA86-981817953149}" type="slidenum">
              <a:rPr lang="cs-CZ" noProof="0" smtClean="0"/>
              <a:t>15</a:t>
            </a:fld>
            <a:endParaRPr lang="cs-CZ" noProof="0" dirty="0"/>
          </a:p>
        </p:txBody>
      </p:sp>
    </p:spTree>
    <p:extLst>
      <p:ext uri="{BB962C8B-B14F-4D97-AF65-F5344CB8AC3E}">
        <p14:creationId xmlns:p14="http://schemas.microsoft.com/office/powerpoint/2010/main" val="3327825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Země a Měsíc obíhají kolem společného těžiště, které leží uvnitř Země. </a:t>
            </a:r>
          </a:p>
          <a:p>
            <a:r>
              <a:rPr lang="cs-CZ" dirty="0"/>
              <a:t>Při oběhu Země kolem tohoto těžiště vzniká odstředivá síla, která je kompenzována gravitační silou Měsíce pouze ve středu Země. </a:t>
            </a:r>
          </a:p>
          <a:p>
            <a:r>
              <a:rPr lang="cs-CZ" dirty="0"/>
              <a:t>Na povrchu Země na straně přivrácené k Měsíci převažuje síla gravitační, zatímco na straně odvrácené od Měsíce je větší síla odstředivá. Proto na těchto dvou místech vzniká přílivová boule. </a:t>
            </a:r>
          </a:p>
          <a:p>
            <a:r>
              <a:rPr lang="cs-CZ" dirty="0">
                <a:effectLst/>
                <a:latin typeface="Arial" panose="020B0604020202020204" pitchFamily="34" charset="0"/>
              </a:rPr>
              <a:t>A jak se Země otáčí skrz dvě boule, každé místo dostane dva přílivy denně, protože oceán je tažen nahoru a opět klesá dolů.</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16</a:t>
            </a:fld>
            <a:endParaRPr lang="cs-CZ"/>
          </a:p>
        </p:txBody>
      </p:sp>
    </p:spTree>
    <p:extLst>
      <p:ext uri="{BB962C8B-B14F-4D97-AF65-F5344CB8AC3E}">
        <p14:creationId xmlns:p14="http://schemas.microsoft.com/office/powerpoint/2010/main" val="2696398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Setrvačnost se snaží udržet vodu na místě na „blízké straně“, ale je přemožena gravitačním tahem</a:t>
            </a:r>
          </a:p>
          <a:p>
            <a:r>
              <a:rPr lang="cs-CZ" dirty="0"/>
              <a:t>Na „odvrácené straně“ je však gravitační síla menší,  setrvačnost překonává gravitační tah a voda se pokouší pokračovat v přímém směru, vzdaluje se od Země a vytváří bouli nebo příliv na opačné straně Země.</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17</a:t>
            </a:fld>
            <a:endParaRPr lang="cs-CZ"/>
          </a:p>
        </p:txBody>
      </p:sp>
    </p:spTree>
    <p:extLst>
      <p:ext uri="{BB962C8B-B14F-4D97-AF65-F5344CB8AC3E}">
        <p14:creationId xmlns:p14="http://schemas.microsoft.com/office/powerpoint/2010/main" val="319486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Jako</a:t>
            </a:r>
            <a:r>
              <a:rPr lang="en-US" dirty="0"/>
              <a:t> </a:t>
            </a:r>
            <a:r>
              <a:rPr lang="en-US" dirty="0" err="1"/>
              <a:t>mlad</a:t>
            </a:r>
            <a:r>
              <a:rPr lang="cs-CZ" dirty="0" err="1"/>
              <a:t>ík</a:t>
            </a:r>
            <a:r>
              <a:rPr lang="cs-CZ" dirty="0"/>
              <a:t> byl</a:t>
            </a:r>
            <a:r>
              <a:rPr lang="en-US" dirty="0"/>
              <a:t> Bentley </a:t>
            </a:r>
            <a:r>
              <a:rPr lang="en-US" dirty="0" err="1"/>
              <a:t>požádán</a:t>
            </a:r>
            <a:r>
              <a:rPr lang="en-US" dirty="0"/>
              <a:t> o </a:t>
            </a:r>
            <a:r>
              <a:rPr lang="en-US" dirty="0" err="1"/>
              <a:t>přednesení</a:t>
            </a:r>
            <a:r>
              <a:rPr lang="en-US" dirty="0"/>
              <a:t> </a:t>
            </a:r>
            <a:r>
              <a:rPr lang="en-US" dirty="0" err="1"/>
              <a:t>první</a:t>
            </a:r>
            <a:r>
              <a:rPr lang="en-US" dirty="0"/>
              <a:t> </a:t>
            </a:r>
            <a:r>
              <a:rPr lang="cs-CZ" dirty="0" err="1"/>
              <a:t>Boyleovské</a:t>
            </a:r>
            <a:r>
              <a:rPr lang="cs-CZ" dirty="0"/>
              <a:t> </a:t>
            </a:r>
            <a:r>
              <a:rPr lang="en-US" dirty="0" err="1"/>
              <a:t>přednášk</a:t>
            </a:r>
            <a:r>
              <a:rPr lang="cs-CZ" dirty="0"/>
              <a:t>y.</a:t>
            </a:r>
            <a:r>
              <a:rPr lang="en-US" dirty="0"/>
              <a:t> </a:t>
            </a:r>
            <a:r>
              <a:rPr lang="cs-CZ" dirty="0"/>
              <a:t>(</a:t>
            </a:r>
            <a:r>
              <a:rPr lang="en-US" dirty="0"/>
              <a:t>Robert </a:t>
            </a:r>
            <a:r>
              <a:rPr lang="en-US" dirty="0" err="1"/>
              <a:t>Boyl</a:t>
            </a:r>
            <a:r>
              <a:rPr lang="cs-CZ" dirty="0"/>
              <a:t>e) </a:t>
            </a:r>
            <a:r>
              <a:rPr lang="en-US" dirty="0" err="1"/>
              <a:t>Tyto</a:t>
            </a:r>
            <a:r>
              <a:rPr lang="en-US" dirty="0"/>
              <a:t> </a:t>
            </a:r>
            <a:r>
              <a:rPr lang="en-US" dirty="0" err="1"/>
              <a:t>přednášky</a:t>
            </a:r>
            <a:r>
              <a:rPr lang="en-US" dirty="0"/>
              <a:t> </a:t>
            </a:r>
            <a:r>
              <a:rPr lang="en-US" dirty="0" err="1"/>
              <a:t>měly</a:t>
            </a:r>
            <a:r>
              <a:rPr lang="en-US" dirty="0"/>
              <a:t> </a:t>
            </a:r>
            <a:r>
              <a:rPr lang="en-US" dirty="0" err="1"/>
              <a:t>zpochybnit</a:t>
            </a:r>
            <a:r>
              <a:rPr lang="en-US" dirty="0"/>
              <a:t> </a:t>
            </a:r>
            <a:r>
              <a:rPr lang="en-US" dirty="0" err="1"/>
              <a:t>ateisty</a:t>
            </a:r>
            <a:r>
              <a:rPr lang="en-US" dirty="0"/>
              <a:t> a </a:t>
            </a:r>
            <a:r>
              <a:rPr lang="en-US" dirty="0" err="1"/>
              <a:t>ukázat</a:t>
            </a:r>
            <a:r>
              <a:rPr lang="en-US" dirty="0"/>
              <a:t>, </a:t>
            </a:r>
            <a:r>
              <a:rPr lang="en-US" dirty="0" err="1"/>
              <a:t>že</a:t>
            </a:r>
            <a:r>
              <a:rPr lang="en-US" dirty="0"/>
              <a:t> </a:t>
            </a:r>
            <a:r>
              <a:rPr lang="en-US" dirty="0" err="1"/>
              <a:t>přírodní</a:t>
            </a:r>
            <a:r>
              <a:rPr lang="en-US" dirty="0"/>
              <a:t> </a:t>
            </a:r>
            <a:r>
              <a:rPr lang="en-US" dirty="0" err="1"/>
              <a:t>vědy</a:t>
            </a:r>
            <a:r>
              <a:rPr lang="en-US" dirty="0"/>
              <a:t> </a:t>
            </a:r>
            <a:r>
              <a:rPr lang="en-US" dirty="0" err="1"/>
              <a:t>stále</a:t>
            </a:r>
            <a:r>
              <a:rPr lang="en-US" dirty="0"/>
              <a:t> </a:t>
            </a:r>
            <a:r>
              <a:rPr lang="en-US" dirty="0" err="1"/>
              <a:t>vyžadují</a:t>
            </a:r>
            <a:r>
              <a:rPr lang="en-US" dirty="0"/>
              <a:t> </a:t>
            </a:r>
            <a:r>
              <a:rPr lang="en-US" dirty="0" err="1"/>
              <a:t>roli</a:t>
            </a:r>
            <a:r>
              <a:rPr lang="en-US" dirty="0"/>
              <a:t> </a:t>
            </a:r>
            <a:r>
              <a:rPr lang="en-US" dirty="0" err="1"/>
              <a:t>Stvořitele</a:t>
            </a:r>
            <a:r>
              <a:rPr lang="en-US" dirty="0"/>
              <a:t>. </a:t>
            </a:r>
            <a:r>
              <a:rPr lang="en-US" dirty="0" err="1"/>
              <a:t>Mezi</a:t>
            </a:r>
            <a:r>
              <a:rPr lang="en-US" dirty="0"/>
              <a:t> </a:t>
            </a:r>
            <a:r>
              <a:rPr lang="en-US" dirty="0" err="1"/>
              <a:t>jiným</a:t>
            </a:r>
            <a:r>
              <a:rPr lang="en-US" dirty="0"/>
              <a:t> se Bentley </a:t>
            </a:r>
            <a:r>
              <a:rPr lang="en-US" dirty="0" err="1"/>
              <a:t>ptal</a:t>
            </a:r>
            <a:r>
              <a:rPr lang="en-US" dirty="0"/>
              <a:t>, </a:t>
            </a:r>
            <a:r>
              <a:rPr lang="en-US" dirty="0" err="1"/>
              <a:t>proč</a:t>
            </a:r>
            <a:r>
              <a:rPr lang="en-US" dirty="0"/>
              <a:t> </a:t>
            </a:r>
            <a:r>
              <a:rPr lang="en-US" dirty="0" err="1"/>
              <a:t>nějaká</a:t>
            </a:r>
            <a:r>
              <a:rPr lang="en-US" dirty="0"/>
              <a:t> </a:t>
            </a:r>
            <a:r>
              <a:rPr lang="en-US" dirty="0" err="1"/>
              <a:t>hmota</a:t>
            </a:r>
            <a:r>
              <a:rPr lang="en-US" dirty="0"/>
              <a:t> </a:t>
            </a:r>
            <a:r>
              <a:rPr lang="en-US" dirty="0" err="1"/>
              <a:t>ve</a:t>
            </a:r>
            <a:r>
              <a:rPr lang="en-US" dirty="0"/>
              <a:t> </a:t>
            </a:r>
            <a:r>
              <a:rPr lang="en-US" dirty="0" err="1"/>
              <a:t>vesmíru</a:t>
            </a:r>
            <a:r>
              <a:rPr lang="en-US" dirty="0"/>
              <a:t> </a:t>
            </a:r>
            <a:r>
              <a:rPr lang="en-US" dirty="0" err="1"/>
              <a:t>tvořila</a:t>
            </a:r>
            <a:r>
              <a:rPr lang="en-US" dirty="0"/>
              <a:t> </a:t>
            </a:r>
            <a:r>
              <a:rPr lang="cs-CZ" dirty="0"/>
              <a:t>hvězdy</a:t>
            </a:r>
            <a:r>
              <a:rPr lang="en-US" dirty="0"/>
              <a:t> a </a:t>
            </a:r>
            <a:r>
              <a:rPr lang="en-US" dirty="0" err="1"/>
              <a:t>jiná</a:t>
            </a:r>
            <a:r>
              <a:rPr lang="en-US" dirty="0"/>
              <a:t> </a:t>
            </a:r>
            <a:r>
              <a:rPr lang="en-US" dirty="0" err="1"/>
              <a:t>hmota</a:t>
            </a:r>
            <a:r>
              <a:rPr lang="en-US" dirty="0"/>
              <a:t> se</a:t>
            </a:r>
            <a:r>
              <a:rPr lang="cs-CZ" dirty="0"/>
              <a:t> jen </a:t>
            </a:r>
            <a:r>
              <a:rPr lang="en-US" dirty="0"/>
              <a:t>planet</a:t>
            </a:r>
            <a:r>
              <a:rPr lang="cs-CZ" dirty="0"/>
              <a:t>y, zda</a:t>
            </a:r>
            <a:r>
              <a:rPr lang="en-US" dirty="0"/>
              <a:t> </a:t>
            </a:r>
            <a:r>
              <a:rPr lang="en-US" dirty="0" err="1"/>
              <a:t>pohyby</a:t>
            </a:r>
            <a:r>
              <a:rPr lang="en-US" dirty="0"/>
              <a:t> planet </a:t>
            </a:r>
            <a:r>
              <a:rPr lang="en-US" dirty="0" err="1"/>
              <a:t>mohly</a:t>
            </a:r>
            <a:r>
              <a:rPr lang="en-US" dirty="0"/>
              <a:t> </a:t>
            </a:r>
            <a:r>
              <a:rPr lang="en-US" dirty="0" err="1"/>
              <a:t>vznik</a:t>
            </a:r>
            <a:r>
              <a:rPr lang="cs-CZ" dirty="0" err="1"/>
              <a:t>nout</a:t>
            </a:r>
            <a:r>
              <a:rPr lang="en-US" dirty="0"/>
              <a:t> z </a:t>
            </a:r>
            <a:r>
              <a:rPr lang="en-US" dirty="0" err="1"/>
              <a:t>přirozených</a:t>
            </a:r>
            <a:r>
              <a:rPr lang="en-US" dirty="0"/>
              <a:t> </a:t>
            </a:r>
            <a:r>
              <a:rPr lang="en-US" dirty="0" err="1"/>
              <a:t>příčin</a:t>
            </a:r>
            <a:r>
              <a:rPr lang="en-US" dirty="0"/>
              <a:t>, a co </a:t>
            </a:r>
            <a:r>
              <a:rPr lang="en-US" dirty="0" err="1"/>
              <a:t>způsobilo</a:t>
            </a:r>
            <a:r>
              <a:rPr lang="en-US" dirty="0"/>
              <a:t> </a:t>
            </a:r>
            <a:r>
              <a:rPr lang="en-US" dirty="0" err="1"/>
              <a:t>sklon</a:t>
            </a:r>
            <a:r>
              <a:rPr lang="en-US" dirty="0"/>
              <a:t> </a:t>
            </a:r>
            <a:r>
              <a:rPr lang="en-US" dirty="0" err="1"/>
              <a:t>zemské</a:t>
            </a:r>
            <a:r>
              <a:rPr lang="en-US" dirty="0"/>
              <a:t> </a:t>
            </a:r>
            <a:r>
              <a:rPr lang="en-US" dirty="0" err="1"/>
              <a:t>osy</a:t>
            </a:r>
            <a:r>
              <a:rPr lang="en-US" dirty="0"/>
              <a:t>. Newton</a:t>
            </a:r>
            <a:r>
              <a:rPr lang="cs-CZ" dirty="0"/>
              <a:t> odpověděl, že</a:t>
            </a:r>
            <a:r>
              <a:rPr lang="en-US" dirty="0"/>
              <a:t> </a:t>
            </a:r>
            <a:r>
              <a:rPr lang="cs-CZ" dirty="0"/>
              <a:t>jeho filosofie</a:t>
            </a:r>
            <a:r>
              <a:rPr lang="en-US" dirty="0"/>
              <a:t> </a:t>
            </a:r>
            <a:r>
              <a:rPr lang="cs-CZ" dirty="0"/>
              <a:t>sice </a:t>
            </a:r>
            <a:r>
              <a:rPr lang="en-US" dirty="0"/>
              <a:t>ne</a:t>
            </a:r>
            <a:r>
              <a:rPr lang="cs-CZ" dirty="0"/>
              <a:t>nabízí </a:t>
            </a:r>
            <a:r>
              <a:rPr lang="en-US" dirty="0" err="1"/>
              <a:t>úplné</a:t>
            </a:r>
            <a:r>
              <a:rPr lang="en-US" dirty="0"/>
              <a:t> </a:t>
            </a:r>
            <a:r>
              <a:rPr lang="en-US" dirty="0" err="1"/>
              <a:t>vysvětlení</a:t>
            </a:r>
            <a:r>
              <a:rPr lang="en-US" dirty="0"/>
              <a:t>, a</a:t>
            </a:r>
            <a:r>
              <a:rPr lang="cs-CZ" dirty="0" err="1"/>
              <a:t>le</a:t>
            </a:r>
            <a:r>
              <a:rPr lang="en-US" dirty="0"/>
              <a:t> Newton, </a:t>
            </a:r>
            <a:r>
              <a:rPr lang="en-US" dirty="0" err="1"/>
              <a:t>který</a:t>
            </a:r>
            <a:r>
              <a:rPr lang="en-US" dirty="0"/>
              <a:t> </a:t>
            </a:r>
            <a:r>
              <a:rPr lang="en-US" dirty="0" err="1"/>
              <a:t>byl</a:t>
            </a:r>
            <a:r>
              <a:rPr lang="en-US" dirty="0"/>
              <a:t> v </a:t>
            </a:r>
            <a:r>
              <a:rPr lang="en-US" dirty="0" err="1"/>
              <a:t>podstatě</a:t>
            </a:r>
            <a:r>
              <a:rPr lang="en-US" dirty="0"/>
              <a:t> </a:t>
            </a:r>
            <a:r>
              <a:rPr lang="en-US" dirty="0" err="1"/>
              <a:t>teistický</a:t>
            </a:r>
            <a:r>
              <a:rPr lang="cs-CZ" dirty="0"/>
              <a:t> </a:t>
            </a:r>
            <a:r>
              <a:rPr lang="en-US" dirty="0"/>
              <a:t>,</a:t>
            </a:r>
            <a:r>
              <a:rPr lang="en-US" dirty="0" err="1"/>
              <a:t>souhlasil</a:t>
            </a:r>
            <a:r>
              <a:rPr lang="en-US" dirty="0"/>
              <a:t>, </a:t>
            </a:r>
            <a:r>
              <a:rPr lang="en-US" dirty="0" err="1"/>
              <a:t>že</a:t>
            </a:r>
            <a:r>
              <a:rPr lang="en-US" dirty="0"/>
              <a:t> </a:t>
            </a:r>
            <a:r>
              <a:rPr lang="en-US" dirty="0" err="1"/>
              <a:t>tyto</a:t>
            </a:r>
            <a:r>
              <a:rPr lang="en-US" dirty="0"/>
              <a:t> </a:t>
            </a:r>
            <a:r>
              <a:rPr lang="en-US" dirty="0" err="1"/>
              <a:t>jevy</a:t>
            </a:r>
            <a:r>
              <a:rPr lang="en-US" dirty="0"/>
              <a:t> </a:t>
            </a:r>
            <a:r>
              <a:rPr lang="cs-CZ" dirty="0"/>
              <a:t>lze chápat jako</a:t>
            </a:r>
            <a:r>
              <a:rPr lang="en-US" dirty="0"/>
              <a:t> </a:t>
            </a:r>
            <a:r>
              <a:rPr lang="en-US" dirty="0" err="1"/>
              <a:t>důkaz</a:t>
            </a:r>
            <a:r>
              <a:rPr lang="en-US" dirty="0"/>
              <a:t> </a:t>
            </a:r>
            <a:r>
              <a:rPr lang="en-US" dirty="0" err="1"/>
              <a:t>bož</a:t>
            </a:r>
            <a:r>
              <a:rPr lang="cs-CZ" dirty="0"/>
              <a:t>í existence</a:t>
            </a:r>
            <a:r>
              <a:rPr lang="en-US" dirty="0"/>
              <a:t>.</a:t>
            </a:r>
          </a:p>
          <a:p>
            <a:endParaRPr lang="en-US" dirty="0"/>
          </a:p>
        </p:txBody>
      </p:sp>
      <p:sp>
        <p:nvSpPr>
          <p:cNvPr id="4" name="Slide Number Placeholder 3"/>
          <p:cNvSpPr>
            <a:spLocks noGrp="1"/>
          </p:cNvSpPr>
          <p:nvPr>
            <p:ph type="sldNum" sz="quarter" idx="10"/>
          </p:nvPr>
        </p:nvSpPr>
        <p:spPr/>
        <p:txBody>
          <a:bodyPr/>
          <a:lstStyle/>
          <a:p>
            <a:pPr rtl="0"/>
            <a:fld id="{4B725628-3A68-42F4-BA86-981817953149}" type="slidenum">
              <a:rPr lang="cs-CZ" noProof="0" smtClean="0"/>
              <a:t>18</a:t>
            </a:fld>
            <a:endParaRPr lang="cs-CZ" noProof="0" dirty="0"/>
          </a:p>
        </p:txBody>
      </p:sp>
    </p:spTree>
    <p:extLst>
      <p:ext uri="{BB962C8B-B14F-4D97-AF65-F5344CB8AC3E}">
        <p14:creationId xmlns:p14="http://schemas.microsoft.com/office/powerpoint/2010/main" val="3389607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Bentley upozorňuje Newtona na  Galileo-Platonský koncept Božího stvoření vesmíru, ptá se Newtona, zda to tak mohlo být, neboť Galileo se v Dialogu zmiňuje, že to sedí.</a:t>
            </a:r>
          </a:p>
          <a:p>
            <a:r>
              <a:rPr lang="cs-CZ" b="1" dirty="0" err="1"/>
              <a:t>Dialóg</a:t>
            </a:r>
            <a:r>
              <a:rPr lang="cs-CZ" b="1" dirty="0"/>
              <a:t> o dvou systémech světa</a:t>
            </a:r>
          </a:p>
          <a:p>
            <a:endParaRPr lang="cs-CZ" dirty="0"/>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19</a:t>
            </a:fld>
            <a:endParaRPr lang="cs-CZ"/>
          </a:p>
        </p:txBody>
      </p:sp>
    </p:spTree>
    <p:extLst>
      <p:ext uri="{BB962C8B-B14F-4D97-AF65-F5344CB8AC3E}">
        <p14:creationId xmlns:p14="http://schemas.microsoft.com/office/powerpoint/2010/main" val="453899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úloze se předpokládá, že… božský architekt na jednom místě vesmíru stvořil planety, stanovil střed jejich otáčení, kam umístil Slunce, načež je nechal přímým pohybem klesat ke středu(Slunce), dokud nezískaly rychlost, která se zdála božské mysli vhodná.  </a:t>
            </a:r>
          </a:p>
          <a:p>
            <a:r>
              <a:rPr lang="cs-CZ" dirty="0"/>
              <a:t>Při dosažení patřičné rychlosti boží zásah změní přímý pohyb planety v otáčivý.  Planety si, každá na své oběžné dráze udrží předem stanovenou rychlost.</a:t>
            </a:r>
          </a:p>
          <a:p>
            <a:r>
              <a:rPr lang="cs-CZ" dirty="0"/>
              <a:t>Otázka: V jaké vzdálenosti od Slunce mohlo být  ono místo, kde byly planety poprvé vytvořeny, a mohly  vůbec být všechny vytvořeny na stejném místě?</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20</a:t>
            </a:fld>
            <a:endParaRPr lang="cs-CZ"/>
          </a:p>
        </p:txBody>
      </p:sp>
    </p:spTree>
    <p:extLst>
      <p:ext uri="{BB962C8B-B14F-4D97-AF65-F5344CB8AC3E}">
        <p14:creationId xmlns:p14="http://schemas.microsoft.com/office/powerpoint/2010/main" val="37291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noProof="0" dirty="0"/>
              <a:t>Projekt se zaměřil na díla 17. století, které představují mimořádnou překladatelskou výzvu, neboť jsou psány latinsky příp.  ve  starších verzích jazyků a  formulovány pro specifické čtenáře</a:t>
            </a:r>
          </a:p>
          <a:p>
            <a:r>
              <a:rPr lang="cs-CZ" noProof="0" dirty="0"/>
              <a:t>Tato díla je možné překládat jen na základě kolektivní spolupráce přírodovědců, historiků a didaktiků přírodních věd, filologů a historiků filosofie. </a:t>
            </a:r>
          </a:p>
          <a:p>
            <a:r>
              <a:rPr lang="cs-CZ" noProof="0" dirty="0"/>
              <a:t>Největším Newtonovým počinem je založení exaktní vědy jako zcela nového pohledu na reálný svět, umožňujícího rozvoj (moderní) matematizované deduktivní vědy</a:t>
            </a:r>
          </a:p>
          <a:p>
            <a:endParaRPr lang="cs-CZ" noProof="0" dirty="0"/>
          </a:p>
          <a:p>
            <a:endParaRPr lang="cs-CZ" dirty="0"/>
          </a:p>
        </p:txBody>
      </p:sp>
      <p:sp>
        <p:nvSpPr>
          <p:cNvPr id="4" name="Slide Number Placeholder 3"/>
          <p:cNvSpPr>
            <a:spLocks noGrp="1"/>
          </p:cNvSpPr>
          <p:nvPr>
            <p:ph type="sldNum" sz="quarter" idx="10"/>
          </p:nvPr>
        </p:nvSpPr>
        <p:spPr/>
        <p:txBody>
          <a:bodyPr/>
          <a:lstStyle/>
          <a:p>
            <a:pPr rtl="0"/>
            <a:fld id="{4B725628-3A68-42F4-BA86-981817953149}" type="slidenum">
              <a:rPr lang="cs-CZ" noProof="0" smtClean="0"/>
              <a:t>2</a:t>
            </a:fld>
            <a:endParaRPr lang="cs-CZ" noProof="0" dirty="0"/>
          </a:p>
        </p:txBody>
      </p:sp>
    </p:spTree>
    <p:extLst>
      <p:ext uri="{BB962C8B-B14F-4D97-AF65-F5344CB8AC3E}">
        <p14:creationId xmlns:p14="http://schemas.microsoft.com/office/powerpoint/2010/main" val="3084293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8C466-8E02-48CB-9F17-A875877681C1}" type="slidenum">
              <a:rPr lang="cs-CZ" smtClean="0"/>
              <a:t>21</a:t>
            </a:fld>
            <a:endParaRPr lang="cs-CZ"/>
          </a:p>
        </p:txBody>
      </p:sp>
    </p:spTree>
    <p:extLst>
      <p:ext uri="{BB962C8B-B14F-4D97-AF65-F5344CB8AC3E}">
        <p14:creationId xmlns:p14="http://schemas.microsoft.com/office/powerpoint/2010/main" val="2412078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Chtěl by pokračovat za rámec Principů a takto vysvětlit všechno.</a:t>
            </a:r>
          </a:p>
          <a:p>
            <a:endParaRPr lang="cs-CZ" dirty="0"/>
          </a:p>
          <a:p>
            <a:r>
              <a:rPr lang="cs-CZ" dirty="0" err="1"/>
              <a:t>Opticks</a:t>
            </a:r>
            <a:r>
              <a:rPr lang="cs-CZ" dirty="0"/>
              <a:t> se v mnoha ohledech liší od Principia. Dílo vyšlo v angličtině než v latině, což přispělo k rozvoji národní vědecké literatury. Kniha je modelem populárně-vědecké expozice: i když je Newtonova angličtina poněkud  zastaralá - a Newton obecně  projevuje zálibu v zdlouhavých větách s mnohými zakotvenými kvalifikacemi - modernímu čtenáři je kniha stále snadno srozumitelná. </a:t>
            </a:r>
          </a:p>
          <a:p>
            <a:r>
              <a:rPr lang="cs-CZ" dirty="0"/>
              <a:t>Naproti tomu jen málo čtenářů Newtonovy doby považovalo Principia za srozumitelnou knihu.</a:t>
            </a:r>
          </a:p>
          <a:p>
            <a:r>
              <a:rPr lang="cs-CZ" dirty="0"/>
              <a:t>Na rozdíl od Principia je </a:t>
            </a:r>
            <a:r>
              <a:rPr lang="cs-CZ" dirty="0" err="1"/>
              <a:t>Opticks</a:t>
            </a:r>
            <a:r>
              <a:rPr lang="cs-CZ" dirty="0"/>
              <a:t> techničtější vlastnosti těles a světla jsou demonstrovány pomocí konkrétních experimentů. </a:t>
            </a:r>
          </a:p>
          <a:p>
            <a:r>
              <a:rPr lang="cs-CZ" dirty="0"/>
              <a:t>V </a:t>
            </a:r>
            <a:r>
              <a:rPr lang="cs-CZ" dirty="0" err="1"/>
              <a:t>Experimentum</a:t>
            </a:r>
            <a:r>
              <a:rPr lang="cs-CZ" dirty="0"/>
              <a:t> </a:t>
            </a:r>
            <a:r>
              <a:rPr lang="cs-CZ" dirty="0" err="1"/>
              <a:t>crucis</a:t>
            </a:r>
            <a:r>
              <a:rPr lang="cs-CZ" dirty="0"/>
              <a:t> (kniha I, část II, věta </a:t>
            </a:r>
            <a:r>
              <a:rPr lang="cs-CZ" dirty="0" err="1"/>
              <a:t>ii</a:t>
            </a:r>
            <a:r>
              <a:rPr lang="cs-CZ" dirty="0"/>
              <a:t>) Newton ukázal, že že bílé světlo není v podstatě čisté, jak tvrdil </a:t>
            </a:r>
            <a:r>
              <a:rPr lang="cs-CZ" dirty="0">
                <a:hlinkClick r:id="rId3" tooltip="Aristotelés"/>
              </a:rPr>
              <a:t>Aristoteles</a:t>
            </a:r>
            <a:r>
              <a:rPr lang="cs-CZ" dirty="0"/>
              <a:t>, ale obsahuje směs všech druhů </a:t>
            </a:r>
            <a:r>
              <a:rPr lang="cs-CZ" dirty="0">
                <a:hlinkClick r:id="rId4" tooltip="Barva"/>
              </a:rPr>
              <a:t>barev</a:t>
            </a:r>
            <a:r>
              <a:rPr lang="cs-CZ" dirty="0"/>
              <a:t>. Spektrum.</a:t>
            </a:r>
          </a:p>
          <a:p>
            <a:r>
              <a:rPr lang="cs-CZ" dirty="0" err="1"/>
              <a:t>Opticks</a:t>
            </a:r>
            <a:r>
              <a:rPr lang="cs-CZ" dirty="0"/>
              <a:t> rozvíjí dohady o světle i nad rámec experimentálních důkazů: např. že světlo má „korpuskulárním“ podstatu.</a:t>
            </a:r>
          </a:p>
          <a:p>
            <a:endParaRPr lang="cs-CZ" dirty="0"/>
          </a:p>
          <a:p>
            <a:r>
              <a:rPr lang="cs-CZ" dirty="0"/>
              <a:t>Vznik spektra vysvětloval tím, že bílé světlo se skládá ze světel různých barev, které mají každé jiný index lomu. </a:t>
            </a:r>
          </a:p>
          <a:p>
            <a:r>
              <a:rPr lang="cs-CZ" dirty="0"/>
              <a:t>Také zjistil, že při průchodu rozloženého světla dalším hranolem se spektrální barvy už nemění. Pokud je druhý hranol opačný, lze spektrum opět složit do původního bílého světla.</a:t>
            </a:r>
          </a:p>
          <a:p>
            <a:r>
              <a:rPr lang="cs-CZ" dirty="0"/>
              <a:t>Podle tradičního výkladu aristotelských časů barvy vznikají proměnou bílého světla při styku s povrchem každého předmětu, Newton tvrdil, že barvy jsou vlastnostmi světla, ve kterém jsou uloženy v podobě spektra.</a:t>
            </a:r>
          </a:p>
          <a:p>
            <a:endParaRPr lang="cs-CZ" dirty="0"/>
          </a:p>
          <a:p>
            <a:r>
              <a:rPr lang="cs-CZ" dirty="0"/>
              <a:t>Už Jan Marek Marci popsal rozklad světla při lomu už v roce 1648 a ještě před ním René Descartes. </a:t>
            </a:r>
          </a:p>
          <a:p>
            <a:r>
              <a:rPr lang="cs-CZ" dirty="0"/>
              <a:t>Jisté je, že od Newtona pochází převratná koncepce složenosti bílého světla i termíny </a:t>
            </a:r>
            <a:r>
              <a:rPr lang="cs-CZ" i="1" dirty="0"/>
              <a:t>spektrum</a:t>
            </a:r>
            <a:r>
              <a:rPr lang="cs-CZ" dirty="0"/>
              <a:t>, </a:t>
            </a:r>
            <a:r>
              <a:rPr lang="cs-CZ" i="1" dirty="0"/>
              <a:t>analýza světla</a:t>
            </a:r>
            <a:r>
              <a:rPr lang="cs-CZ" dirty="0"/>
              <a:t> a </a:t>
            </a:r>
            <a:r>
              <a:rPr lang="cs-CZ" i="1" dirty="0"/>
              <a:t>syntéza světla</a:t>
            </a:r>
            <a:r>
              <a:rPr lang="cs-CZ" dirty="0"/>
              <a:t>. </a:t>
            </a:r>
          </a:p>
          <a:p>
            <a:r>
              <a:rPr lang="cs-CZ" dirty="0"/>
              <a:t>(Navíc poznání, že ani barevnou vadu čoček nelze nijak eliminovat, ho přivedlo k práci na dalekohledu zrcadlovém, ale to je jiný příběh.)</a:t>
            </a:r>
          </a:p>
          <a:p>
            <a:r>
              <a:rPr lang="cs-CZ" dirty="0"/>
              <a:t>Jakkoli měl o svém objevu vysoké mínění, Newton s jeho publikací nikterak nespěchal. Odhodlal se až jako novopečený člen Královské společnosti v Londýně (tím se stal za konstrukci zrcadlového dalekohledu). Článek s názvem </a:t>
            </a:r>
            <a:r>
              <a:rPr lang="cs-CZ" i="1" dirty="0"/>
              <a:t>Nová teorie světla a barev</a:t>
            </a:r>
            <a:r>
              <a:rPr lang="cs-CZ" dirty="0"/>
              <a:t> zveřejnil 19. února 1672 v časopise Společnosti</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22</a:t>
            </a:fld>
            <a:endParaRPr lang="cs-CZ"/>
          </a:p>
        </p:txBody>
      </p:sp>
    </p:spTree>
    <p:extLst>
      <p:ext uri="{BB962C8B-B14F-4D97-AF65-F5344CB8AC3E}">
        <p14:creationId xmlns:p14="http://schemas.microsoft.com/office/powerpoint/2010/main" val="2351522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 zveřejnění práce </a:t>
            </a:r>
            <a:r>
              <a:rPr lang="cs-CZ" dirty="0" err="1"/>
              <a:t>Royal</a:t>
            </a:r>
            <a:r>
              <a:rPr lang="cs-CZ" dirty="0"/>
              <a:t> Society řekla Halleyovi, že si již nemůže dovolit jeho plat, a nabídla mu místo toho platbu v neprodaných kopiích </a:t>
            </a:r>
            <a:r>
              <a:rPr lang="cs-CZ" dirty="0" err="1"/>
              <a:t>Historia</a:t>
            </a:r>
            <a:r>
              <a:rPr lang="cs-CZ" dirty="0"/>
              <a:t> </a:t>
            </a:r>
            <a:r>
              <a:rPr lang="cs-CZ" dirty="0" err="1"/>
              <a:t>Piscium</a:t>
            </a:r>
            <a:r>
              <a:rPr lang="cs-CZ" dirty="0"/>
              <a:t>.</a:t>
            </a:r>
          </a:p>
          <a:p>
            <a:endParaRPr lang="cs-CZ" dirty="0"/>
          </a:p>
          <a:p>
            <a:r>
              <a:rPr lang="cs-CZ" dirty="0"/>
              <a:t>„I když se některým lidem může zdát překvapivé, že první členové Královské společnosti téměř minuli příležitost vydávat Newtonovy Principia, nesmíme zapomínat, že Halley, Newton, </a:t>
            </a:r>
            <a:r>
              <a:rPr lang="cs-CZ" dirty="0" err="1"/>
              <a:t>Ray</a:t>
            </a:r>
            <a:r>
              <a:rPr lang="cs-CZ" dirty="0"/>
              <a:t> a </a:t>
            </a:r>
            <a:r>
              <a:rPr lang="cs-CZ" dirty="0" err="1"/>
              <a:t>Willughby</a:t>
            </a:r>
            <a:r>
              <a:rPr lang="cs-CZ" dirty="0"/>
              <a:t> pracovali v nejranějších dobách vědecká revoluce, “uvedl Jonathan </a:t>
            </a:r>
            <a:r>
              <a:rPr lang="cs-CZ" dirty="0" err="1"/>
              <a:t>Ashmore</a:t>
            </a:r>
            <a:r>
              <a:rPr lang="cs-CZ" dirty="0"/>
              <a:t>, předseda knihovního výboru společnosti.</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23</a:t>
            </a:fld>
            <a:endParaRPr lang="cs-CZ"/>
          </a:p>
        </p:txBody>
      </p:sp>
    </p:spTree>
    <p:extLst>
      <p:ext uri="{BB962C8B-B14F-4D97-AF65-F5344CB8AC3E}">
        <p14:creationId xmlns:p14="http://schemas.microsoft.com/office/powerpoint/2010/main" val="4158519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r>
              <a:rPr lang="cs-CZ" dirty="0"/>
              <a:t>Newton je dodnes slaven jako vědecký génius, přestože vědcem dnešního typu zcela  nebyl, </a:t>
            </a:r>
          </a:p>
          <a:p>
            <a:r>
              <a:rPr lang="cs-CZ" dirty="0"/>
              <a:t>Jeho provozování alchymie mělo spíše spirituální povahu. Jeho krédem byla představa o univerzu proniknutém duchem.</a:t>
            </a:r>
          </a:p>
          <a:p>
            <a:endParaRPr lang="cs-CZ" dirty="0"/>
          </a:p>
          <a:p>
            <a:r>
              <a:rPr lang="cs-CZ" dirty="0"/>
              <a:t>Žil téměř mnišským životem. Kvůli svým pokusům </a:t>
            </a:r>
            <a:r>
              <a:rPr lang="cs-CZ" dirty="0" err="1"/>
              <a:t>sotvaco</a:t>
            </a:r>
            <a:r>
              <a:rPr lang="cs-CZ" dirty="0"/>
              <a:t> vestoje pojedl, spával pět hodin denně a konzumoval ohromná kvanta kávy. Neměl zájem o materiální věci každodenního života. Jeho nesčetná studia dávné minulosti ho přiváděla k úvahám z dnešního hlediska až směšným (např. že Mojžíš byl prvním alchymistou, současná matematika je jen oživením Pythagorových myšlenek,</a:t>
            </a:r>
          </a:p>
          <a:p>
            <a:endParaRPr lang="cs-CZ" dirty="0"/>
          </a:p>
          <a:p>
            <a:r>
              <a:rPr lang="cs-CZ" sz="1200" kern="1200" dirty="0">
                <a:solidFill>
                  <a:schemeClr val="tx1"/>
                </a:solidFill>
                <a:effectLst/>
                <a:latin typeface="+mn-lt"/>
                <a:ea typeface="+mn-ea"/>
                <a:cs typeface="+mn-cs"/>
              </a:rPr>
              <a:t>Často se říká, že Newton odhalil tajemství </a:t>
            </a:r>
            <a:r>
              <a:rPr lang="cs-CZ" sz="1200" b="1" kern="1200" dirty="0">
                <a:solidFill>
                  <a:schemeClr val="tx1"/>
                </a:solidFill>
                <a:effectLst/>
                <a:latin typeface="+mn-lt"/>
                <a:ea typeface="+mn-ea"/>
                <a:cs typeface="+mn-cs"/>
                <a:hlinkClick r:id="rId3"/>
              </a:rPr>
              <a:t>gravitace</a:t>
            </a:r>
            <a:r>
              <a:rPr lang="cs-CZ" sz="1200" kern="1200" dirty="0">
                <a:solidFill>
                  <a:schemeClr val="tx1"/>
                </a:solidFill>
                <a:effectLst/>
                <a:latin typeface="+mn-lt"/>
                <a:ea typeface="+mn-ea"/>
                <a:cs typeface="+mn-cs"/>
              </a:rPr>
              <a:t>, ale je to dost nepřesné; ve skutečnosti ji jen matematicky popsal, což není úplně totéž - čím gravitace je, to pořád ještě moc nevíme. Nic to však neubírá na skutečnosti, že to byl právě on, kdo položil základy moderní fyziky. Jeho význam teprve mnohem později přerostl až Albert Einstein. A ten o Newtonovi řekl: "Příroda pro něho byla otevřenou knihou, jejíž písmena mohl číst bez námahy."</a:t>
            </a:r>
            <a:endParaRPr lang="cs-CZ" dirty="0"/>
          </a:p>
          <a:p>
            <a:endParaRPr lang="cs-CZ" dirty="0"/>
          </a:p>
          <a:p>
            <a:r>
              <a:rPr lang="cs-CZ" dirty="0"/>
              <a:t>Hledal neviditelné síly, působící mezi materiálními částmi světa, což odpovídalo představám alchymistů o  tajuplných skrytých silách ve světě, které ho oživují. Hodlal moderními technickými experimenty potvrzovat magické myšlení starých alchymistů. Newton také naznačil hypotézu éteru prostupujícího celý vesmír, jenž odpovídá za magnetismus i přitažlivost. V roce 1672 byl devětadvacetiletý Newton přijat do Královské společnosti v Londýně (</a:t>
            </a:r>
            <a:r>
              <a:rPr lang="cs-CZ" dirty="0" err="1"/>
              <a:t>Royal</a:t>
            </a:r>
            <a:r>
              <a:rPr lang="cs-CZ" dirty="0"/>
              <a:t> Society). </a:t>
            </a:r>
          </a:p>
        </p:txBody>
      </p:sp>
      <p:sp>
        <p:nvSpPr>
          <p:cNvPr id="4" name="Zástupný symbol pro číslo snímku 3"/>
          <p:cNvSpPr>
            <a:spLocks noGrp="1"/>
          </p:cNvSpPr>
          <p:nvPr>
            <p:ph type="sldNum" sz="quarter" idx="5"/>
          </p:nvPr>
        </p:nvSpPr>
        <p:spPr>
          <a:xfrm>
            <a:off x="3850444" y="9428585"/>
            <a:ext cx="2945659" cy="498055"/>
          </a:xfrm>
          <a:prstGeom prst="rect">
            <a:avLst/>
          </a:prstGeom>
        </p:spPr>
        <p:txBody>
          <a:bodyPr/>
          <a:lstStyle/>
          <a:p>
            <a:fld id="{B8B8540B-6B62-4111-BBA7-E4242547A708}" type="slidenum">
              <a:rPr lang="cs-CZ" smtClean="0"/>
              <a:t>24</a:t>
            </a:fld>
            <a:endParaRPr lang="cs-CZ"/>
          </a:p>
        </p:txBody>
      </p:sp>
    </p:spTree>
    <p:extLst>
      <p:ext uri="{BB962C8B-B14F-4D97-AF65-F5344CB8AC3E}">
        <p14:creationId xmlns:p14="http://schemas.microsoft.com/office/powerpoint/2010/main" val="1438005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25</a:t>
            </a:fld>
            <a:endParaRPr lang="cs-CZ"/>
          </a:p>
        </p:txBody>
      </p:sp>
    </p:spTree>
    <p:extLst>
      <p:ext uri="{BB962C8B-B14F-4D97-AF65-F5344CB8AC3E}">
        <p14:creationId xmlns:p14="http://schemas.microsoft.com/office/powerpoint/2010/main" val="2202695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26</a:t>
            </a:fld>
            <a:endParaRPr lang="cs-CZ"/>
          </a:p>
        </p:txBody>
      </p:sp>
    </p:spTree>
    <p:extLst>
      <p:ext uri="{BB962C8B-B14F-4D97-AF65-F5344CB8AC3E}">
        <p14:creationId xmlns:p14="http://schemas.microsoft.com/office/powerpoint/2010/main" val="780433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konec</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27</a:t>
            </a:fld>
            <a:endParaRPr lang="cs-CZ"/>
          </a:p>
        </p:txBody>
      </p:sp>
    </p:spTree>
    <p:extLst>
      <p:ext uri="{BB962C8B-B14F-4D97-AF65-F5344CB8AC3E}">
        <p14:creationId xmlns:p14="http://schemas.microsoft.com/office/powerpoint/2010/main" val="2483338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Nabízíme překlad vybraných pasáží  z přírodní filozofie, jíž vzniká nový obraz světa založený na matematice a fyzikálním pojmu gravitační síly. </a:t>
            </a:r>
          </a:p>
          <a:p>
            <a:r>
              <a:rPr lang="cs-CZ" dirty="0"/>
              <a:t>Náš výbor obsahuje  i překlad Newtonových dopisů reverendu </a:t>
            </a:r>
            <a:r>
              <a:rPr lang="cs-CZ" dirty="0" err="1"/>
              <a:t>Bentleymu</a:t>
            </a:r>
            <a:r>
              <a:rPr lang="cs-CZ" dirty="0"/>
              <a:t>, v těchto dopisech Newton reaguje na otázky, které se týkají úlohy Boha ve vesmíru. </a:t>
            </a:r>
          </a:p>
          <a:p>
            <a:r>
              <a:rPr lang="en-US" dirty="0" err="1"/>
              <a:t>Opticks</a:t>
            </a:r>
            <a:r>
              <a:rPr lang="en-US" dirty="0"/>
              <a:t> (1704)</a:t>
            </a:r>
            <a:endParaRPr lang="cs-CZ" dirty="0"/>
          </a:p>
          <a:p>
            <a:r>
              <a:rPr lang="cs-CZ" dirty="0"/>
              <a:t>Předmluvy odrážení historiografii tehdejší doby, jak bude Newtonovo dílo chápáno </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3</a:t>
            </a:fld>
            <a:endParaRPr lang="cs-CZ"/>
          </a:p>
        </p:txBody>
      </p:sp>
    </p:spTree>
    <p:extLst>
      <p:ext uri="{BB962C8B-B14F-4D97-AF65-F5344CB8AC3E}">
        <p14:creationId xmlns:p14="http://schemas.microsoft.com/office/powerpoint/2010/main" val="188172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r>
              <a:rPr lang="cs-CZ" dirty="0"/>
              <a:t>Při zpracování Principií se mu vzorem byla Euklidova geometrie jejíž strukturu  (číslované knihy, sekce, axiomy, zákony, definice, tvrzení, věty, důsledky a komentáře) a logiku typu věta - důkaz.</a:t>
            </a:r>
          </a:p>
          <a:p>
            <a:r>
              <a:rPr lang="cs-CZ" dirty="0"/>
              <a:t>Další vydání Principií, doplněné o analýzu pohybu v prostředí kladoucím odpor, a filosofické úvahy, vydal  po 26 letech v roce 1713 ve svých 70 letech, poslední vydání doplněné pozorování komet ve svých 83 letech a rok před svou smrtí. Newton napsal svá Principia v jazyce tehdejších vzdělanců - v latině.</a:t>
            </a:r>
          </a:p>
          <a:p>
            <a:endParaRPr lang="cs-CZ" sz="1200" kern="1200" dirty="0">
              <a:solidFill>
                <a:schemeClr val="tx1"/>
              </a:solidFill>
              <a:latin typeface="+mn-lt"/>
              <a:ea typeface="+mn-ea"/>
              <a:cs typeface="+mn-cs"/>
            </a:endParaRPr>
          </a:p>
          <a:p>
            <a:r>
              <a:rPr lang="cs-CZ" noProof="0" dirty="0"/>
              <a:t>Roger Cotes, matematik, Newton-Cotesovy vzorce – numerická metoda integrování</a:t>
            </a:r>
          </a:p>
          <a:p>
            <a:r>
              <a:rPr lang="cs-CZ" noProof="0" dirty="0"/>
              <a:t> – obhajoba Newtonova pojetí gravitace, rozprava proti karteziánům i proti ateistům</a:t>
            </a:r>
          </a:p>
          <a:p>
            <a:r>
              <a:rPr lang="cs-CZ" noProof="0" dirty="0"/>
              <a:t>… </a:t>
            </a:r>
            <a:r>
              <a:rPr lang="cs-CZ" b="1" noProof="0" dirty="0"/>
              <a:t>Oni Konečně řeknou, že uspořádání světa není důsledkem boží vůle, ale nějaké nutnosti přírody, a pak nutně upadají do špinavých lejn zcela nečistého stáda. To jsou ti, kteří blouzní o tom, že všechny věci řídí osud, a ne prozřetelnost, a že látka, nekonečná a věčná, z vlastní nutnosti existovala vždy a všude. Za těchto předpokladů bude tedy látka všude stejná, neboť různost forem vůbec nelze sloučit s nutností.</a:t>
            </a:r>
          </a:p>
          <a:p>
            <a:r>
              <a:rPr lang="cs-CZ"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rgbClr val="000000"/>
                </a:solidFill>
                <a:effectLst/>
                <a:latin typeface="Times-Italic"/>
              </a:rPr>
              <a:t>Halley's Ode to Newton 379</a:t>
            </a:r>
            <a:br>
              <a:rPr lang="en-US" sz="1200" b="0" i="1" dirty="0">
                <a:solidFill>
                  <a:srgbClr val="000000"/>
                </a:solidFill>
                <a:effectLst/>
                <a:latin typeface="Times-Italic"/>
              </a:rPr>
            </a:br>
            <a:r>
              <a:rPr lang="en-US" sz="1200" b="0" i="1" dirty="0">
                <a:solidFill>
                  <a:srgbClr val="000000"/>
                </a:solidFill>
                <a:effectLst/>
                <a:latin typeface="Times-Italic"/>
              </a:rPr>
              <a:t>Newton's Preface to the First Edition 381</a:t>
            </a:r>
            <a:br>
              <a:rPr lang="en-US" sz="1200" b="0" i="1" dirty="0">
                <a:solidFill>
                  <a:srgbClr val="000000"/>
                </a:solidFill>
                <a:effectLst/>
                <a:latin typeface="Times-Italic"/>
              </a:rPr>
            </a:br>
            <a:r>
              <a:rPr lang="en-US" sz="1200" b="0" i="1" dirty="0">
                <a:solidFill>
                  <a:srgbClr val="000000"/>
                </a:solidFill>
                <a:effectLst/>
                <a:latin typeface="Times-Italic"/>
              </a:rPr>
              <a:t>Newton's Preface to the Second Edition 384</a:t>
            </a:r>
            <a:br>
              <a:rPr lang="en-US" sz="1200" b="0" i="1" dirty="0">
                <a:solidFill>
                  <a:srgbClr val="000000"/>
                </a:solidFill>
                <a:effectLst/>
                <a:latin typeface="Times-Italic"/>
              </a:rPr>
            </a:br>
            <a:r>
              <a:rPr lang="en-US" sz="1200" b="0" i="1" dirty="0" err="1">
                <a:solidFill>
                  <a:srgbClr val="000000"/>
                </a:solidFill>
                <a:effectLst/>
                <a:latin typeface="Times-Italic"/>
              </a:rPr>
              <a:t>Cotes's</a:t>
            </a:r>
            <a:r>
              <a:rPr lang="en-US" sz="1200" b="0" i="1" dirty="0">
                <a:solidFill>
                  <a:srgbClr val="000000"/>
                </a:solidFill>
                <a:effectLst/>
                <a:latin typeface="Times-Italic"/>
              </a:rPr>
              <a:t> Preface to the Second Edition 385</a:t>
            </a:r>
            <a:br>
              <a:rPr lang="en-US" sz="1200" b="0" i="1" dirty="0">
                <a:solidFill>
                  <a:srgbClr val="000000"/>
                </a:solidFill>
                <a:effectLst/>
                <a:latin typeface="Times-Italic"/>
              </a:rPr>
            </a:br>
            <a:r>
              <a:rPr lang="en-US" sz="1200" b="0" i="1" dirty="0">
                <a:solidFill>
                  <a:srgbClr val="000000"/>
                </a:solidFill>
                <a:effectLst/>
                <a:latin typeface="Times-Italic"/>
              </a:rPr>
              <a:t>Newton's Preface to the Third Edition 400</a:t>
            </a:r>
            <a:br>
              <a:rPr lang="en-US" sz="1200" b="0" i="1" dirty="0">
                <a:solidFill>
                  <a:srgbClr val="000000"/>
                </a:solidFill>
                <a:effectLst/>
                <a:latin typeface="Times-Italic"/>
              </a:rPr>
            </a:br>
            <a:r>
              <a:rPr lang="en-US" sz="1200" b="0" i="0" dirty="0">
                <a:solidFill>
                  <a:srgbClr val="000000"/>
                </a:solidFill>
                <a:effectLst/>
                <a:latin typeface="Times-Roman"/>
              </a:rPr>
              <a:t>Definitions 403</a:t>
            </a:r>
            <a:br>
              <a:rPr lang="en-US" sz="1200" b="0" i="0" dirty="0">
                <a:solidFill>
                  <a:srgbClr val="000000"/>
                </a:solidFill>
                <a:effectLst/>
                <a:latin typeface="Times-Roman"/>
              </a:rPr>
            </a:br>
            <a:r>
              <a:rPr lang="en-US" sz="1200" b="0" i="0" dirty="0">
                <a:solidFill>
                  <a:srgbClr val="000000"/>
                </a:solidFill>
                <a:effectLst/>
                <a:latin typeface="Times-Roman"/>
              </a:rPr>
              <a:t>Axioms, or the Laws of Motion 416</a:t>
            </a:r>
            <a:r>
              <a:rPr lang="en-US" dirty="0"/>
              <a:t> </a:t>
            </a:r>
            <a:endParaRPr lang="cs-CZ" dirty="0"/>
          </a:p>
          <a:p>
            <a:endParaRPr lang="cs-CZ" noProof="0" dirty="0"/>
          </a:p>
          <a:p>
            <a:endParaRPr lang="cs-CZ" sz="1200" kern="1200" dirty="0">
              <a:solidFill>
                <a:schemeClr val="tx1"/>
              </a:solidFill>
              <a:latin typeface="+mn-lt"/>
              <a:ea typeface="+mn-ea"/>
              <a:cs typeface="+mn-cs"/>
            </a:endParaRPr>
          </a:p>
          <a:p>
            <a:endParaRPr lang="cs-CZ" sz="1200" kern="1200" dirty="0">
              <a:solidFill>
                <a:schemeClr val="tx1"/>
              </a:solidFill>
              <a:latin typeface="+mn-lt"/>
              <a:ea typeface="+mn-ea"/>
              <a:cs typeface="+mn-cs"/>
            </a:endParaRPr>
          </a:p>
          <a:p>
            <a:endParaRPr lang="cs-CZ" dirty="0"/>
          </a:p>
        </p:txBody>
      </p:sp>
      <p:sp>
        <p:nvSpPr>
          <p:cNvPr id="4" name="Zástupný symbol pro číslo snímku 3"/>
          <p:cNvSpPr>
            <a:spLocks noGrp="1"/>
          </p:cNvSpPr>
          <p:nvPr>
            <p:ph type="sldNum" sz="quarter" idx="5"/>
          </p:nvPr>
        </p:nvSpPr>
        <p:spPr>
          <a:xfrm>
            <a:off x="3850444" y="9428585"/>
            <a:ext cx="2945659" cy="498055"/>
          </a:xfrm>
          <a:prstGeom prst="rect">
            <a:avLst/>
          </a:prstGeom>
        </p:spPr>
        <p:txBody>
          <a:bodyPr/>
          <a:lstStyle/>
          <a:p>
            <a:fld id="{B8B8540B-6B62-4111-BBA7-E4242547A708}" type="slidenum">
              <a:rPr lang="cs-CZ" smtClean="0"/>
              <a:t>4</a:t>
            </a:fld>
            <a:endParaRPr lang="cs-CZ"/>
          </a:p>
        </p:txBody>
      </p:sp>
    </p:spTree>
    <p:extLst>
      <p:ext uri="{BB962C8B-B14F-4D97-AF65-F5344CB8AC3E}">
        <p14:creationId xmlns:p14="http://schemas.microsoft.com/office/powerpoint/2010/main" val="44989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Zde</a:t>
            </a:r>
            <a:r>
              <a:rPr lang="en-US" dirty="0"/>
              <a:t> Newton </a:t>
            </a:r>
            <a:r>
              <a:rPr lang="en-US" dirty="0" err="1"/>
              <a:t>zavádí</a:t>
            </a:r>
            <a:r>
              <a:rPr lang="en-US" dirty="0"/>
              <a:t> </a:t>
            </a:r>
            <a:r>
              <a:rPr lang="en-US" dirty="0" err="1"/>
              <a:t>dnešní</a:t>
            </a:r>
            <a:r>
              <a:rPr lang="en-US" dirty="0"/>
              <a:t> </a:t>
            </a:r>
            <a:r>
              <a:rPr lang="en-US" dirty="0" err="1"/>
              <a:t>hmotnost</a:t>
            </a:r>
            <a:r>
              <a:rPr lang="en-US" dirty="0"/>
              <a:t>. </a:t>
            </a:r>
            <a:r>
              <a:rPr lang="en-US" dirty="0" err="1"/>
              <a:t>Sděluje</a:t>
            </a:r>
            <a:r>
              <a:rPr lang="en-US" dirty="0"/>
              <a:t>, </a:t>
            </a:r>
            <a:r>
              <a:rPr lang="en-US" dirty="0" err="1"/>
              <a:t>že</a:t>
            </a:r>
            <a:r>
              <a:rPr lang="en-US" dirty="0"/>
              <a:t> „</a:t>
            </a:r>
            <a:r>
              <a:rPr lang="en-US" dirty="0" err="1"/>
              <a:t>množství</a:t>
            </a:r>
            <a:r>
              <a:rPr lang="en-US" dirty="0"/>
              <a:t> </a:t>
            </a:r>
            <a:r>
              <a:rPr lang="en-US" dirty="0" err="1"/>
              <a:t>látky</a:t>
            </a:r>
            <a:r>
              <a:rPr lang="en-US" dirty="0"/>
              <a:t>“ </a:t>
            </a:r>
            <a:r>
              <a:rPr lang="en-US" dirty="0" err="1"/>
              <a:t>bude</a:t>
            </a:r>
            <a:r>
              <a:rPr lang="en-US" dirty="0"/>
              <a:t> </a:t>
            </a:r>
            <a:r>
              <a:rPr lang="en-US" dirty="0" err="1"/>
              <a:t>nadále</a:t>
            </a:r>
            <a:r>
              <a:rPr lang="en-US" dirty="0"/>
              <a:t> </a:t>
            </a:r>
            <a:r>
              <a:rPr lang="en-US" dirty="0" err="1"/>
              <a:t>označovat</a:t>
            </a:r>
            <a:r>
              <a:rPr lang="en-US" dirty="0"/>
              <a:t> </a:t>
            </a:r>
            <a:r>
              <a:rPr lang="en-US" dirty="0" err="1"/>
              <a:t>dvěma</a:t>
            </a:r>
            <a:r>
              <a:rPr lang="en-US" dirty="0"/>
              <a:t> </a:t>
            </a:r>
            <a:r>
              <a:rPr lang="en-US" dirty="0" err="1"/>
              <a:t>názvy</a:t>
            </a:r>
            <a:r>
              <a:rPr lang="en-US" dirty="0"/>
              <a:t>: „</a:t>
            </a:r>
            <a:r>
              <a:rPr lang="en-US" dirty="0" err="1"/>
              <a:t>těleso</a:t>
            </a:r>
            <a:r>
              <a:rPr lang="en-US" dirty="0"/>
              <a:t>“ a „</a:t>
            </a:r>
            <a:r>
              <a:rPr lang="en-US" dirty="0" err="1"/>
              <a:t>hmota</a:t>
            </a:r>
            <a:r>
              <a:rPr lang="en-US" dirty="0"/>
              <a:t>“. </a:t>
            </a:r>
            <a:r>
              <a:rPr lang="en-US" dirty="0" err="1"/>
              <a:t>Mimo</a:t>
            </a:r>
            <a:r>
              <a:rPr lang="en-US" dirty="0"/>
              <a:t> </a:t>
            </a:r>
            <a:r>
              <a:rPr lang="en-US" dirty="0" err="1"/>
              <a:t>jiné</a:t>
            </a:r>
            <a:r>
              <a:rPr lang="en-US" dirty="0"/>
              <a:t> </a:t>
            </a:r>
            <a:r>
              <a:rPr lang="en-US" dirty="0" err="1"/>
              <a:t>tím</a:t>
            </a:r>
            <a:r>
              <a:rPr lang="en-US" dirty="0"/>
              <a:t> </a:t>
            </a:r>
            <a:r>
              <a:rPr lang="en-US" dirty="0" err="1"/>
              <a:t>vytváří</a:t>
            </a:r>
            <a:r>
              <a:rPr lang="en-US" dirty="0"/>
              <a:t> </a:t>
            </a:r>
            <a:r>
              <a:rPr lang="en-US" dirty="0" err="1"/>
              <a:t>koncept</a:t>
            </a:r>
            <a:r>
              <a:rPr lang="en-US" dirty="0"/>
              <a:t> </a:t>
            </a:r>
            <a:r>
              <a:rPr lang="en-US" dirty="0" err="1"/>
              <a:t>fyzikálního</a:t>
            </a:r>
            <a:r>
              <a:rPr lang="en-US" dirty="0"/>
              <a:t> </a:t>
            </a:r>
            <a:r>
              <a:rPr lang="en-US" dirty="0" err="1"/>
              <a:t>tělesa</a:t>
            </a:r>
            <a:r>
              <a:rPr lang="en-US" dirty="0"/>
              <a:t>. V </a:t>
            </a:r>
            <a:r>
              <a:rPr lang="en-US" dirty="0" err="1"/>
              <a:t>Principech</a:t>
            </a:r>
            <a:r>
              <a:rPr lang="en-US" dirty="0"/>
              <a:t> se </a:t>
            </a:r>
            <a:r>
              <a:rPr lang="en-US" dirty="0" err="1"/>
              <a:t>dále</a:t>
            </a:r>
            <a:r>
              <a:rPr lang="en-US" dirty="0"/>
              <a:t> </a:t>
            </a:r>
            <a:r>
              <a:rPr lang="en-US" dirty="0" err="1"/>
              <a:t>nezmiňuje</a:t>
            </a:r>
            <a:r>
              <a:rPr lang="en-US" dirty="0"/>
              <a:t> o </a:t>
            </a:r>
            <a:r>
              <a:rPr lang="en-US" dirty="0" err="1"/>
              <a:t>způsobu</a:t>
            </a:r>
            <a:r>
              <a:rPr lang="en-US" dirty="0"/>
              <a:t> </a:t>
            </a:r>
            <a:r>
              <a:rPr lang="en-US" dirty="0" err="1"/>
              <a:t>zjišťování</a:t>
            </a:r>
            <a:r>
              <a:rPr lang="en-US" dirty="0"/>
              <a:t> „</a:t>
            </a:r>
            <a:r>
              <a:rPr lang="en-US" dirty="0" err="1"/>
              <a:t>hmoty</a:t>
            </a:r>
            <a:r>
              <a:rPr lang="en-US" dirty="0"/>
              <a:t>“ </a:t>
            </a:r>
            <a:r>
              <a:rPr lang="en-US" dirty="0" err="1"/>
              <a:t>pomocí</a:t>
            </a:r>
            <a:r>
              <a:rPr lang="en-US" dirty="0"/>
              <a:t> </a:t>
            </a:r>
            <a:r>
              <a:rPr lang="en-US" dirty="0" err="1"/>
              <a:t>hustoty</a:t>
            </a:r>
            <a:r>
              <a:rPr lang="en-US" dirty="0"/>
              <a:t> a </a:t>
            </a:r>
            <a:r>
              <a:rPr lang="en-US" dirty="0" err="1"/>
              <a:t>objemu</a:t>
            </a:r>
            <a:r>
              <a:rPr lang="en-US" dirty="0"/>
              <a:t> </a:t>
            </a:r>
            <a:r>
              <a:rPr lang="en-US" dirty="0" err="1"/>
              <a:t>tělesa</a:t>
            </a:r>
            <a:r>
              <a:rPr lang="en-US" dirty="0"/>
              <a:t>, </a:t>
            </a:r>
            <a:r>
              <a:rPr lang="en-US" dirty="0" err="1"/>
              <a:t>vždy</a:t>
            </a:r>
            <a:r>
              <a:rPr lang="en-US" dirty="0"/>
              <a:t> </a:t>
            </a:r>
            <a:r>
              <a:rPr lang="en-US" dirty="0" err="1"/>
              <a:t>hovoří</a:t>
            </a:r>
            <a:r>
              <a:rPr lang="en-US" dirty="0"/>
              <a:t> </a:t>
            </a:r>
            <a:r>
              <a:rPr lang="en-US" dirty="0" err="1"/>
              <a:t>jen</a:t>
            </a:r>
            <a:r>
              <a:rPr lang="en-US" dirty="0"/>
              <a:t> o </a:t>
            </a:r>
            <a:r>
              <a:rPr lang="en-US" dirty="0" err="1"/>
              <a:t>jejím</a:t>
            </a:r>
            <a:r>
              <a:rPr lang="en-US" dirty="0"/>
              <a:t> </a:t>
            </a:r>
            <a:r>
              <a:rPr lang="en-US" dirty="0" err="1"/>
              <a:t>zjišťování</a:t>
            </a:r>
            <a:r>
              <a:rPr lang="en-US" dirty="0"/>
              <a:t> </a:t>
            </a:r>
            <a:r>
              <a:rPr lang="en-US" dirty="0" err="1"/>
              <a:t>na</a:t>
            </a:r>
            <a:r>
              <a:rPr lang="en-US" dirty="0"/>
              <a:t> </a:t>
            </a:r>
            <a:r>
              <a:rPr lang="en-US" dirty="0" err="1"/>
              <a:t>základě</a:t>
            </a:r>
            <a:r>
              <a:rPr lang="en-US" dirty="0"/>
              <a:t> </a:t>
            </a:r>
            <a:r>
              <a:rPr lang="en-US" dirty="0" err="1"/>
              <a:t>úvah</a:t>
            </a:r>
            <a:r>
              <a:rPr lang="en-US" dirty="0"/>
              <a:t> o </a:t>
            </a:r>
            <a:r>
              <a:rPr lang="en-US" dirty="0" err="1"/>
              <a:t>setrvačných</a:t>
            </a:r>
            <a:r>
              <a:rPr lang="en-US" dirty="0"/>
              <a:t> a </a:t>
            </a:r>
            <a:r>
              <a:rPr lang="en-US" dirty="0" err="1"/>
              <a:t>gravitačních</a:t>
            </a:r>
            <a:r>
              <a:rPr lang="en-US" dirty="0"/>
              <a:t> </a:t>
            </a:r>
            <a:r>
              <a:rPr lang="en-US" dirty="0" err="1"/>
              <a:t>projevech</a:t>
            </a:r>
            <a:r>
              <a:rPr lang="en-US" dirty="0"/>
              <a:t> </a:t>
            </a:r>
            <a:r>
              <a:rPr lang="en-US" dirty="0" err="1"/>
              <a:t>tělesa</a:t>
            </a:r>
            <a:r>
              <a:rPr lang="en-US" dirty="0"/>
              <a:t>.  V </a:t>
            </a:r>
            <a:r>
              <a:rPr lang="en-US" dirty="0" err="1"/>
              <a:t>textu</a:t>
            </a:r>
            <a:r>
              <a:rPr lang="en-US" dirty="0"/>
              <a:t> se pro „</a:t>
            </a:r>
            <a:r>
              <a:rPr lang="en-US" dirty="0" err="1"/>
              <a:t>hmotu</a:t>
            </a:r>
            <a:r>
              <a:rPr lang="en-US" dirty="0"/>
              <a:t>“, „</a:t>
            </a:r>
            <a:r>
              <a:rPr lang="en-US" dirty="0" err="1"/>
              <a:t>těleso</a:t>
            </a:r>
            <a:r>
              <a:rPr lang="en-US" dirty="0"/>
              <a:t>“ i „</a:t>
            </a:r>
            <a:r>
              <a:rPr lang="en-US" dirty="0" err="1"/>
              <a:t>množství</a:t>
            </a:r>
            <a:r>
              <a:rPr lang="en-US" dirty="0"/>
              <a:t> </a:t>
            </a:r>
            <a:r>
              <a:rPr lang="en-US" dirty="0" err="1"/>
              <a:t>látky</a:t>
            </a:r>
            <a:r>
              <a:rPr lang="en-US" dirty="0"/>
              <a:t>“ </a:t>
            </a:r>
            <a:r>
              <a:rPr lang="en-US" dirty="0" err="1"/>
              <a:t>užívá</a:t>
            </a:r>
            <a:r>
              <a:rPr lang="en-US" dirty="0"/>
              <a:t> </a:t>
            </a:r>
            <a:r>
              <a:rPr lang="en-US" dirty="0" err="1"/>
              <a:t>slovo</a:t>
            </a:r>
            <a:r>
              <a:rPr lang="en-US" dirty="0"/>
              <a:t> „</a:t>
            </a:r>
            <a:r>
              <a:rPr lang="en-US" dirty="0" err="1"/>
              <a:t>váha</a:t>
            </a:r>
            <a:r>
              <a:rPr lang="en-US" dirty="0"/>
              <a:t>“ i v </a:t>
            </a:r>
            <a:r>
              <a:rPr lang="en-US" dirty="0" err="1"/>
              <a:t>situaci</a:t>
            </a:r>
            <a:r>
              <a:rPr lang="en-US" dirty="0"/>
              <a:t>, </a:t>
            </a:r>
            <a:r>
              <a:rPr lang="en-US" dirty="0" err="1"/>
              <a:t>kdy</a:t>
            </a:r>
            <a:r>
              <a:rPr lang="en-US" dirty="0"/>
              <a:t> </a:t>
            </a:r>
            <a:r>
              <a:rPr lang="en-US" dirty="0" err="1"/>
              <a:t>jde</a:t>
            </a:r>
            <a:r>
              <a:rPr lang="en-US" dirty="0"/>
              <a:t> o </a:t>
            </a:r>
            <a:r>
              <a:rPr lang="en-US" dirty="0" err="1"/>
              <a:t>jejich</a:t>
            </a:r>
            <a:r>
              <a:rPr lang="en-US" dirty="0"/>
              <a:t> </a:t>
            </a:r>
            <a:r>
              <a:rPr lang="en-US" dirty="0" err="1"/>
              <a:t>setrvačné</a:t>
            </a:r>
            <a:r>
              <a:rPr lang="en-US" dirty="0"/>
              <a:t> </a:t>
            </a:r>
            <a:r>
              <a:rPr lang="en-US" dirty="0" err="1"/>
              <a:t>či</a:t>
            </a:r>
            <a:r>
              <a:rPr lang="en-US" dirty="0"/>
              <a:t> </a:t>
            </a:r>
            <a:r>
              <a:rPr lang="en-US" dirty="0" err="1"/>
              <a:t>gravitační</a:t>
            </a:r>
            <a:r>
              <a:rPr lang="en-US" dirty="0"/>
              <a:t> </a:t>
            </a:r>
            <a:r>
              <a:rPr lang="en-US" dirty="0" err="1"/>
              <a:t>účinky</a:t>
            </a:r>
            <a:r>
              <a:rPr lang="en-US" dirty="0"/>
              <a:t>.  </a:t>
            </a:r>
          </a:p>
          <a:p>
            <a:r>
              <a:rPr lang="en-US" dirty="0"/>
              <a:t>  </a:t>
            </a:r>
            <a:r>
              <a:rPr lang="en-US" dirty="0" err="1"/>
              <a:t>Ve</a:t>
            </a:r>
            <a:r>
              <a:rPr lang="en-US" dirty="0"/>
              <a:t> 2. </a:t>
            </a:r>
            <a:r>
              <a:rPr lang="en-US" dirty="0" err="1"/>
              <a:t>definici</a:t>
            </a:r>
            <a:r>
              <a:rPr lang="en-US" dirty="0"/>
              <a:t> se </a:t>
            </a:r>
            <a:r>
              <a:rPr lang="en-US" dirty="0" err="1"/>
              <a:t>pojmem</a:t>
            </a:r>
            <a:r>
              <a:rPr lang="en-US" dirty="0"/>
              <a:t> „</a:t>
            </a:r>
            <a:r>
              <a:rPr lang="en-US" dirty="0" err="1"/>
              <a:t>množství</a:t>
            </a:r>
            <a:r>
              <a:rPr lang="en-US" dirty="0"/>
              <a:t> </a:t>
            </a:r>
            <a:r>
              <a:rPr lang="en-US" dirty="0" err="1"/>
              <a:t>pohybu</a:t>
            </a:r>
            <a:r>
              <a:rPr lang="en-US" dirty="0"/>
              <a:t>“ </a:t>
            </a:r>
            <a:r>
              <a:rPr lang="en-US" dirty="0" err="1"/>
              <a:t>rozumí</a:t>
            </a:r>
            <a:r>
              <a:rPr lang="en-US" dirty="0"/>
              <a:t> </a:t>
            </a:r>
            <a:r>
              <a:rPr lang="en-US" dirty="0" err="1"/>
              <a:t>dnešní</a:t>
            </a:r>
            <a:r>
              <a:rPr lang="en-US" dirty="0"/>
              <a:t> </a:t>
            </a:r>
            <a:r>
              <a:rPr lang="en-US" dirty="0" err="1"/>
              <a:t>hybnost</a:t>
            </a:r>
            <a:r>
              <a:rPr lang="en-US" dirty="0"/>
              <a:t>. Newton </a:t>
            </a:r>
            <a:r>
              <a:rPr lang="en-US" dirty="0" err="1"/>
              <a:t>často</a:t>
            </a:r>
            <a:r>
              <a:rPr lang="en-US" dirty="0"/>
              <a:t> </a:t>
            </a:r>
            <a:r>
              <a:rPr lang="en-US" dirty="0" err="1"/>
              <a:t>zkracuje</a:t>
            </a:r>
            <a:r>
              <a:rPr lang="en-US" dirty="0"/>
              <a:t> a </a:t>
            </a:r>
            <a:r>
              <a:rPr lang="en-US" dirty="0" err="1"/>
              <a:t>místo</a:t>
            </a:r>
            <a:r>
              <a:rPr lang="en-US" dirty="0"/>
              <a:t> </a:t>
            </a:r>
            <a:r>
              <a:rPr lang="en-US" dirty="0" err="1"/>
              <a:t>takto</a:t>
            </a:r>
            <a:r>
              <a:rPr lang="en-US" dirty="0"/>
              <a:t> </a:t>
            </a:r>
            <a:r>
              <a:rPr lang="en-US" dirty="0" err="1"/>
              <a:t>zavedené</a:t>
            </a:r>
            <a:r>
              <a:rPr lang="en-US" dirty="0"/>
              <a:t> </a:t>
            </a:r>
            <a:r>
              <a:rPr lang="en-US" dirty="0" err="1"/>
              <a:t>veličiny</a:t>
            </a:r>
            <a:r>
              <a:rPr lang="en-US" dirty="0"/>
              <a:t> „</a:t>
            </a:r>
            <a:r>
              <a:rPr lang="en-US" dirty="0" err="1"/>
              <a:t>množství</a:t>
            </a:r>
            <a:r>
              <a:rPr lang="en-US" dirty="0"/>
              <a:t> </a:t>
            </a:r>
            <a:r>
              <a:rPr lang="en-US" dirty="0" err="1"/>
              <a:t>pohybu</a:t>
            </a:r>
            <a:r>
              <a:rPr lang="en-US" dirty="0"/>
              <a:t>“ </a:t>
            </a:r>
            <a:r>
              <a:rPr lang="en-US" dirty="0" err="1"/>
              <a:t>píše</a:t>
            </a:r>
            <a:r>
              <a:rPr lang="en-US" dirty="0"/>
              <a:t> </a:t>
            </a:r>
            <a:r>
              <a:rPr lang="en-US" dirty="0" err="1"/>
              <a:t>jednoduše</a:t>
            </a:r>
            <a:r>
              <a:rPr lang="en-US" dirty="0"/>
              <a:t> </a:t>
            </a:r>
            <a:r>
              <a:rPr lang="en-US" dirty="0" err="1"/>
              <a:t>jen</a:t>
            </a:r>
            <a:r>
              <a:rPr lang="en-US" dirty="0"/>
              <a:t> „</a:t>
            </a:r>
            <a:r>
              <a:rPr lang="en-US" dirty="0" err="1"/>
              <a:t>pohyb</a:t>
            </a:r>
            <a:r>
              <a:rPr lang="en-US" dirty="0"/>
              <a:t>“.</a:t>
            </a:r>
          </a:p>
          <a:p>
            <a:r>
              <a:rPr lang="en-US" dirty="0"/>
              <a:t>  V orig.: </a:t>
            </a:r>
            <a:r>
              <a:rPr lang="en-US" dirty="0" err="1"/>
              <a:t>Materiæ</a:t>
            </a:r>
            <a:r>
              <a:rPr lang="en-US" dirty="0"/>
              <a:t> </a:t>
            </a:r>
            <a:r>
              <a:rPr lang="en-US" dirty="0" err="1"/>
              <a:t>vis</a:t>
            </a:r>
            <a:r>
              <a:rPr lang="en-US" dirty="0"/>
              <a:t> </a:t>
            </a:r>
            <a:r>
              <a:rPr lang="en-US" dirty="0" err="1"/>
              <a:t>insita</a:t>
            </a:r>
            <a:r>
              <a:rPr lang="en-US" dirty="0"/>
              <a:t> </a:t>
            </a:r>
            <a:r>
              <a:rPr lang="en-US" dirty="0" err="1"/>
              <a:t>est</a:t>
            </a:r>
            <a:r>
              <a:rPr lang="en-US" dirty="0"/>
              <a:t> </a:t>
            </a:r>
            <a:r>
              <a:rPr lang="en-US" dirty="0" err="1"/>
              <a:t>potentia</a:t>
            </a:r>
            <a:r>
              <a:rPr lang="en-US" dirty="0"/>
              <a:t> </a:t>
            </a:r>
            <a:r>
              <a:rPr lang="en-US" dirty="0" err="1"/>
              <a:t>resistendi</a:t>
            </a:r>
            <a:r>
              <a:rPr lang="en-US" dirty="0"/>
              <a:t>.... </a:t>
            </a:r>
            <a:r>
              <a:rPr lang="en-US" dirty="0" err="1"/>
              <a:t>Pojem</a:t>
            </a:r>
            <a:r>
              <a:rPr lang="en-US" dirty="0"/>
              <a:t> </a:t>
            </a:r>
            <a:r>
              <a:rPr lang="en-US" dirty="0" err="1"/>
              <a:t>vis</a:t>
            </a:r>
            <a:r>
              <a:rPr lang="en-US" dirty="0"/>
              <a:t> </a:t>
            </a:r>
            <a:r>
              <a:rPr lang="en-US" dirty="0" err="1"/>
              <a:t>insita</a:t>
            </a:r>
            <a:r>
              <a:rPr lang="en-US" dirty="0"/>
              <a:t> </a:t>
            </a:r>
            <a:r>
              <a:rPr lang="en-US" dirty="0" err="1"/>
              <a:t>překládáme</a:t>
            </a:r>
            <a:r>
              <a:rPr lang="en-US" dirty="0"/>
              <a:t> </a:t>
            </a:r>
            <a:r>
              <a:rPr lang="en-US" dirty="0" err="1"/>
              <a:t>jako</a:t>
            </a:r>
            <a:r>
              <a:rPr lang="en-US" dirty="0"/>
              <a:t> „</a:t>
            </a:r>
            <a:r>
              <a:rPr lang="en-US" dirty="0" err="1"/>
              <a:t>inherentní</a:t>
            </a:r>
            <a:r>
              <a:rPr lang="en-US" dirty="0"/>
              <a:t> </a:t>
            </a:r>
            <a:r>
              <a:rPr lang="en-US" dirty="0" err="1"/>
              <a:t>síla</a:t>
            </a:r>
            <a:r>
              <a:rPr lang="en-US" dirty="0"/>
              <a:t>“.  Newton </a:t>
            </a:r>
            <a:r>
              <a:rPr lang="en-US" dirty="0" err="1"/>
              <a:t>ji</a:t>
            </a:r>
            <a:r>
              <a:rPr lang="en-US" dirty="0"/>
              <a:t> </a:t>
            </a:r>
            <a:r>
              <a:rPr lang="en-US" dirty="0" err="1"/>
              <a:t>potřeboval</a:t>
            </a:r>
            <a:r>
              <a:rPr lang="en-US" dirty="0"/>
              <a:t> </a:t>
            </a:r>
            <a:r>
              <a:rPr lang="en-US" dirty="0" err="1"/>
              <a:t>odlišit</a:t>
            </a:r>
            <a:r>
              <a:rPr lang="en-US" dirty="0"/>
              <a:t> od </a:t>
            </a:r>
            <a:r>
              <a:rPr lang="en-US" dirty="0" err="1"/>
              <a:t>Keplerovy</a:t>
            </a:r>
            <a:r>
              <a:rPr lang="en-US" dirty="0"/>
              <a:t> „</a:t>
            </a:r>
            <a:r>
              <a:rPr lang="en-US" dirty="0" err="1"/>
              <a:t>síly</a:t>
            </a:r>
            <a:r>
              <a:rPr lang="en-US" dirty="0"/>
              <a:t> </a:t>
            </a:r>
            <a:r>
              <a:rPr lang="en-US" dirty="0" err="1"/>
              <a:t>setrvačnosti</a:t>
            </a:r>
            <a:r>
              <a:rPr lang="en-US" dirty="0"/>
              <a:t>“. </a:t>
            </a:r>
            <a:r>
              <a:rPr lang="en-US" dirty="0" err="1"/>
              <a:t>Chápe</a:t>
            </a:r>
            <a:r>
              <a:rPr lang="en-US" dirty="0"/>
              <a:t> </a:t>
            </a:r>
            <a:r>
              <a:rPr lang="en-US" dirty="0" err="1"/>
              <a:t>ji</a:t>
            </a:r>
            <a:r>
              <a:rPr lang="en-US" dirty="0"/>
              <a:t> </a:t>
            </a:r>
            <a:r>
              <a:rPr lang="en-US" dirty="0" err="1"/>
              <a:t>jako</a:t>
            </a:r>
            <a:r>
              <a:rPr lang="en-US" dirty="0"/>
              <a:t> </a:t>
            </a:r>
            <a:r>
              <a:rPr lang="en-US" dirty="0" err="1"/>
              <a:t>vnitřní</a:t>
            </a:r>
            <a:r>
              <a:rPr lang="en-US" dirty="0"/>
              <a:t> </a:t>
            </a:r>
            <a:r>
              <a:rPr lang="en-US" dirty="0" err="1"/>
              <a:t>sílu</a:t>
            </a:r>
            <a:r>
              <a:rPr lang="en-US" dirty="0"/>
              <a:t> a </a:t>
            </a:r>
            <a:r>
              <a:rPr lang="en-US" dirty="0" err="1"/>
              <a:t>nikoliv</a:t>
            </a:r>
            <a:r>
              <a:rPr lang="en-US" dirty="0"/>
              <a:t> </a:t>
            </a:r>
            <a:r>
              <a:rPr lang="en-US" dirty="0" err="1"/>
              <a:t>jako</a:t>
            </a:r>
            <a:r>
              <a:rPr lang="en-US" dirty="0"/>
              <a:t> </a:t>
            </a:r>
            <a:r>
              <a:rPr lang="en-US" dirty="0" err="1"/>
              <a:t>druh</a:t>
            </a:r>
            <a:r>
              <a:rPr lang="en-US" dirty="0"/>
              <a:t> </a:t>
            </a:r>
            <a:r>
              <a:rPr lang="en-US" dirty="0" err="1"/>
              <a:t>síly</a:t>
            </a:r>
            <a:r>
              <a:rPr lang="en-US" dirty="0"/>
              <a:t>, </a:t>
            </a:r>
            <a:r>
              <a:rPr lang="en-US" dirty="0" err="1"/>
              <a:t>která</a:t>
            </a:r>
            <a:r>
              <a:rPr lang="en-US" dirty="0"/>
              <a:t> (</a:t>
            </a:r>
            <a:r>
              <a:rPr lang="en-US" dirty="0" err="1"/>
              <a:t>podle</a:t>
            </a:r>
            <a:r>
              <a:rPr lang="en-US" dirty="0"/>
              <a:t> </a:t>
            </a:r>
            <a:r>
              <a:rPr lang="en-US" dirty="0" err="1"/>
              <a:t>druhého</a:t>
            </a:r>
            <a:r>
              <a:rPr lang="en-US" dirty="0"/>
              <a:t> </a:t>
            </a:r>
            <a:r>
              <a:rPr lang="en-US" dirty="0" err="1"/>
              <a:t>zákona</a:t>
            </a:r>
            <a:r>
              <a:rPr lang="en-US" dirty="0"/>
              <a:t>) </a:t>
            </a:r>
            <a:r>
              <a:rPr lang="en-US" dirty="0" err="1"/>
              <a:t>působí</a:t>
            </a:r>
            <a:r>
              <a:rPr lang="en-US" dirty="0"/>
              <a:t> </a:t>
            </a:r>
            <a:r>
              <a:rPr lang="en-US" dirty="0" err="1"/>
              <a:t>zvnějšku</a:t>
            </a:r>
            <a:r>
              <a:rPr lang="en-US" dirty="0"/>
              <a:t>. V </a:t>
            </a:r>
            <a:r>
              <a:rPr lang="en-US" dirty="0" err="1"/>
              <a:t>rukopisném</a:t>
            </a:r>
            <a:r>
              <a:rPr lang="en-US" dirty="0"/>
              <a:t> </a:t>
            </a:r>
            <a:r>
              <a:rPr lang="en-US" dirty="0" err="1"/>
              <a:t>exempláři</a:t>
            </a:r>
            <a:r>
              <a:rPr lang="en-US" dirty="0"/>
              <a:t> </a:t>
            </a:r>
            <a:r>
              <a:rPr lang="en-US" dirty="0" err="1"/>
              <a:t>druhé</a:t>
            </a:r>
            <a:r>
              <a:rPr lang="en-US" dirty="0"/>
              <a:t> </a:t>
            </a:r>
            <a:r>
              <a:rPr lang="en-US" dirty="0" err="1"/>
              <a:t>edice</a:t>
            </a:r>
            <a:r>
              <a:rPr lang="en-US" dirty="0"/>
              <a:t> </a:t>
            </a:r>
            <a:r>
              <a:rPr lang="en-US" dirty="0" err="1"/>
              <a:t>Principů</a:t>
            </a:r>
            <a:r>
              <a:rPr lang="en-US" dirty="0"/>
              <a:t> Newton </a:t>
            </a:r>
            <a:r>
              <a:rPr lang="en-US" dirty="0" err="1"/>
              <a:t>poznamenal</a:t>
            </a:r>
            <a:r>
              <a:rPr lang="en-US" dirty="0"/>
              <a:t>: „</a:t>
            </a:r>
            <a:r>
              <a:rPr lang="en-US" dirty="0" err="1"/>
              <a:t>Nemám</a:t>
            </a:r>
            <a:r>
              <a:rPr lang="en-US" dirty="0"/>
              <a:t> </a:t>
            </a:r>
            <a:r>
              <a:rPr lang="en-US" dirty="0" err="1"/>
              <a:t>na</a:t>
            </a:r>
            <a:r>
              <a:rPr lang="en-US" dirty="0"/>
              <a:t> </a:t>
            </a:r>
            <a:r>
              <a:rPr lang="en-US" dirty="0" err="1"/>
              <a:t>mysli</a:t>
            </a:r>
            <a:r>
              <a:rPr lang="en-US" dirty="0"/>
              <a:t> </a:t>
            </a:r>
            <a:r>
              <a:rPr lang="en-US" dirty="0" err="1"/>
              <a:t>Keplerovu</a:t>
            </a:r>
            <a:r>
              <a:rPr lang="en-US" dirty="0"/>
              <a:t> </a:t>
            </a:r>
            <a:r>
              <a:rPr lang="en-US" dirty="0" err="1"/>
              <a:t>sílu</a:t>
            </a:r>
            <a:r>
              <a:rPr lang="en-US" dirty="0"/>
              <a:t> </a:t>
            </a:r>
            <a:r>
              <a:rPr lang="en-US" dirty="0" err="1"/>
              <a:t>setrvačnosti</a:t>
            </a:r>
            <a:r>
              <a:rPr lang="en-US" dirty="0"/>
              <a:t>, </a:t>
            </a:r>
            <a:r>
              <a:rPr lang="en-US" dirty="0" err="1"/>
              <a:t>jíž</a:t>
            </a:r>
            <a:r>
              <a:rPr lang="en-US" dirty="0"/>
              <a:t> </a:t>
            </a:r>
            <a:r>
              <a:rPr lang="en-US" dirty="0" err="1"/>
              <a:t>tělesa</a:t>
            </a:r>
            <a:r>
              <a:rPr lang="en-US" dirty="0"/>
              <a:t> </a:t>
            </a:r>
            <a:r>
              <a:rPr lang="en-US" dirty="0" err="1"/>
              <a:t>tíhnou</a:t>
            </a:r>
            <a:r>
              <a:rPr lang="en-US" dirty="0"/>
              <a:t> </a:t>
            </a:r>
            <a:r>
              <a:rPr lang="en-US" dirty="0" err="1"/>
              <a:t>ke</a:t>
            </a:r>
            <a:r>
              <a:rPr lang="en-US" dirty="0"/>
              <a:t> </a:t>
            </a:r>
            <a:r>
              <a:rPr lang="en-US" dirty="0" err="1"/>
              <a:t>klidu</a:t>
            </a:r>
            <a:r>
              <a:rPr lang="en-US" dirty="0"/>
              <a:t>, ale </a:t>
            </a:r>
            <a:r>
              <a:rPr lang="en-US" dirty="0" err="1"/>
              <a:t>sílu</a:t>
            </a:r>
            <a:r>
              <a:rPr lang="en-US" dirty="0"/>
              <a:t> </a:t>
            </a:r>
            <a:r>
              <a:rPr lang="en-US" dirty="0" err="1"/>
              <a:t>setrvávat</a:t>
            </a:r>
            <a:r>
              <a:rPr lang="en-US" dirty="0"/>
              <a:t> v </a:t>
            </a:r>
            <a:r>
              <a:rPr lang="en-US" dirty="0" err="1"/>
              <a:t>témže</a:t>
            </a:r>
            <a:r>
              <a:rPr lang="en-US" dirty="0"/>
              <a:t> </a:t>
            </a:r>
            <a:r>
              <a:rPr lang="en-US" dirty="0" err="1"/>
              <a:t>stavu</a:t>
            </a:r>
            <a:r>
              <a:rPr lang="en-US" dirty="0"/>
              <a:t>, </a:t>
            </a:r>
            <a:r>
              <a:rPr lang="en-US" dirty="0" err="1"/>
              <a:t>ať</a:t>
            </a:r>
            <a:r>
              <a:rPr lang="en-US" dirty="0"/>
              <a:t> </a:t>
            </a:r>
            <a:r>
              <a:rPr lang="en-US" dirty="0" err="1"/>
              <a:t>již</a:t>
            </a:r>
            <a:r>
              <a:rPr lang="en-US" dirty="0"/>
              <a:t> </a:t>
            </a:r>
            <a:r>
              <a:rPr lang="en-US" dirty="0" err="1"/>
              <a:t>klidu</a:t>
            </a:r>
            <a:r>
              <a:rPr lang="en-US" dirty="0"/>
              <a:t> </a:t>
            </a:r>
            <a:r>
              <a:rPr lang="en-US" dirty="0" err="1"/>
              <a:t>nebo</a:t>
            </a:r>
            <a:r>
              <a:rPr lang="en-US" dirty="0"/>
              <a:t> </a:t>
            </a:r>
            <a:r>
              <a:rPr lang="en-US" dirty="0" err="1"/>
              <a:t>pohybu</a:t>
            </a:r>
            <a:r>
              <a:rPr lang="en-US" dirty="0"/>
              <a:t>.“ </a:t>
            </a:r>
            <a:r>
              <a:rPr lang="en-US" dirty="0" err="1"/>
              <a:t>Viz</a:t>
            </a:r>
            <a:r>
              <a:rPr lang="en-US" dirty="0"/>
              <a:t> Cohen, I. B., „Newton’s Copy of Leibniz’s </a:t>
            </a:r>
            <a:r>
              <a:rPr lang="en-US" dirty="0" err="1"/>
              <a:t>Theodicee</a:t>
            </a:r>
            <a:r>
              <a:rPr lang="en-US" dirty="0"/>
              <a:t>: With Some Remarks on the Turned-Down Pages of Books in Newton’s Library“, Isis 73 (1982), s. 410–414.</a:t>
            </a:r>
          </a:p>
          <a:p>
            <a:endParaRPr lang="en-US" dirty="0"/>
          </a:p>
        </p:txBody>
      </p:sp>
      <p:sp>
        <p:nvSpPr>
          <p:cNvPr id="4" name="Slide Number Placeholder 3"/>
          <p:cNvSpPr>
            <a:spLocks noGrp="1"/>
          </p:cNvSpPr>
          <p:nvPr>
            <p:ph type="sldNum" sz="quarter" idx="10"/>
          </p:nvPr>
        </p:nvSpPr>
        <p:spPr/>
        <p:txBody>
          <a:bodyPr/>
          <a:lstStyle/>
          <a:p>
            <a:pPr rtl="0"/>
            <a:fld id="{4B725628-3A68-42F4-BA86-981817953149}" type="slidenum">
              <a:rPr lang="cs-CZ" noProof="0" smtClean="0"/>
              <a:t>5</a:t>
            </a:fld>
            <a:endParaRPr lang="cs-CZ" noProof="0" dirty="0"/>
          </a:p>
        </p:txBody>
      </p:sp>
    </p:spTree>
    <p:extLst>
      <p:ext uri="{BB962C8B-B14F-4D97-AF65-F5344CB8AC3E}">
        <p14:creationId xmlns:p14="http://schemas.microsoft.com/office/powerpoint/2010/main" val="3124882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kern="1200" dirty="0">
                <a:solidFill>
                  <a:schemeClr val="tx1"/>
                </a:solidFill>
                <a:effectLst/>
                <a:latin typeface="+mn-lt"/>
                <a:ea typeface="+mn-ea"/>
                <a:cs typeface="+mn-cs"/>
              </a:rPr>
              <a:t>Newtonovy pohybové zákony není možno odvodit, jsou zobecněním tisíce pečlivých pokusů a slouží jako základní axiomy postuláty, na </a:t>
            </a:r>
            <a:r>
              <a:rPr lang="cs-CZ" sz="1200" b="0" i="0" kern="1200" dirty="0" err="1">
                <a:solidFill>
                  <a:schemeClr val="tx1"/>
                </a:solidFill>
                <a:effectLst/>
                <a:latin typeface="+mn-lt"/>
                <a:ea typeface="+mn-ea"/>
                <a:cs typeface="+mn-cs"/>
              </a:rPr>
              <a:t>nichz</a:t>
            </a:r>
            <a:r>
              <a:rPr lang="cs-CZ" sz="1200" b="0" i="0" kern="1200" dirty="0">
                <a:solidFill>
                  <a:schemeClr val="tx1"/>
                </a:solidFill>
                <a:effectLst/>
                <a:latin typeface="+mn-lt"/>
                <a:ea typeface="+mn-ea"/>
                <a:cs typeface="+mn-cs"/>
              </a:rPr>
              <a:t> je </a:t>
            </a:r>
            <a:r>
              <a:rPr lang="cs-CZ" sz="1200" b="0" i="0" kern="1200" dirty="0" err="1">
                <a:solidFill>
                  <a:schemeClr val="tx1"/>
                </a:solidFill>
                <a:effectLst/>
                <a:latin typeface="+mn-lt"/>
                <a:ea typeface="+mn-ea"/>
                <a:cs typeface="+mn-cs"/>
              </a:rPr>
              <a:t>deduktivne</a:t>
            </a:r>
            <a:r>
              <a:rPr lang="cs-CZ" sz="1200" b="0" i="0" kern="1200" dirty="0">
                <a:solidFill>
                  <a:schemeClr val="tx1"/>
                </a:solidFill>
                <a:effectLst/>
                <a:latin typeface="+mn-lt"/>
                <a:ea typeface="+mn-ea"/>
                <a:cs typeface="+mn-cs"/>
              </a:rPr>
              <a:t> vybudována</a:t>
            </a:r>
            <a:br>
              <a:rPr lang="cs-CZ" sz="1200" b="0" i="0" kern="1200" dirty="0">
                <a:solidFill>
                  <a:schemeClr val="tx1"/>
                </a:solidFill>
                <a:effectLst/>
                <a:latin typeface="+mn-lt"/>
                <a:ea typeface="+mn-ea"/>
                <a:cs typeface="+mn-cs"/>
              </a:rPr>
            </a:br>
            <a:r>
              <a:rPr lang="cs-CZ" sz="1200" b="0" i="0" kern="1200" dirty="0">
                <a:solidFill>
                  <a:schemeClr val="tx1"/>
                </a:solidFill>
                <a:effectLst/>
                <a:latin typeface="+mn-lt"/>
                <a:ea typeface="+mn-ea"/>
                <a:cs typeface="+mn-cs"/>
              </a:rPr>
              <a:t>celá klasická mechanika. </a:t>
            </a:r>
            <a:r>
              <a:rPr lang="cs-CZ" sz="1100" dirty="0"/>
              <a:t>(</a:t>
            </a:r>
            <a:r>
              <a:rPr lang="cs-CZ" dirty="0"/>
              <a:t>in linea </a:t>
            </a:r>
            <a:r>
              <a:rPr lang="cs-CZ" dirty="0" err="1"/>
              <a:t>recta</a:t>
            </a:r>
            <a:r>
              <a:rPr lang="cs-CZ" dirty="0"/>
              <a:t> - po přímce)         </a:t>
            </a:r>
            <a:r>
              <a:rPr lang="cs-CZ" sz="1200" b="0" i="0" kern="1200" dirty="0" err="1">
                <a:solidFill>
                  <a:schemeClr val="tx1"/>
                </a:solidFill>
                <a:effectLst/>
                <a:latin typeface="+mn-lt"/>
                <a:ea typeface="+mn-ea"/>
                <a:cs typeface="+mn-cs"/>
              </a:rPr>
              <a:t>Corollary</a:t>
            </a:r>
            <a:r>
              <a:rPr lang="cs-CZ" sz="1200" b="0" i="0" kern="1200" dirty="0">
                <a:solidFill>
                  <a:schemeClr val="tx1"/>
                </a:solidFill>
                <a:effectLst/>
                <a:latin typeface="+mn-lt"/>
                <a:ea typeface="+mn-ea"/>
                <a:cs typeface="+mn-cs"/>
              </a:rPr>
              <a:t>  --- důsledek, korolár</a:t>
            </a:r>
          </a:p>
          <a:p>
            <a:br>
              <a:rPr lang="cs-CZ" dirty="0"/>
            </a:br>
            <a:r>
              <a:rPr lang="cs-CZ" dirty="0"/>
              <a:t>Současné působení [dvou] spojených sil na těleso je popsáno diagonálou rovnoběžníku, jehož strany odpovídají oběma samostatným silám</a:t>
            </a:r>
          </a:p>
          <a:p>
            <a:r>
              <a:rPr lang="cs-CZ" dirty="0"/>
              <a:t>věta o skládání sil v rovnoběžníku </a:t>
            </a:r>
          </a:p>
          <a:p>
            <a:r>
              <a:rPr lang="cs-CZ" dirty="0"/>
              <a:t>Těleso pod se dvěma silami bude následovat diagonál rovnoběžníku tvořeno pohyby, které by tyto síly vytvořily samostatně.</a:t>
            </a:r>
          </a:p>
          <a:p>
            <a:endParaRPr lang="cs-CZ" dirty="0"/>
          </a:p>
        </p:txBody>
      </p:sp>
      <p:sp>
        <p:nvSpPr>
          <p:cNvPr id="4" name="Zástupný symbol pro číslo snímku 3"/>
          <p:cNvSpPr>
            <a:spLocks noGrp="1"/>
          </p:cNvSpPr>
          <p:nvPr>
            <p:ph type="sldNum" sz="quarter" idx="5"/>
          </p:nvPr>
        </p:nvSpPr>
        <p:spPr>
          <a:xfrm>
            <a:off x="3850444" y="9428585"/>
            <a:ext cx="2945659" cy="498055"/>
          </a:xfrm>
          <a:prstGeom prst="rect">
            <a:avLst/>
          </a:prstGeom>
        </p:spPr>
        <p:txBody>
          <a:bodyPr/>
          <a:lstStyle/>
          <a:p>
            <a:fld id="{B8B8540B-6B62-4111-BBA7-E4242547A708}" type="slidenum">
              <a:rPr lang="cs-CZ" smtClean="0"/>
              <a:t>6</a:t>
            </a:fld>
            <a:endParaRPr lang="cs-CZ"/>
          </a:p>
        </p:txBody>
      </p:sp>
    </p:spTree>
    <p:extLst>
      <p:ext uri="{BB962C8B-B14F-4D97-AF65-F5344CB8AC3E}">
        <p14:creationId xmlns:p14="http://schemas.microsoft.com/office/powerpoint/2010/main" val="30843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Vymezení se oproti Keplerovu pojetí setrvačnosti, oproti </a:t>
            </a:r>
            <a:r>
              <a:rPr lang="cs-CZ" dirty="0" err="1"/>
              <a:t>Descartesově</a:t>
            </a:r>
            <a:r>
              <a:rPr lang="cs-CZ" dirty="0"/>
              <a:t> setrvačnosti</a:t>
            </a:r>
            <a:endParaRPr lang="en-US" dirty="0"/>
          </a:p>
        </p:txBody>
      </p:sp>
      <p:sp>
        <p:nvSpPr>
          <p:cNvPr id="4" name="Slide Number Placeholder 3"/>
          <p:cNvSpPr>
            <a:spLocks noGrp="1"/>
          </p:cNvSpPr>
          <p:nvPr>
            <p:ph type="sldNum" sz="quarter" idx="10"/>
          </p:nvPr>
        </p:nvSpPr>
        <p:spPr/>
        <p:txBody>
          <a:bodyPr/>
          <a:lstStyle/>
          <a:p>
            <a:fld id="{BD38C466-8E02-48CB-9F17-A875877681C1}" type="slidenum">
              <a:rPr lang="cs-CZ" smtClean="0"/>
              <a:t>7</a:t>
            </a:fld>
            <a:endParaRPr lang="cs-CZ"/>
          </a:p>
        </p:txBody>
      </p:sp>
    </p:spTree>
    <p:extLst>
      <p:ext uri="{BB962C8B-B14F-4D97-AF65-F5344CB8AC3E}">
        <p14:creationId xmlns:p14="http://schemas.microsoft.com/office/powerpoint/2010/main" val="4191447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Přímá úloha – jsou známy silové účinky a vyšetřuje se pohyb těles, inverzní úloha je znám pohyb soustavy těles a vyšetřují se silové účinky a reakce s okolím.</a:t>
            </a:r>
          </a:p>
          <a:p>
            <a:r>
              <a:rPr lang="cs-CZ" dirty="0"/>
              <a:t>Všechna tělesa na sebe působí gravitační přitažlivostí, jejíž zákon je znám. V jednoduchém případě dvou těles jejich gravitační přitažlivost způsobuje, že obíhají kolem společného těžiště. Obvykle se však uvažuje pohyb menšího tělesa (např. komety, planety) vzhledem k masivnímu </a:t>
            </a:r>
            <a:r>
              <a:rPr lang="cs-CZ" dirty="0">
                <a:hlinkClick r:id="rId3" tooltip="Centrální těleso"/>
              </a:rPr>
              <a:t>centrálnímu tělesu</a:t>
            </a:r>
            <a:r>
              <a:rPr lang="cs-CZ" dirty="0"/>
              <a:t> (např. Slunci), které pokládáme za nehybné. Z gravitačního zákona vyplývají </a:t>
            </a:r>
            <a:r>
              <a:rPr lang="cs-CZ" dirty="0">
                <a:hlinkClick r:id="rId4" tooltip="Keplerovy zákony"/>
              </a:rPr>
              <a:t>Keplerovy zákony</a:t>
            </a:r>
            <a:r>
              <a:rPr lang="cs-CZ" dirty="0"/>
              <a:t>, jimiž se pohyb malého tělesa řídí. </a:t>
            </a:r>
          </a:p>
          <a:p>
            <a:r>
              <a:rPr lang="cs-CZ" dirty="0"/>
              <a:t>Známe-li pro určitý výchozí okamžik polohy obou těles a jejich rychlosti co do směru i co do velikosti, lze snadno sestavit rovnice popisující jejich pohyb. Řešením těchto rovnic pak můžeme určit polohy a rychlosti obou těles v libovolné době minulé i budoucí. Ukazuje se, že relativní dráha jednoho tělesa vůči druhému má vždy tvar </a:t>
            </a:r>
            <a:r>
              <a:rPr lang="cs-CZ" dirty="0">
                <a:hlinkClick r:id="rId5" tooltip="Kuželosečka"/>
              </a:rPr>
              <a:t>kuželosečky</a:t>
            </a:r>
            <a:r>
              <a:rPr lang="cs-CZ" dirty="0"/>
              <a:t> (dráha kruhová, eliptická, parabolická, hyperbolická), v jejímž jednom ohnisku leží složka druhá. Výpočet dráhy znamená výpočet </a:t>
            </a:r>
            <a:r>
              <a:rPr lang="cs-CZ" dirty="0">
                <a:hlinkClick r:id="rId6" tooltip="Elementy dráhy"/>
              </a:rPr>
              <a:t>elementů dráhy</a:t>
            </a:r>
            <a:r>
              <a:rPr lang="cs-CZ" dirty="0"/>
              <a:t>, jimiž je dráha určena. </a:t>
            </a:r>
          </a:p>
          <a:p>
            <a:r>
              <a:rPr lang="cs-CZ" dirty="0"/>
              <a:t>Problém výpočtu dráhy se však stává algebraicky neřešitelný, jakmile k dvěma tělesům přistoupí těleso třetí (</a:t>
            </a:r>
            <a:r>
              <a:rPr lang="cs-CZ" dirty="0">
                <a:hlinkClick r:id="rId7" tooltip="Problém tří těles"/>
              </a:rPr>
              <a:t>problém tří těles</a:t>
            </a:r>
            <a:r>
              <a:rPr lang="cs-CZ" dirty="0"/>
              <a:t>). </a:t>
            </a:r>
          </a:p>
          <a:p>
            <a:endParaRPr lang="cs-CZ" dirty="0"/>
          </a:p>
        </p:txBody>
      </p:sp>
      <p:sp>
        <p:nvSpPr>
          <p:cNvPr id="4" name="Zástupný symbol pro číslo snímku 3"/>
          <p:cNvSpPr>
            <a:spLocks noGrp="1"/>
          </p:cNvSpPr>
          <p:nvPr>
            <p:ph type="sldNum" sz="quarter" idx="5"/>
          </p:nvPr>
        </p:nvSpPr>
        <p:spPr/>
        <p:txBody>
          <a:bodyPr/>
          <a:lstStyle/>
          <a:p>
            <a:pPr rtl="0"/>
            <a:fld id="{4B725628-3A68-42F4-BA86-981817953149}" type="slidenum">
              <a:rPr lang="cs-CZ" noProof="0" smtClean="0"/>
              <a:t>8</a:t>
            </a:fld>
            <a:endParaRPr lang="cs-CZ" noProof="0" dirty="0"/>
          </a:p>
        </p:txBody>
      </p:sp>
    </p:spTree>
    <p:extLst>
      <p:ext uri="{BB962C8B-B14F-4D97-AF65-F5344CB8AC3E}">
        <p14:creationId xmlns:p14="http://schemas.microsoft.com/office/powerpoint/2010/main" val="376080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400"/>
              </a:spcAft>
              <a:buClrTx/>
              <a:buSzTx/>
              <a:buFontTx/>
              <a:buNone/>
              <a:tabLst/>
              <a:defRPr/>
            </a:pPr>
            <a:r>
              <a:rPr lang="cs-CZ" dirty="0"/>
              <a:t>V běžné řeči znamená hypotéza, tvrzení, jemuž se nedá plně věřit, a proto říkáme, že hypotéza může být odvážná nebo vratká. </a:t>
            </a:r>
          </a:p>
          <a:p>
            <a:pPr marL="0" marR="0" lvl="0" indent="0" algn="l" defTabSz="914400" rtl="0" eaLnBrk="1" fontAlgn="auto" latinLnBrk="0" hangingPunct="1">
              <a:lnSpc>
                <a:spcPct val="100000"/>
              </a:lnSpc>
              <a:spcBef>
                <a:spcPts val="200"/>
              </a:spcBef>
              <a:spcAft>
                <a:spcPts val="400"/>
              </a:spcAft>
              <a:buClrTx/>
              <a:buSzTx/>
              <a:buFontTx/>
              <a:buNone/>
              <a:tabLst/>
              <a:defRPr/>
            </a:pPr>
            <a:r>
              <a:rPr lang="cs-CZ" dirty="0"/>
              <a:t>Každý z nás se mohl setkat s reakcí - odpovědí na nějaké naše tvrzení „to je jen pouhá hypotéza“. V běžném použití je dnes hypotéza zajímavé, ale neprokázané tvrzení, jehož platnost by měla být ověřena. V tomto smyslu se mluví také o hypotéze policejního vyšetřování, o hypotetické diagnóze  a podobně.</a:t>
            </a:r>
          </a:p>
          <a:p>
            <a:pPr>
              <a:spcBef>
                <a:spcPts val="200"/>
              </a:spcBef>
              <a:spcAft>
                <a:spcPts val="400"/>
              </a:spcAft>
            </a:pPr>
            <a:r>
              <a:rPr lang="cs-CZ" dirty="0"/>
              <a:t>V přírodních vědách znamená </a:t>
            </a:r>
            <a:r>
              <a:rPr lang="cs-CZ" b="1" dirty="0"/>
              <a:t>vědeckou hypotézu</a:t>
            </a:r>
            <a:r>
              <a:rPr lang="cs-CZ" dirty="0"/>
              <a:t>, výchozí předpoklad, který je třeba ověřit a který je formulován tak, aby takové ověření umožnil. </a:t>
            </a:r>
          </a:p>
          <a:p>
            <a:pPr>
              <a:spcBef>
                <a:spcPts val="200"/>
              </a:spcBef>
              <a:spcAft>
                <a:spcPts val="400"/>
              </a:spcAft>
            </a:pPr>
            <a:r>
              <a:rPr lang="cs-CZ" dirty="0"/>
              <a:t>Tvrzení, které žádné ověřování nepřipouští, nevyvratitelná hypotéza, není součástí vědy... </a:t>
            </a:r>
          </a:p>
          <a:p>
            <a:pPr>
              <a:spcBef>
                <a:spcPts val="200"/>
              </a:spcBef>
              <a:spcAft>
                <a:spcPts val="400"/>
              </a:spcAft>
            </a:pPr>
            <a:r>
              <a:rPr lang="cs-CZ" dirty="0"/>
              <a:t>Hypotéza vzniká, když pátráme po nutné souvislosti mezi fakty, vyžaduje bádání, aby mohla být potvrzena či vyvrácena. </a:t>
            </a:r>
            <a:r>
              <a:rPr lang="cs-CZ" dirty="0" err="1"/>
              <a:t>hYpotéza</a:t>
            </a:r>
            <a:r>
              <a:rPr lang="cs-CZ" dirty="0"/>
              <a:t> musí být slučitelná s co největším počtem faktů, jichž se týká. Můžeme-li na základě faktů vytyčit více hypotéz, upřednostňujeme tu hypotézu, která vysvětluje větší počet faktů. Zároveň platí pravidlo </a:t>
            </a:r>
            <a:r>
              <a:rPr lang="cs-CZ" dirty="0" err="1"/>
              <a:t>Occamovy</a:t>
            </a:r>
            <a:r>
              <a:rPr lang="cs-CZ" dirty="0"/>
              <a:t> břitvy, tzn. že jednodušší vysvětlení je pravděpodobnější. Zjistíme-li v průběhu ověřování hypotézy další fakta, musíme je do vysvětlení zahrnout, nebo hypotézu vyvrátit. Hypotézu nelze nikdy dokázat, pouze potvrdit nebo vyvrátit.</a:t>
            </a:r>
          </a:p>
          <a:p>
            <a:pPr>
              <a:spcBef>
                <a:spcPts val="200"/>
              </a:spcBef>
              <a:spcAft>
                <a:spcPts val="400"/>
              </a:spcAft>
            </a:pPr>
            <a:r>
              <a:rPr lang="cs-CZ" dirty="0"/>
              <a:t>V hypoteticko-deduktivních metodách by měla být hypotéza vyvratitelná v tom smyslu, že je možné, že se později prokáže její nepravdivost – obvykle pozorováním. Je tedy třeba podotknout, že pokud je hypotéza potvrzena, neznamená to nutně, že je i prokázána, zůstává nadále vyvratitelná. </a:t>
            </a:r>
          </a:p>
          <a:p>
            <a:pPr>
              <a:spcBef>
                <a:spcPts val="200"/>
              </a:spcBef>
              <a:spcAft>
                <a:spcPts val="400"/>
              </a:spcAft>
            </a:pPr>
            <a:endParaRPr lang="cs-CZ" dirty="0"/>
          </a:p>
          <a:p>
            <a:pPr>
              <a:spcBef>
                <a:spcPts val="200"/>
              </a:spcBef>
              <a:spcAft>
                <a:spcPts val="400"/>
              </a:spcAft>
            </a:pPr>
            <a:endParaRPr lang="cs-CZ" dirty="0"/>
          </a:p>
          <a:p>
            <a:pPr>
              <a:spcBef>
                <a:spcPts val="200"/>
              </a:spcBef>
              <a:spcAft>
                <a:spcPts val="400"/>
              </a:spcAft>
            </a:pPr>
            <a:r>
              <a:rPr lang="cs-CZ" dirty="0"/>
              <a:t>První kometa nalezená dle předpovědi- Kometa z roku 1682 prolétla oblohou a zmizela tak jako všechny její předchůdkyně V srpnu 1682 se stala ozdobou letní oblohy toho roku, protože její jasnost dosáhla asi 2 magnitudy a kromě toho zdobil tuto kometu mírně zakřivený ohon o délce 20°. bylo získáno dost pozičních měření, z nichž astronomové (včetně Halleyho) spočetli její dráhu. </a:t>
            </a:r>
          </a:p>
          <a:p>
            <a:r>
              <a:rPr lang="cs-CZ" dirty="0"/>
              <a:t>Newton však v té době už měl teorii pohybu těles hotovou a proto </a:t>
            </a:r>
            <a:r>
              <a:rPr lang="cs-CZ" dirty="0" err="1"/>
              <a:t>Halleymu</a:t>
            </a:r>
            <a:r>
              <a:rPr lang="cs-CZ" dirty="0"/>
              <a:t> dal odpověď: "Těleso pod vlivem přitažlivosti Slunce bude opisovat eliptickou dráhu.</a:t>
            </a:r>
          </a:p>
          <a:p>
            <a:r>
              <a:rPr lang="cs-CZ" dirty="0"/>
              <a:t>Halleyho žádá po Newtonovi další, propracovanější řešení pohybových rovnic a Newtona nutí k tomu, aby svůj objev tlumočil londýnské </a:t>
            </a:r>
            <a:r>
              <a:rPr lang="cs-CZ" dirty="0" err="1"/>
              <a:t>Royal</a:t>
            </a:r>
            <a:r>
              <a:rPr lang="cs-CZ" dirty="0"/>
              <a:t> Society. To se stalo v únoru roku 1685.</a:t>
            </a:r>
          </a:p>
          <a:p>
            <a:r>
              <a:rPr lang="cs-CZ" dirty="0" err="1"/>
              <a:t>Newtonovův</a:t>
            </a:r>
            <a:r>
              <a:rPr lang="cs-CZ" dirty="0"/>
              <a:t> spis De motu corporum (O pohybu těles) se stal základem pro mnohem komplexnější dílo v tomto oboru - slavná Newtonova třídílná </a:t>
            </a:r>
            <a:r>
              <a:rPr lang="cs-CZ" dirty="0" err="1"/>
              <a:t>Pricipia</a:t>
            </a:r>
            <a:r>
              <a:rPr lang="cs-CZ" dirty="0"/>
              <a:t>, která vyšla roku 1686 za výrazného přispění (zvláště finančního) Halleyho. </a:t>
            </a:r>
          </a:p>
          <a:p>
            <a:endParaRPr lang="cs-CZ" dirty="0"/>
          </a:p>
          <a:p>
            <a:r>
              <a:rPr lang="cs-CZ" dirty="0"/>
              <a:t>V poslední části tohoto díla se nachází samostatná stať o kometách, kde byla potvrzena teorie Samuela </a:t>
            </a:r>
            <a:r>
              <a:rPr lang="cs-CZ" dirty="0" err="1"/>
              <a:t>Dörfela</a:t>
            </a:r>
            <a:r>
              <a:rPr lang="cs-CZ" dirty="0"/>
              <a:t> o "kometární prudké zatáčce" u Slunce (Newton se této </a:t>
            </a:r>
            <a:r>
              <a:rPr lang="cs-CZ" dirty="0" err="1"/>
              <a:t>Dörfelově</a:t>
            </a:r>
            <a:r>
              <a:rPr lang="cs-CZ" dirty="0"/>
              <a:t> teorii nejdřív vysmál, teď však dokonale vyhovovala jeho výpočtům).</a:t>
            </a:r>
          </a:p>
          <a:p>
            <a:r>
              <a:rPr lang="cs-CZ" b="1" dirty="0"/>
              <a:t>Halley nakonec spočítal dráhy 25 jasných vlasatic z 15., 16. a 17. století. Co jej však překvapilo, byla výrazná podobnost drah tří komet z let 1531, 1607 a komety z roku 1682, kterou sám pozoroval. </a:t>
            </a:r>
            <a:r>
              <a:rPr lang="cs-CZ" dirty="0"/>
              <a:t>Tento fakt jej přivedl na myšlenku, zda by všechny tyto tři komety nemohly být kometou jedinou. To by ovšem znamenalo, že se kometa nepohybuje po parabole, ale po elipse a že se tedy navrací s určitou periodou. </a:t>
            </a:r>
          </a:p>
          <a:p>
            <a:r>
              <a:rPr lang="cs-CZ" dirty="0"/>
              <a:t>Na základě předchozích výpočtů sepsal Halley článek, v němž tvrdí, že se kometa </a:t>
            </a:r>
            <a:r>
              <a:rPr lang="cs-CZ" b="1" dirty="0"/>
              <a:t>znovu navrátí v roce 1758 </a:t>
            </a:r>
            <a:r>
              <a:rPr lang="cs-CZ" dirty="0"/>
              <a:t>a vrátila se!</a:t>
            </a:r>
          </a:p>
          <a:p>
            <a:endParaRPr lang="cs-CZ" dirty="0"/>
          </a:p>
        </p:txBody>
      </p:sp>
      <p:sp>
        <p:nvSpPr>
          <p:cNvPr id="4" name="Zástupný symbol pro číslo snímku 3"/>
          <p:cNvSpPr>
            <a:spLocks noGrp="1"/>
          </p:cNvSpPr>
          <p:nvPr>
            <p:ph type="sldNum" sz="quarter" idx="5"/>
          </p:nvPr>
        </p:nvSpPr>
        <p:spPr/>
        <p:txBody>
          <a:bodyPr/>
          <a:lstStyle/>
          <a:p>
            <a:pPr rtl="0"/>
            <a:fld id="{4B725628-3A68-42F4-BA86-981817953149}" type="slidenum">
              <a:rPr lang="cs-CZ" noProof="0" smtClean="0"/>
              <a:t>9</a:t>
            </a:fld>
            <a:endParaRPr lang="cs-CZ" noProof="0" dirty="0"/>
          </a:p>
        </p:txBody>
      </p:sp>
    </p:spTree>
    <p:extLst>
      <p:ext uri="{BB962C8B-B14F-4D97-AF65-F5344CB8AC3E}">
        <p14:creationId xmlns:p14="http://schemas.microsoft.com/office/powerpoint/2010/main" val="3327825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E799D3-ED91-434B-BB26-54BB59848232}"/>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ADBACCB-1FCB-4133-887B-2EB8D8110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4B4F8CD-8B79-43F0-97D7-F4CC5F16FA50}"/>
              </a:ext>
            </a:extLst>
          </p:cNvPr>
          <p:cNvSpPr>
            <a:spLocks noGrp="1"/>
          </p:cNvSpPr>
          <p:nvPr>
            <p:ph type="dt" sz="half" idx="10"/>
          </p:nvPr>
        </p:nvSpPr>
        <p:spPr/>
        <p:txBody>
          <a:bodyPr/>
          <a:lstStyle/>
          <a:p>
            <a:fld id="{F1BA7BCA-64D6-415D-BFDE-44C31B83595C}" type="datetimeFigureOut">
              <a:rPr lang="cs-CZ" smtClean="0"/>
              <a:t>06.04.2021</a:t>
            </a:fld>
            <a:endParaRPr lang="cs-CZ"/>
          </a:p>
        </p:txBody>
      </p:sp>
      <p:sp>
        <p:nvSpPr>
          <p:cNvPr id="5" name="Zástupný symbol pro zápatí 4">
            <a:extLst>
              <a:ext uri="{FF2B5EF4-FFF2-40B4-BE49-F238E27FC236}">
                <a16:creationId xmlns:a16="http://schemas.microsoft.com/office/drawing/2014/main" id="{069A5123-2D64-4E34-ABD7-11400AC7772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7C64EA4-1D44-447C-94B6-773846A0492B}"/>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3296874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DEDEE3-F9FD-4AE6-B16C-C780AB7250B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76466E6-833A-4AEF-861D-6560CEA756B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872E2FB-FCEE-452E-84AF-8E5A6DDBE696}"/>
              </a:ext>
            </a:extLst>
          </p:cNvPr>
          <p:cNvSpPr>
            <a:spLocks noGrp="1"/>
          </p:cNvSpPr>
          <p:nvPr>
            <p:ph type="dt" sz="half" idx="10"/>
          </p:nvPr>
        </p:nvSpPr>
        <p:spPr/>
        <p:txBody>
          <a:bodyPr/>
          <a:lstStyle/>
          <a:p>
            <a:fld id="{F1BA7BCA-64D6-415D-BFDE-44C31B83595C}" type="datetimeFigureOut">
              <a:rPr lang="cs-CZ" smtClean="0"/>
              <a:t>06.04.2021</a:t>
            </a:fld>
            <a:endParaRPr lang="cs-CZ"/>
          </a:p>
        </p:txBody>
      </p:sp>
      <p:sp>
        <p:nvSpPr>
          <p:cNvPr id="5" name="Zástupný symbol pro zápatí 4">
            <a:extLst>
              <a:ext uri="{FF2B5EF4-FFF2-40B4-BE49-F238E27FC236}">
                <a16:creationId xmlns:a16="http://schemas.microsoft.com/office/drawing/2014/main" id="{7CAAD850-3EDA-4607-9299-F6AD4AF7A1D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F91DE5F-7CCA-416B-BE86-77DD66AC96A8}"/>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352034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799CE59-A5B0-4810-B88D-B7C93F6986BA}"/>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F053284-16F4-46C1-997D-A7203173C2E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422A8D8-37A9-4538-BEA3-F56A92168CD8}"/>
              </a:ext>
            </a:extLst>
          </p:cNvPr>
          <p:cNvSpPr>
            <a:spLocks noGrp="1"/>
          </p:cNvSpPr>
          <p:nvPr>
            <p:ph type="dt" sz="half" idx="10"/>
          </p:nvPr>
        </p:nvSpPr>
        <p:spPr/>
        <p:txBody>
          <a:bodyPr/>
          <a:lstStyle/>
          <a:p>
            <a:fld id="{F1BA7BCA-64D6-415D-BFDE-44C31B83595C}" type="datetimeFigureOut">
              <a:rPr lang="cs-CZ" smtClean="0"/>
              <a:t>06.04.2021</a:t>
            </a:fld>
            <a:endParaRPr lang="cs-CZ"/>
          </a:p>
        </p:txBody>
      </p:sp>
      <p:sp>
        <p:nvSpPr>
          <p:cNvPr id="5" name="Zástupný symbol pro zápatí 4">
            <a:extLst>
              <a:ext uri="{FF2B5EF4-FFF2-40B4-BE49-F238E27FC236}">
                <a16:creationId xmlns:a16="http://schemas.microsoft.com/office/drawing/2014/main" id="{070F6ECB-A466-46D5-963A-7F83296151D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ACA9ABE-EDE1-4EB6-84DA-F011594721F5}"/>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731569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Physics_at_NJIT">
            <a:extLst>
              <a:ext uri="{FF2B5EF4-FFF2-40B4-BE49-F238E27FC236}">
                <a16:creationId xmlns:a16="http://schemas.microsoft.com/office/drawing/2014/main" id="{42EFC9B9-B55A-44C4-AFF0-B4B9D3413A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96001"/>
            <a:ext cx="12249151"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sun2">
            <a:extLst>
              <a:ext uri="{FF2B5EF4-FFF2-40B4-BE49-F238E27FC236}">
                <a16:creationId xmlns:a16="http://schemas.microsoft.com/office/drawing/2014/main" id="{3B4DD93E-E54C-410A-B308-AC88102D6F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5904"/>
          <a:stretch>
            <a:fillRect/>
          </a:stretch>
        </p:blipFill>
        <p:spPr bwMode="auto">
          <a:xfrm>
            <a:off x="8970434" y="2190750"/>
            <a:ext cx="32385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Rectangle 2"/>
          <p:cNvSpPr>
            <a:spLocks noGrp="1" noChangeArrowheads="1"/>
          </p:cNvSpPr>
          <p:nvPr>
            <p:ph type="ctrTitle" sz="quarter"/>
          </p:nvPr>
        </p:nvSpPr>
        <p:spPr>
          <a:xfrm>
            <a:off x="914400" y="1447800"/>
            <a:ext cx="10363200" cy="1828800"/>
          </a:xfrm>
        </p:spPr>
        <p:txBody>
          <a:bodyPr/>
          <a:lstStyle>
            <a:lvl1pPr>
              <a:defRPr/>
            </a:lvl1pPr>
          </a:lstStyle>
          <a:p>
            <a:r>
              <a:rPr lang="en-US"/>
              <a:t>Click to edit Master title style</a:t>
            </a:r>
          </a:p>
        </p:txBody>
      </p:sp>
      <p:sp>
        <p:nvSpPr>
          <p:cNvPr id="264195" name="Rectangle 3"/>
          <p:cNvSpPr>
            <a:spLocks noGrp="1" noChangeArrowheads="1"/>
          </p:cNvSpPr>
          <p:nvPr>
            <p:ph type="subTitle" sz="quarter" idx="1"/>
          </p:nvPr>
        </p:nvSpPr>
        <p:spPr>
          <a:xfrm>
            <a:off x="914400" y="3657600"/>
            <a:ext cx="8534400" cy="16002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16129992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B06F09-52E0-49A3-B3F7-FFD33B306953}"/>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41267338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994825C-D8A4-4BF5-BCE1-9BD175E82E80}"/>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17201495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0"/>
            <a:ext cx="53848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72F9A8-54EF-4666-A898-1866E0C57A3D}"/>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40488229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F6DC807-05D6-4D39-9E10-0FFBA8884E0C}"/>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39771703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A771A11-A627-4DA4-9B1B-DD5DB620ACE8}"/>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296615061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941FB7-4866-41BD-BD07-3249F286EBE1}"/>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33471856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BCDB02-5690-4B66-B4EF-CD02DC106AC9}"/>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34945229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CAC7B5-3155-41C3-85C6-418C23207D2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075D624-76E9-4863-83E6-B6DF42DCE13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86E827E-33CB-40E8-92AD-04210587EC24}"/>
              </a:ext>
            </a:extLst>
          </p:cNvPr>
          <p:cNvSpPr>
            <a:spLocks noGrp="1"/>
          </p:cNvSpPr>
          <p:nvPr>
            <p:ph type="dt" sz="half" idx="10"/>
          </p:nvPr>
        </p:nvSpPr>
        <p:spPr/>
        <p:txBody>
          <a:bodyPr/>
          <a:lstStyle/>
          <a:p>
            <a:fld id="{F1BA7BCA-64D6-415D-BFDE-44C31B83595C}" type="datetimeFigureOut">
              <a:rPr lang="cs-CZ" smtClean="0"/>
              <a:t>06.04.2021</a:t>
            </a:fld>
            <a:endParaRPr lang="cs-CZ"/>
          </a:p>
        </p:txBody>
      </p:sp>
      <p:sp>
        <p:nvSpPr>
          <p:cNvPr id="5" name="Zástupný symbol pro zápatí 4">
            <a:extLst>
              <a:ext uri="{FF2B5EF4-FFF2-40B4-BE49-F238E27FC236}">
                <a16:creationId xmlns:a16="http://schemas.microsoft.com/office/drawing/2014/main" id="{9E318BC2-ABDE-4468-980A-5AD1B7F7F7A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54EC97A-BDE8-404A-9F5A-FFC3E85AAC19}"/>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2075688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617572-FC95-49C9-BCD4-28630E6C5C24}"/>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9977828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4BA87C-CDAB-463A-A5A4-CC554D97005D}"/>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3603212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405483-87CD-44C1-9226-CEAD9ABB4998}"/>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300712678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Text, and 2 Content">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09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447800"/>
            <a:ext cx="53848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848100"/>
            <a:ext cx="5384800" cy="2247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792160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3FAA0C-71C2-40B6-9BAD-DB343C4337E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77F451A-E53C-4A59-8D87-492CD4FCA7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E4504A2-8FB5-4520-9A41-113907FBEDE2}"/>
              </a:ext>
            </a:extLst>
          </p:cNvPr>
          <p:cNvSpPr>
            <a:spLocks noGrp="1"/>
          </p:cNvSpPr>
          <p:nvPr>
            <p:ph type="dt" sz="half" idx="10"/>
          </p:nvPr>
        </p:nvSpPr>
        <p:spPr/>
        <p:txBody>
          <a:bodyPr/>
          <a:lstStyle/>
          <a:p>
            <a:fld id="{F1BA7BCA-64D6-415D-BFDE-44C31B83595C}" type="datetimeFigureOut">
              <a:rPr lang="cs-CZ" smtClean="0"/>
              <a:t>06.04.2021</a:t>
            </a:fld>
            <a:endParaRPr lang="cs-CZ"/>
          </a:p>
        </p:txBody>
      </p:sp>
      <p:sp>
        <p:nvSpPr>
          <p:cNvPr id="5" name="Zástupný symbol pro zápatí 4">
            <a:extLst>
              <a:ext uri="{FF2B5EF4-FFF2-40B4-BE49-F238E27FC236}">
                <a16:creationId xmlns:a16="http://schemas.microsoft.com/office/drawing/2014/main" id="{8EA31332-8673-46E8-B0A4-8F83FF36AC3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F5CB6E-2F63-4285-AE7C-E8BDEF7CA049}"/>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331165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E620CC-F378-4C2A-8FB7-4EF2767FD8B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D82C810-5710-4573-B324-BCFF7BE4AF5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559731B-0136-451E-A269-778EABE109D4}"/>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FB5F9F8-465D-47B0-81EB-5C34F75A24A0}"/>
              </a:ext>
            </a:extLst>
          </p:cNvPr>
          <p:cNvSpPr>
            <a:spLocks noGrp="1"/>
          </p:cNvSpPr>
          <p:nvPr>
            <p:ph type="dt" sz="half" idx="10"/>
          </p:nvPr>
        </p:nvSpPr>
        <p:spPr/>
        <p:txBody>
          <a:bodyPr/>
          <a:lstStyle/>
          <a:p>
            <a:fld id="{F1BA7BCA-64D6-415D-BFDE-44C31B83595C}" type="datetimeFigureOut">
              <a:rPr lang="cs-CZ" smtClean="0"/>
              <a:t>06.04.2021</a:t>
            </a:fld>
            <a:endParaRPr lang="cs-CZ"/>
          </a:p>
        </p:txBody>
      </p:sp>
      <p:sp>
        <p:nvSpPr>
          <p:cNvPr id="6" name="Zástupný symbol pro zápatí 5">
            <a:extLst>
              <a:ext uri="{FF2B5EF4-FFF2-40B4-BE49-F238E27FC236}">
                <a16:creationId xmlns:a16="http://schemas.microsoft.com/office/drawing/2014/main" id="{E55CC85F-F5C1-4155-BEF0-40B269D13E6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5EDF9B3-1F17-478F-8B57-90B869E7F3A6}"/>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147305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F935B8-A870-4E09-8AB2-92CBD4EFC2D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7B8AF8B-A47D-428B-9F1D-CEDECF21EB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9C7A0B9-741E-41C6-B2B2-EC418C2C168B}"/>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AC4BA7C1-6131-4366-B4F8-D91AD6A89B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A9FD362-1884-40EA-8EAB-72F1FF1A3C8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48DF655B-5DEA-4D1E-B183-191C1938EB30}"/>
              </a:ext>
            </a:extLst>
          </p:cNvPr>
          <p:cNvSpPr>
            <a:spLocks noGrp="1"/>
          </p:cNvSpPr>
          <p:nvPr>
            <p:ph type="dt" sz="half" idx="10"/>
          </p:nvPr>
        </p:nvSpPr>
        <p:spPr/>
        <p:txBody>
          <a:bodyPr/>
          <a:lstStyle/>
          <a:p>
            <a:fld id="{F1BA7BCA-64D6-415D-BFDE-44C31B83595C}" type="datetimeFigureOut">
              <a:rPr lang="cs-CZ" smtClean="0"/>
              <a:t>06.04.2021</a:t>
            </a:fld>
            <a:endParaRPr lang="cs-CZ"/>
          </a:p>
        </p:txBody>
      </p:sp>
      <p:sp>
        <p:nvSpPr>
          <p:cNvPr id="8" name="Zástupný symbol pro zápatí 7">
            <a:extLst>
              <a:ext uri="{FF2B5EF4-FFF2-40B4-BE49-F238E27FC236}">
                <a16:creationId xmlns:a16="http://schemas.microsoft.com/office/drawing/2014/main" id="{1C54F245-96AC-4EFF-9FCF-5AD3F9717132}"/>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882541E-E3AC-4379-9D20-3D6291758F2D}"/>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29004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9121AA-423E-40CA-BB7E-C41F50702B2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C289C39-44EE-404A-940B-038996B71C64}"/>
              </a:ext>
            </a:extLst>
          </p:cNvPr>
          <p:cNvSpPr>
            <a:spLocks noGrp="1"/>
          </p:cNvSpPr>
          <p:nvPr>
            <p:ph type="dt" sz="half" idx="10"/>
          </p:nvPr>
        </p:nvSpPr>
        <p:spPr/>
        <p:txBody>
          <a:bodyPr/>
          <a:lstStyle/>
          <a:p>
            <a:fld id="{F1BA7BCA-64D6-415D-BFDE-44C31B83595C}" type="datetimeFigureOut">
              <a:rPr lang="cs-CZ" smtClean="0"/>
              <a:t>06.04.2021</a:t>
            </a:fld>
            <a:endParaRPr lang="cs-CZ"/>
          </a:p>
        </p:txBody>
      </p:sp>
      <p:sp>
        <p:nvSpPr>
          <p:cNvPr id="4" name="Zástupný symbol pro zápatí 3">
            <a:extLst>
              <a:ext uri="{FF2B5EF4-FFF2-40B4-BE49-F238E27FC236}">
                <a16:creationId xmlns:a16="http://schemas.microsoft.com/office/drawing/2014/main" id="{9BF291BA-7B89-49BD-9E6D-1A2F7B97A9F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8EEC68A-726B-4351-A709-EE84BCF9EA96}"/>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436687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7EB7DC9-7364-4A95-BD2C-5CD4193BE97F}"/>
              </a:ext>
            </a:extLst>
          </p:cNvPr>
          <p:cNvSpPr>
            <a:spLocks noGrp="1"/>
          </p:cNvSpPr>
          <p:nvPr>
            <p:ph type="dt" sz="half" idx="10"/>
          </p:nvPr>
        </p:nvSpPr>
        <p:spPr/>
        <p:txBody>
          <a:bodyPr/>
          <a:lstStyle/>
          <a:p>
            <a:fld id="{F1BA7BCA-64D6-415D-BFDE-44C31B83595C}" type="datetimeFigureOut">
              <a:rPr lang="cs-CZ" smtClean="0"/>
              <a:t>06.04.2021</a:t>
            </a:fld>
            <a:endParaRPr lang="cs-CZ"/>
          </a:p>
        </p:txBody>
      </p:sp>
      <p:sp>
        <p:nvSpPr>
          <p:cNvPr id="3" name="Zástupný symbol pro zápatí 2">
            <a:extLst>
              <a:ext uri="{FF2B5EF4-FFF2-40B4-BE49-F238E27FC236}">
                <a16:creationId xmlns:a16="http://schemas.microsoft.com/office/drawing/2014/main" id="{355AEBD1-8177-4E6F-986C-24A5A349889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A93FF6A-82BC-48F2-8110-E71344E80131}"/>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380006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6151E1-2150-462E-A21D-65F0BDD5CA7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E20D0F3-F98F-4130-A225-62289BE7AE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A4884F7-DF26-4C5B-BCDC-20697D63B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52C007C-7F56-4947-9A76-F3D2C626179E}"/>
              </a:ext>
            </a:extLst>
          </p:cNvPr>
          <p:cNvSpPr>
            <a:spLocks noGrp="1"/>
          </p:cNvSpPr>
          <p:nvPr>
            <p:ph type="dt" sz="half" idx="10"/>
          </p:nvPr>
        </p:nvSpPr>
        <p:spPr/>
        <p:txBody>
          <a:bodyPr/>
          <a:lstStyle/>
          <a:p>
            <a:fld id="{F1BA7BCA-64D6-415D-BFDE-44C31B83595C}" type="datetimeFigureOut">
              <a:rPr lang="cs-CZ" smtClean="0"/>
              <a:t>06.04.2021</a:t>
            </a:fld>
            <a:endParaRPr lang="cs-CZ"/>
          </a:p>
        </p:txBody>
      </p:sp>
      <p:sp>
        <p:nvSpPr>
          <p:cNvPr id="6" name="Zástupný symbol pro zápatí 5">
            <a:extLst>
              <a:ext uri="{FF2B5EF4-FFF2-40B4-BE49-F238E27FC236}">
                <a16:creationId xmlns:a16="http://schemas.microsoft.com/office/drawing/2014/main" id="{8D073A11-2253-49F4-89E5-5E520DE047B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4EC55EE-1650-44F6-96BC-40A36FBFDE0C}"/>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323878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93F035-753F-4F3B-9CF3-543EFA3DA16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9327F31-3A0A-40BA-8720-F018379E59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B24CB662-B1D8-4950-AC55-620B58B0C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A19659A-7F9D-4B8F-968A-0A2ECEB9E6A8}"/>
              </a:ext>
            </a:extLst>
          </p:cNvPr>
          <p:cNvSpPr>
            <a:spLocks noGrp="1"/>
          </p:cNvSpPr>
          <p:nvPr>
            <p:ph type="dt" sz="half" idx="10"/>
          </p:nvPr>
        </p:nvSpPr>
        <p:spPr/>
        <p:txBody>
          <a:bodyPr/>
          <a:lstStyle/>
          <a:p>
            <a:fld id="{F1BA7BCA-64D6-415D-BFDE-44C31B83595C}" type="datetimeFigureOut">
              <a:rPr lang="cs-CZ" smtClean="0"/>
              <a:t>06.04.2021</a:t>
            </a:fld>
            <a:endParaRPr lang="cs-CZ"/>
          </a:p>
        </p:txBody>
      </p:sp>
      <p:sp>
        <p:nvSpPr>
          <p:cNvPr id="6" name="Zástupný symbol pro zápatí 5">
            <a:extLst>
              <a:ext uri="{FF2B5EF4-FFF2-40B4-BE49-F238E27FC236}">
                <a16:creationId xmlns:a16="http://schemas.microsoft.com/office/drawing/2014/main" id="{AC9CABF6-2DFA-4B58-B222-99BDBB8056E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05451A4-EB33-4D61-A594-892AAC9B2228}"/>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215839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81AFBF4-0A78-4BA9-BE65-CBBE3E9059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9BC764B-8D7E-4669-BEF8-30A1E77F73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AD7DEAB-4D30-4954-BE24-6EDD8E816A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BA7BCA-64D6-415D-BFDE-44C31B83595C}" type="datetimeFigureOut">
              <a:rPr lang="cs-CZ" smtClean="0"/>
              <a:t>06.04.2021</a:t>
            </a:fld>
            <a:endParaRPr lang="cs-CZ"/>
          </a:p>
        </p:txBody>
      </p:sp>
      <p:sp>
        <p:nvSpPr>
          <p:cNvPr id="5" name="Zástupný symbol pro zápatí 4">
            <a:extLst>
              <a:ext uri="{FF2B5EF4-FFF2-40B4-BE49-F238E27FC236}">
                <a16:creationId xmlns:a16="http://schemas.microsoft.com/office/drawing/2014/main" id="{2FC27F7F-42A6-4E6C-9ECE-AE588DB57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3C2F0466-A426-4774-9750-DE0804908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20705-89C9-4FE4-B214-763F7C435B74}" type="slidenum">
              <a:rPr lang="cs-CZ" smtClean="0"/>
              <a:t>‹#›</a:t>
            </a:fld>
            <a:endParaRPr lang="cs-CZ"/>
          </a:p>
        </p:txBody>
      </p:sp>
    </p:spTree>
    <p:extLst>
      <p:ext uri="{BB962C8B-B14F-4D97-AF65-F5344CB8AC3E}">
        <p14:creationId xmlns:p14="http://schemas.microsoft.com/office/powerpoint/2010/main" val="3493673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11" descr="Physics_at_NJIT">
            <a:extLst>
              <a:ext uri="{FF2B5EF4-FFF2-40B4-BE49-F238E27FC236}">
                <a16:creationId xmlns:a16="http://schemas.microsoft.com/office/drawing/2014/main" id="{CC3C8228-CF5E-46D8-BF2C-21DBE4B9F86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6096001"/>
            <a:ext cx="12249151"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D5A852BA-8788-4017-AB33-6BC657B4966B}"/>
              </a:ext>
            </a:extLst>
          </p:cNvPr>
          <p:cNvSpPr>
            <a:spLocks noGrp="1" noChangeArrowheads="1"/>
          </p:cNvSpPr>
          <p:nvPr>
            <p:ph type="title"/>
          </p:nvPr>
        </p:nvSpPr>
        <p:spPr bwMode="auto">
          <a:xfrm>
            <a:off x="609600" y="3810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44" name="Rectangle 3">
            <a:extLst>
              <a:ext uri="{FF2B5EF4-FFF2-40B4-BE49-F238E27FC236}">
                <a16:creationId xmlns:a16="http://schemas.microsoft.com/office/drawing/2014/main" id="{8063AA2B-CA67-4ECF-862B-24B4B2C1A11D}"/>
              </a:ext>
            </a:extLst>
          </p:cNvPr>
          <p:cNvSpPr>
            <a:spLocks noGrp="1" noChangeArrowheads="1"/>
          </p:cNvSpPr>
          <p:nvPr>
            <p:ph type="body" idx="1"/>
          </p:nvPr>
        </p:nvSpPr>
        <p:spPr bwMode="auto">
          <a:xfrm>
            <a:off x="609600" y="1447800"/>
            <a:ext cx="1097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263172" name="Rectangle 4">
            <a:extLst>
              <a:ext uri="{FF2B5EF4-FFF2-40B4-BE49-F238E27FC236}">
                <a16:creationId xmlns:a16="http://schemas.microsoft.com/office/drawing/2014/main" id="{8592DB73-4BC0-4CB6-80E4-69E01B8173EC}"/>
              </a:ext>
            </a:extLst>
          </p:cNvPr>
          <p:cNvSpPr>
            <a:spLocks noGrp="1" noChangeArrowheads="1"/>
          </p:cNvSpPr>
          <p:nvPr>
            <p:ph type="dt" sz="half" idx="2"/>
          </p:nvPr>
        </p:nvSpPr>
        <p:spPr bwMode="auto">
          <a:xfrm>
            <a:off x="8456084" y="6146801"/>
            <a:ext cx="2844800" cy="239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1" i="0" smtClean="0">
                <a:solidFill>
                  <a:schemeClr val="tx1"/>
                </a:solidFill>
                <a:latin typeface="Arial" charset="0"/>
              </a:defRPr>
            </a:lvl1pPr>
          </a:lstStyle>
          <a:p>
            <a:pPr>
              <a:defRPr/>
            </a:pPr>
            <a:r>
              <a:rPr lang="en-US"/>
              <a:t>November 16, 2010</a:t>
            </a:r>
          </a:p>
        </p:txBody>
      </p:sp>
      <p:pic>
        <p:nvPicPr>
          <p:cNvPr id="10246" name="Picture 10" descr="sun2">
            <a:extLst>
              <a:ext uri="{FF2B5EF4-FFF2-40B4-BE49-F238E27FC236}">
                <a16:creationId xmlns:a16="http://schemas.microsoft.com/office/drawing/2014/main" id="{D0F94F26-C6CD-46F8-9D52-85B6F17AA22D}"/>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r="5904"/>
          <a:stretch>
            <a:fillRect/>
          </a:stretch>
        </p:blipFill>
        <p:spPr bwMode="auto">
          <a:xfrm>
            <a:off x="11322051" y="5578476"/>
            <a:ext cx="88688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03926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sldNum="0" hdr="0" ftr="0"/>
  <p:txStyles>
    <p:titleStyle>
      <a:lvl1pPr algn="ctr" rtl="0" eaLnBrk="0" fontAlgn="base" hangingPunct="0">
        <a:spcBef>
          <a:spcPct val="0"/>
        </a:spcBef>
        <a:spcAft>
          <a:spcPct val="0"/>
        </a:spcAft>
        <a:defRPr sz="44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Tahoma" pitchFamily="34" charset="0"/>
        </a:defRPr>
      </a:lvl2pPr>
      <a:lvl3pPr algn="ctr" rtl="0" eaLnBrk="0" fontAlgn="base" hangingPunct="0">
        <a:spcBef>
          <a:spcPct val="0"/>
        </a:spcBef>
        <a:spcAft>
          <a:spcPct val="0"/>
        </a:spcAft>
        <a:defRPr sz="4400">
          <a:solidFill>
            <a:schemeClr val="bg2"/>
          </a:solidFill>
          <a:latin typeface="Tahoma" pitchFamily="34" charset="0"/>
        </a:defRPr>
      </a:lvl3pPr>
      <a:lvl4pPr algn="ctr" rtl="0" eaLnBrk="0" fontAlgn="base" hangingPunct="0">
        <a:spcBef>
          <a:spcPct val="0"/>
        </a:spcBef>
        <a:spcAft>
          <a:spcPct val="0"/>
        </a:spcAft>
        <a:defRPr sz="4400">
          <a:solidFill>
            <a:schemeClr val="bg2"/>
          </a:solidFill>
          <a:latin typeface="Tahoma" pitchFamily="34" charset="0"/>
        </a:defRPr>
      </a:lvl4pPr>
      <a:lvl5pPr algn="ctr" rtl="0" eaLnBrk="0" fontAlgn="base" hangingPunct="0">
        <a:spcBef>
          <a:spcPct val="0"/>
        </a:spcBef>
        <a:spcAft>
          <a:spcPct val="0"/>
        </a:spcAft>
        <a:defRPr sz="4400">
          <a:solidFill>
            <a:schemeClr val="bg2"/>
          </a:solidFill>
          <a:latin typeface="Tahoma" pitchFamily="34" charset="0"/>
        </a:defRPr>
      </a:lvl5pPr>
      <a:lvl6pPr marL="457200" algn="ctr" rtl="0" fontAlgn="base">
        <a:spcBef>
          <a:spcPct val="0"/>
        </a:spcBef>
        <a:spcAft>
          <a:spcPct val="0"/>
        </a:spcAft>
        <a:defRPr sz="4400">
          <a:solidFill>
            <a:schemeClr val="bg2"/>
          </a:solidFill>
          <a:latin typeface="Tahoma" pitchFamily="34" charset="0"/>
        </a:defRPr>
      </a:lvl6pPr>
      <a:lvl7pPr marL="914400" algn="ctr" rtl="0" fontAlgn="base">
        <a:spcBef>
          <a:spcPct val="0"/>
        </a:spcBef>
        <a:spcAft>
          <a:spcPct val="0"/>
        </a:spcAft>
        <a:defRPr sz="4400">
          <a:solidFill>
            <a:schemeClr val="bg2"/>
          </a:solidFill>
          <a:latin typeface="Tahoma" pitchFamily="34" charset="0"/>
        </a:defRPr>
      </a:lvl7pPr>
      <a:lvl8pPr marL="1371600" algn="ctr" rtl="0" fontAlgn="base">
        <a:spcBef>
          <a:spcPct val="0"/>
        </a:spcBef>
        <a:spcAft>
          <a:spcPct val="0"/>
        </a:spcAft>
        <a:defRPr sz="4400">
          <a:solidFill>
            <a:schemeClr val="bg2"/>
          </a:solidFill>
          <a:latin typeface="Tahoma" pitchFamily="34" charset="0"/>
        </a:defRPr>
      </a:lvl8pPr>
      <a:lvl9pPr marL="1828800" algn="ctr" rtl="0" fontAlgn="base">
        <a:spcBef>
          <a:spcPct val="0"/>
        </a:spcBef>
        <a:spcAft>
          <a:spcPct val="0"/>
        </a:spcAft>
        <a:defRPr sz="4400">
          <a:solidFill>
            <a:schemeClr val="bg2"/>
          </a:solidFill>
          <a:latin typeface="Tahoma" pitchFamily="34" charset="0"/>
        </a:defRPr>
      </a:lvl9pPr>
    </p:titleStyle>
    <p:bodyStyle>
      <a:lvl1pPr marL="342900" indent="-342900" algn="l" rtl="0" eaLnBrk="0" fontAlgn="base" hangingPunct="0">
        <a:spcBef>
          <a:spcPct val="20000"/>
        </a:spcBef>
        <a:spcAft>
          <a:spcPct val="0"/>
        </a:spcAft>
        <a:buClr>
          <a:srgbClr val="9999FF"/>
        </a:buClr>
        <a:buSzPct val="80000"/>
        <a:buFont typeface="Wingdings" panose="05000000000000000000" pitchFamily="2" charset="2"/>
        <a:buChar char="q"/>
        <a:defRPr sz="3200">
          <a:solidFill>
            <a:schemeClr val="bg2"/>
          </a:solidFill>
          <a:latin typeface="+mn-lt"/>
          <a:ea typeface="+mn-ea"/>
          <a:cs typeface="+mn-cs"/>
        </a:defRPr>
      </a:lvl1pPr>
      <a:lvl2pPr marL="742950" indent="-285750" algn="l" rtl="0" eaLnBrk="0" fontAlgn="base" hangingPunct="0">
        <a:spcBef>
          <a:spcPct val="20000"/>
        </a:spcBef>
        <a:spcAft>
          <a:spcPct val="0"/>
        </a:spcAft>
        <a:buClr>
          <a:srgbClr val="9999FF"/>
        </a:buClr>
        <a:buSzPct val="65000"/>
        <a:buFont typeface="Wingdings" panose="05000000000000000000" pitchFamily="2" charset="2"/>
        <a:buChar char="n"/>
        <a:defRPr sz="2800">
          <a:solidFill>
            <a:schemeClr val="bg2"/>
          </a:solidFill>
          <a:latin typeface="+mn-lt"/>
        </a:defRPr>
      </a:lvl2pPr>
      <a:lvl3pPr marL="1143000" indent="-228600" algn="l" rtl="0" eaLnBrk="0" fontAlgn="base" hangingPunct="0">
        <a:spcBef>
          <a:spcPct val="20000"/>
        </a:spcBef>
        <a:spcAft>
          <a:spcPct val="0"/>
        </a:spcAft>
        <a:buClr>
          <a:srgbClr val="9999FF"/>
        </a:buClr>
        <a:buSzPct val="65000"/>
        <a:buFont typeface="Wingdings" panose="05000000000000000000" pitchFamily="2" charset="2"/>
        <a:buChar char="n"/>
        <a:defRPr sz="2400">
          <a:solidFill>
            <a:schemeClr val="bg2"/>
          </a:solidFill>
          <a:latin typeface="+mn-lt"/>
        </a:defRPr>
      </a:lvl3pPr>
      <a:lvl4pPr marL="16002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4pPr>
      <a:lvl5pPr marL="20574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5pPr>
      <a:lvl6pPr marL="25146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6pPr>
      <a:lvl7pPr marL="29718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7pPr>
      <a:lvl8pPr marL="34290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8pPr>
      <a:lvl9pPr marL="38862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8.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hyperlink" Target="https://beltoforion.de/article.php?a=tides_explained&amp;p=orbital_motion" TargetMode="External"/><Relationship Id="rId3" Type="http://schemas.openxmlformats.org/officeDocument/2006/relationships/image" Target="../media/image39.png"/><Relationship Id="rId7" Type="http://schemas.openxmlformats.org/officeDocument/2006/relationships/hyperlink" Target="https://beltoforion.de/article.php?a=tides_explained&amp;p=tides_applet"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oleObject" Target="../embeddings/oleObject7.bin"/><Relationship Id="rId18" Type="http://schemas.openxmlformats.org/officeDocument/2006/relationships/image" Target="../media/image60.wmf"/><Relationship Id="rId26" Type="http://schemas.openxmlformats.org/officeDocument/2006/relationships/image" Target="../media/image64.wmf"/><Relationship Id="rId3" Type="http://schemas.openxmlformats.org/officeDocument/2006/relationships/oleObject" Target="../embeddings/oleObject2.bin"/><Relationship Id="rId21" Type="http://schemas.openxmlformats.org/officeDocument/2006/relationships/oleObject" Target="../embeddings/oleObject11.bin"/><Relationship Id="rId7" Type="http://schemas.openxmlformats.org/officeDocument/2006/relationships/oleObject" Target="../embeddings/oleObject4.bin"/><Relationship Id="rId12" Type="http://schemas.openxmlformats.org/officeDocument/2006/relationships/image" Target="../media/image57.wmf"/><Relationship Id="rId17" Type="http://schemas.openxmlformats.org/officeDocument/2006/relationships/oleObject" Target="../embeddings/oleObject9.bin"/><Relationship Id="rId25" Type="http://schemas.openxmlformats.org/officeDocument/2006/relationships/oleObject" Target="../embeddings/oleObject13.bin"/><Relationship Id="rId2" Type="http://schemas.openxmlformats.org/officeDocument/2006/relationships/notesSlide" Target="../notesSlides/notesSlide20.xml"/><Relationship Id="rId16" Type="http://schemas.openxmlformats.org/officeDocument/2006/relationships/image" Target="../media/image59.wmf"/><Relationship Id="rId20" Type="http://schemas.openxmlformats.org/officeDocument/2006/relationships/image" Target="../media/image61.wmf"/><Relationship Id="rId1" Type="http://schemas.openxmlformats.org/officeDocument/2006/relationships/slideLayout" Target="../slideLayouts/slideLayout7.xml"/><Relationship Id="rId6" Type="http://schemas.openxmlformats.org/officeDocument/2006/relationships/image" Target="../media/image54.wmf"/><Relationship Id="rId11" Type="http://schemas.openxmlformats.org/officeDocument/2006/relationships/oleObject" Target="../embeddings/oleObject6.bin"/><Relationship Id="rId24" Type="http://schemas.openxmlformats.org/officeDocument/2006/relationships/image" Target="../media/image63.wmf"/><Relationship Id="rId5" Type="http://schemas.openxmlformats.org/officeDocument/2006/relationships/oleObject" Target="../embeddings/oleObject3.bin"/><Relationship Id="rId15" Type="http://schemas.openxmlformats.org/officeDocument/2006/relationships/oleObject" Target="../embeddings/oleObject8.bin"/><Relationship Id="rId23" Type="http://schemas.openxmlformats.org/officeDocument/2006/relationships/oleObject" Target="../embeddings/oleObject12.bin"/><Relationship Id="rId28" Type="http://schemas.openxmlformats.org/officeDocument/2006/relationships/image" Target="../media/image65.wmf"/><Relationship Id="rId10" Type="http://schemas.openxmlformats.org/officeDocument/2006/relationships/image" Target="../media/image56.wmf"/><Relationship Id="rId19" Type="http://schemas.openxmlformats.org/officeDocument/2006/relationships/oleObject" Target="../embeddings/oleObject10.bin"/><Relationship Id="rId4" Type="http://schemas.openxmlformats.org/officeDocument/2006/relationships/image" Target="../media/image53.wmf"/><Relationship Id="rId9" Type="http://schemas.openxmlformats.org/officeDocument/2006/relationships/oleObject" Target="../embeddings/oleObject5.bin"/><Relationship Id="rId14" Type="http://schemas.openxmlformats.org/officeDocument/2006/relationships/image" Target="../media/image58.wmf"/><Relationship Id="rId22" Type="http://schemas.openxmlformats.org/officeDocument/2006/relationships/image" Target="../media/image62.wmf"/><Relationship Id="rId27" Type="http://schemas.openxmlformats.org/officeDocument/2006/relationships/oleObject" Target="../embeddings/oleObject14.bin"/></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hyperlink" Target="https://www.theguardian.com/science/2012/apr/19/royal-society-publish-isaac-newton-principia"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gutenberg.org/files/28233/28233-h/28233-h.htm" TargetMode="External"/><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en.wikisource.org/wiki/The_Mathematical_Principles_of_Natural_Philosophy_(1846)"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3" y="647357"/>
            <a:ext cx="11755111" cy="5325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36496" y="2528888"/>
            <a:ext cx="5895986" cy="2245131"/>
          </a:xfrm>
          <a:prstGeom prst="rect">
            <a:avLst/>
          </a:prstGeom>
          <a:solidFill>
            <a:srgbClr val="1727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800" b="1" dirty="0"/>
          </a:p>
          <a:p>
            <a:pPr algn="ctr" defTabSz="358775"/>
            <a:r>
              <a:rPr lang="cs-CZ" sz="3200" b="1" dirty="0"/>
              <a:t>K p</a:t>
            </a:r>
            <a:r>
              <a:rPr lang="en-US" sz="3200" b="1" dirty="0"/>
              <a:t>ramen</a:t>
            </a:r>
            <a:r>
              <a:rPr lang="cs-CZ" sz="3200" b="1" dirty="0" err="1"/>
              <a:t>ům</a:t>
            </a:r>
            <a:r>
              <a:rPr lang="en-US" sz="3200" b="1" dirty="0"/>
              <a:t> </a:t>
            </a:r>
            <a:r>
              <a:rPr lang="en-US" sz="3200" b="1" dirty="0" err="1"/>
              <a:t>novověké</a:t>
            </a:r>
            <a:r>
              <a:rPr lang="en-US" sz="3200" b="1" dirty="0"/>
              <a:t> </a:t>
            </a:r>
            <a:r>
              <a:rPr lang="en-US" sz="3200" b="1" dirty="0" err="1"/>
              <a:t>vědy</a:t>
            </a:r>
            <a:endParaRPr lang="cs-CZ" sz="3200" b="1" dirty="0"/>
          </a:p>
          <a:p>
            <a:pPr algn="ctr"/>
            <a:endParaRPr lang="cs-CZ" sz="3200" b="1" dirty="0"/>
          </a:p>
          <a:p>
            <a:pPr algn="ctr"/>
            <a:r>
              <a:rPr lang="cs-CZ" sz="2000" b="1" dirty="0"/>
              <a:t>2021</a:t>
            </a:r>
          </a:p>
        </p:txBody>
      </p:sp>
      <p:sp>
        <p:nvSpPr>
          <p:cNvPr id="5" name="Slide Number Placeholder 4"/>
          <p:cNvSpPr>
            <a:spLocks noGrp="1"/>
          </p:cNvSpPr>
          <p:nvPr>
            <p:ph type="sldNum" sz="quarter" idx="12"/>
          </p:nvPr>
        </p:nvSpPr>
        <p:spPr/>
        <p:txBody>
          <a:bodyPr/>
          <a:lstStyle/>
          <a:p>
            <a:pPr rtl="0"/>
            <a:fld id="{4FAB73BC-B049-4115-A692-8D63A059BFB8}" type="slidenum">
              <a:rPr lang="cs-CZ" noProof="0" smtClean="0"/>
              <a:t>1</a:t>
            </a:fld>
            <a:endParaRPr lang="cs-CZ" noProof="0" dirty="0"/>
          </a:p>
        </p:txBody>
      </p:sp>
    </p:spTree>
    <p:extLst>
      <p:ext uri="{BB962C8B-B14F-4D97-AF65-F5344CB8AC3E}">
        <p14:creationId xmlns:p14="http://schemas.microsoft.com/office/powerpoint/2010/main" val="1344140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54A3711-2145-4380-8A11-415380129188}"/>
              </a:ext>
            </a:extLst>
          </p:cNvPr>
          <p:cNvSpPr>
            <a:spLocks noGrp="1"/>
          </p:cNvSpPr>
          <p:nvPr>
            <p:ph idx="4294967295"/>
          </p:nvPr>
        </p:nvSpPr>
        <p:spPr>
          <a:xfrm>
            <a:off x="381000" y="745725"/>
            <a:ext cx="11315020" cy="5724979"/>
          </a:xfrm>
        </p:spPr>
        <p:txBody>
          <a:bodyPr>
            <a:noAutofit/>
          </a:bodyPr>
          <a:lstStyle/>
          <a:p>
            <a:pPr marL="0" indent="0" algn="ctr">
              <a:lnSpc>
                <a:spcPct val="100000"/>
              </a:lnSpc>
              <a:spcBef>
                <a:spcPts val="600"/>
              </a:spcBef>
              <a:spcAft>
                <a:spcPts val="300"/>
              </a:spcAft>
              <a:buNone/>
            </a:pPr>
            <a:r>
              <a:rPr lang="cs-CZ" sz="1800" dirty="0"/>
              <a:t>Snaha na základě stejných principů ukázat systém světa  </a:t>
            </a:r>
          </a:p>
          <a:p>
            <a:pPr marL="0" indent="0">
              <a:lnSpc>
                <a:spcPct val="100000"/>
              </a:lnSpc>
              <a:spcBef>
                <a:spcPts val="600"/>
              </a:spcBef>
              <a:spcAft>
                <a:spcPts val="600"/>
              </a:spcAft>
              <a:buNone/>
            </a:pPr>
            <a:r>
              <a:rPr lang="cs-CZ" sz="1800" b="1" dirty="0">
                <a:solidFill>
                  <a:srgbClr val="005EA4"/>
                </a:solidFill>
              </a:rPr>
              <a:t>Pravidlo 1</a:t>
            </a:r>
          </a:p>
          <a:p>
            <a:pPr marL="0" indent="0">
              <a:spcBef>
                <a:spcPts val="600"/>
              </a:spcBef>
              <a:spcAft>
                <a:spcPts val="300"/>
              </a:spcAft>
              <a:buNone/>
            </a:pPr>
            <a:r>
              <a:rPr lang="cs-CZ" sz="1800" b="1" dirty="0"/>
              <a:t>K vysvětlení přírodních jevů nemá být použito více příčin, než ty, které jsou pravdivé a dostatečné k vysvětlení jevu. </a:t>
            </a:r>
            <a:r>
              <a:rPr lang="cs-CZ" sz="1800" dirty="0"/>
              <a:t>Jak filosofové říkají: příroda nedělá nic zbytečně a více příčin je zbytečných, když stačí méně. Neboť příroda je prostá a nepotrpí si přepych nadbytečných příčin.</a:t>
            </a:r>
          </a:p>
          <a:p>
            <a:pPr marL="0" indent="0">
              <a:lnSpc>
                <a:spcPct val="100000"/>
              </a:lnSpc>
              <a:spcBef>
                <a:spcPts val="1000"/>
              </a:spcBef>
              <a:buNone/>
            </a:pPr>
            <a:r>
              <a:rPr lang="cs-CZ" sz="1800" b="1" dirty="0">
                <a:solidFill>
                  <a:srgbClr val="005EA4"/>
                </a:solidFill>
              </a:rPr>
              <a:t>Pravidlo 2</a:t>
            </a:r>
          </a:p>
          <a:p>
            <a:pPr marL="0" indent="0">
              <a:lnSpc>
                <a:spcPct val="100000"/>
              </a:lnSpc>
              <a:spcBef>
                <a:spcPts val="600"/>
              </a:spcBef>
              <a:buNone/>
            </a:pPr>
            <a:r>
              <a:rPr lang="cs-CZ" sz="1800" b="1" dirty="0"/>
              <a:t>Proto přírodním jevům stejného typu musíme, pokud je to možné, přiřadit stejné příčiny</a:t>
            </a:r>
            <a:r>
              <a:rPr lang="cs-CZ" sz="1800" dirty="0"/>
              <a:t>.</a:t>
            </a:r>
          </a:p>
          <a:p>
            <a:pPr marL="0" indent="0">
              <a:buNone/>
            </a:pPr>
            <a:r>
              <a:rPr lang="cs-CZ" sz="1800" dirty="0"/>
              <a:t>Např. dýchání lidí a zvířat, padání kamenů v Evropě a v Americe, světlo kuchyňského ohně a Slunce nebo odraz světla na Zemi a na planetách.</a:t>
            </a:r>
          </a:p>
          <a:p>
            <a:pPr marL="0" indent="0">
              <a:lnSpc>
                <a:spcPct val="100000"/>
              </a:lnSpc>
              <a:spcBef>
                <a:spcPts val="600"/>
              </a:spcBef>
              <a:spcAft>
                <a:spcPts val="0"/>
              </a:spcAft>
              <a:buNone/>
            </a:pPr>
            <a:r>
              <a:rPr lang="cs-CZ" sz="1800" b="1" dirty="0">
                <a:solidFill>
                  <a:srgbClr val="005EA4"/>
                </a:solidFill>
              </a:rPr>
              <a:t>Pravidlo 3</a:t>
            </a:r>
          </a:p>
          <a:p>
            <a:pPr marL="0" indent="0">
              <a:lnSpc>
                <a:spcPct val="100000"/>
              </a:lnSpc>
              <a:spcBef>
                <a:spcPts val="600"/>
              </a:spcBef>
              <a:spcAft>
                <a:spcPts val="0"/>
              </a:spcAft>
              <a:buNone/>
            </a:pPr>
            <a:r>
              <a:rPr lang="cs-CZ" sz="1800" b="1" dirty="0"/>
              <a:t>Vlastnosti těles, které nelze ani zesílit ani zeslabit a které náležejí všem tělesům, na kterých lze provést experiment, mají být pokládány za obecné vlastnosti všech těles.</a:t>
            </a:r>
          </a:p>
          <a:p>
            <a:pPr marL="0" indent="0">
              <a:lnSpc>
                <a:spcPct val="100000"/>
              </a:lnSpc>
              <a:spcBef>
                <a:spcPts val="600"/>
              </a:spcBef>
              <a:spcAft>
                <a:spcPts val="600"/>
              </a:spcAft>
              <a:buNone/>
            </a:pPr>
            <a:endParaRPr lang="cs-CZ" sz="1050" b="1" dirty="0">
              <a:solidFill>
                <a:srgbClr val="005EA4"/>
              </a:solidFill>
            </a:endParaRPr>
          </a:p>
          <a:p>
            <a:pPr marL="0" indent="0">
              <a:lnSpc>
                <a:spcPct val="100000"/>
              </a:lnSpc>
              <a:spcBef>
                <a:spcPts val="600"/>
              </a:spcBef>
              <a:spcAft>
                <a:spcPts val="600"/>
              </a:spcAft>
              <a:buNone/>
            </a:pPr>
            <a:r>
              <a:rPr lang="cs-CZ" sz="1800" b="1" dirty="0">
                <a:solidFill>
                  <a:srgbClr val="005EA4"/>
                </a:solidFill>
              </a:rPr>
              <a:t>Pravidlo 4</a:t>
            </a:r>
          </a:p>
          <a:p>
            <a:pPr marL="0" indent="0">
              <a:lnSpc>
                <a:spcPct val="100000"/>
              </a:lnSpc>
              <a:spcBef>
                <a:spcPts val="200"/>
              </a:spcBef>
              <a:spcAft>
                <a:spcPts val="300"/>
              </a:spcAft>
              <a:buNone/>
            </a:pPr>
            <a:r>
              <a:rPr lang="cs-CZ" sz="1800" b="1" dirty="0"/>
              <a:t>Ve filosofii mají být pokládána tvrzení odvozená indukcí z jevů za pravdivá nebo téměř pravdivá bez ohledu na jakékoliv protichůdné hypotézy, dokud jiný jev neučiní tato tvrzení přesnějším nebo podléhajícím výjimkám.</a:t>
            </a:r>
          </a:p>
        </p:txBody>
      </p:sp>
      <p:sp>
        <p:nvSpPr>
          <p:cNvPr id="5" name="Slide Number Placeholder 4"/>
          <p:cNvSpPr>
            <a:spLocks noGrp="1"/>
          </p:cNvSpPr>
          <p:nvPr>
            <p:ph type="sldNum" sz="quarter" idx="12"/>
          </p:nvPr>
        </p:nvSpPr>
        <p:spPr/>
        <p:txBody>
          <a:bodyPr/>
          <a:lstStyle/>
          <a:p>
            <a:pPr rtl="0"/>
            <a:fld id="{4FAB73BC-B049-4115-A692-8D63A059BFB8}" type="slidenum">
              <a:rPr lang="cs-CZ" noProof="0" smtClean="0"/>
              <a:t>10</a:t>
            </a:fld>
            <a:endParaRPr lang="cs-CZ" noProof="0" dirty="0"/>
          </a:p>
        </p:txBody>
      </p:sp>
      <p:sp>
        <p:nvSpPr>
          <p:cNvPr id="6" name="TextovéPole 5">
            <a:extLst>
              <a:ext uri="{FF2B5EF4-FFF2-40B4-BE49-F238E27FC236}">
                <a16:creationId xmlns:a16="http://schemas.microsoft.com/office/drawing/2014/main" id="{30FF5190-7307-47BE-B28A-10876EF7EF22}"/>
              </a:ext>
            </a:extLst>
          </p:cNvPr>
          <p:cNvSpPr txBox="1"/>
          <p:nvPr/>
        </p:nvSpPr>
        <p:spPr>
          <a:xfrm>
            <a:off x="3962400" y="152400"/>
            <a:ext cx="3254737" cy="523220"/>
          </a:xfrm>
          <a:prstGeom prst="rect">
            <a:avLst/>
          </a:prstGeom>
          <a:noFill/>
        </p:spPr>
        <p:txBody>
          <a:bodyPr wrap="none" rtlCol="0">
            <a:spAutoFit/>
          </a:bodyPr>
          <a:lstStyle/>
          <a:p>
            <a:r>
              <a:rPr lang="cs-CZ" sz="2800" b="1" dirty="0"/>
              <a:t>Pravidla pro filosofii</a:t>
            </a:r>
          </a:p>
        </p:txBody>
      </p:sp>
      <p:pic>
        <p:nvPicPr>
          <p:cNvPr id="2" name="Obrázek 1">
            <a:extLst>
              <a:ext uri="{FF2B5EF4-FFF2-40B4-BE49-F238E27FC236}">
                <a16:creationId xmlns:a16="http://schemas.microsoft.com/office/drawing/2014/main" id="{091B743F-BFFD-41C1-90F9-8EAADF2202B5}"/>
              </a:ext>
            </a:extLst>
          </p:cNvPr>
          <p:cNvPicPr>
            <a:picLocks noChangeAspect="1"/>
          </p:cNvPicPr>
          <p:nvPr/>
        </p:nvPicPr>
        <p:blipFill>
          <a:blip r:embed="rId3"/>
          <a:stretch>
            <a:fillRect/>
          </a:stretch>
        </p:blipFill>
        <p:spPr>
          <a:xfrm>
            <a:off x="10885188" y="218420"/>
            <a:ext cx="682939" cy="1204235"/>
          </a:xfrm>
          <a:prstGeom prst="rect">
            <a:avLst/>
          </a:prstGeom>
        </p:spPr>
      </p:pic>
      <p:pic>
        <p:nvPicPr>
          <p:cNvPr id="7" name="Obrázek 6">
            <a:extLst>
              <a:ext uri="{FF2B5EF4-FFF2-40B4-BE49-F238E27FC236}">
                <a16:creationId xmlns:a16="http://schemas.microsoft.com/office/drawing/2014/main" id="{184685D6-343A-4D6F-9608-BBF4A749511D}"/>
              </a:ext>
            </a:extLst>
          </p:cNvPr>
          <p:cNvPicPr>
            <a:picLocks noChangeAspect="1"/>
          </p:cNvPicPr>
          <p:nvPr/>
        </p:nvPicPr>
        <p:blipFill>
          <a:blip r:embed="rId4"/>
          <a:stretch>
            <a:fillRect/>
          </a:stretch>
        </p:blipFill>
        <p:spPr>
          <a:xfrm>
            <a:off x="10026501" y="218420"/>
            <a:ext cx="810832" cy="1196942"/>
          </a:xfrm>
          <a:prstGeom prst="rect">
            <a:avLst/>
          </a:prstGeom>
        </p:spPr>
      </p:pic>
    </p:spTree>
    <p:extLst>
      <p:ext uri="{BB962C8B-B14F-4D97-AF65-F5344CB8AC3E}">
        <p14:creationId xmlns:p14="http://schemas.microsoft.com/office/powerpoint/2010/main" val="262445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A1FC290A-B017-480F-A86D-84FF4EDFF202}"/>
              </a:ext>
            </a:extLst>
          </p:cNvPr>
          <p:cNvPicPr>
            <a:picLocks noChangeAspect="1"/>
          </p:cNvPicPr>
          <p:nvPr/>
        </p:nvPicPr>
        <p:blipFill>
          <a:blip r:embed="rId3"/>
          <a:stretch>
            <a:fillRect/>
          </a:stretch>
        </p:blipFill>
        <p:spPr>
          <a:xfrm>
            <a:off x="10247698" y="1622864"/>
            <a:ext cx="1344225" cy="1326182"/>
          </a:xfrm>
          <a:prstGeom prst="rect">
            <a:avLst/>
          </a:prstGeom>
        </p:spPr>
      </p:pic>
      <p:pic>
        <p:nvPicPr>
          <p:cNvPr id="4" name="Obrázek 3">
            <a:extLst>
              <a:ext uri="{FF2B5EF4-FFF2-40B4-BE49-F238E27FC236}">
                <a16:creationId xmlns:a16="http://schemas.microsoft.com/office/drawing/2014/main" id="{7AAB6BC9-1A3A-48E0-B079-4DE5ED8455C2}"/>
              </a:ext>
            </a:extLst>
          </p:cNvPr>
          <p:cNvPicPr>
            <a:picLocks noChangeAspect="1"/>
          </p:cNvPicPr>
          <p:nvPr/>
        </p:nvPicPr>
        <p:blipFill>
          <a:blip r:embed="rId4"/>
          <a:stretch>
            <a:fillRect/>
          </a:stretch>
        </p:blipFill>
        <p:spPr>
          <a:xfrm>
            <a:off x="3218259" y="4481083"/>
            <a:ext cx="5864069" cy="2084000"/>
          </a:xfrm>
          <a:prstGeom prst="rect">
            <a:avLst/>
          </a:prstGeom>
        </p:spPr>
      </p:pic>
      <p:pic>
        <p:nvPicPr>
          <p:cNvPr id="2" name="Obrázek 1">
            <a:extLst>
              <a:ext uri="{FF2B5EF4-FFF2-40B4-BE49-F238E27FC236}">
                <a16:creationId xmlns:a16="http://schemas.microsoft.com/office/drawing/2014/main" id="{400403BD-ECD8-4BD0-B27B-CC2581857084}"/>
              </a:ext>
            </a:extLst>
          </p:cNvPr>
          <p:cNvPicPr>
            <a:picLocks noChangeAspect="1"/>
          </p:cNvPicPr>
          <p:nvPr/>
        </p:nvPicPr>
        <p:blipFill>
          <a:blip r:embed="rId5"/>
          <a:stretch>
            <a:fillRect/>
          </a:stretch>
        </p:blipFill>
        <p:spPr>
          <a:xfrm>
            <a:off x="331553" y="149313"/>
            <a:ext cx="8637212" cy="3736607"/>
          </a:xfrm>
          <a:prstGeom prst="rect">
            <a:avLst/>
          </a:prstGeom>
        </p:spPr>
      </p:pic>
      <p:pic>
        <p:nvPicPr>
          <p:cNvPr id="8" name="Obrázek 7">
            <a:extLst>
              <a:ext uri="{FF2B5EF4-FFF2-40B4-BE49-F238E27FC236}">
                <a16:creationId xmlns:a16="http://schemas.microsoft.com/office/drawing/2014/main" id="{FC057C81-E539-4E6C-BD2C-23685BB2AE84}"/>
              </a:ext>
            </a:extLst>
          </p:cNvPr>
          <p:cNvPicPr>
            <a:picLocks noChangeAspect="1"/>
          </p:cNvPicPr>
          <p:nvPr/>
        </p:nvPicPr>
        <p:blipFill>
          <a:blip r:embed="rId6"/>
          <a:stretch>
            <a:fillRect/>
          </a:stretch>
        </p:blipFill>
        <p:spPr>
          <a:xfrm>
            <a:off x="1232211" y="149313"/>
            <a:ext cx="2939146" cy="612081"/>
          </a:xfrm>
          <a:prstGeom prst="rect">
            <a:avLst/>
          </a:prstGeom>
        </p:spPr>
      </p:pic>
      <p:sp>
        <p:nvSpPr>
          <p:cNvPr id="9" name="TextovéPole 8">
            <a:extLst>
              <a:ext uri="{FF2B5EF4-FFF2-40B4-BE49-F238E27FC236}">
                <a16:creationId xmlns:a16="http://schemas.microsoft.com/office/drawing/2014/main" id="{4DE427AF-5DD8-40D4-898B-A2497657562B}"/>
              </a:ext>
            </a:extLst>
          </p:cNvPr>
          <p:cNvSpPr txBox="1"/>
          <p:nvPr/>
        </p:nvSpPr>
        <p:spPr>
          <a:xfrm>
            <a:off x="8739842" y="4640919"/>
            <a:ext cx="2852081" cy="369332"/>
          </a:xfrm>
          <a:prstGeom prst="rect">
            <a:avLst/>
          </a:prstGeom>
          <a:noFill/>
        </p:spPr>
        <p:txBody>
          <a:bodyPr wrap="square" rtlCol="0">
            <a:spAutoFit/>
          </a:bodyPr>
          <a:lstStyle/>
          <a:p>
            <a:r>
              <a:rPr lang="cs-CZ" dirty="0" err="1"/>
              <a:t>Experimentum</a:t>
            </a:r>
            <a:r>
              <a:rPr lang="cs-CZ" dirty="0"/>
              <a:t> </a:t>
            </a:r>
            <a:r>
              <a:rPr lang="cs-CZ" dirty="0" err="1"/>
              <a:t>crucis</a:t>
            </a:r>
            <a:endParaRPr lang="cs-CZ" dirty="0"/>
          </a:p>
        </p:txBody>
      </p:sp>
      <p:pic>
        <p:nvPicPr>
          <p:cNvPr id="11" name="Obrázek 10">
            <a:extLst>
              <a:ext uri="{FF2B5EF4-FFF2-40B4-BE49-F238E27FC236}">
                <a16:creationId xmlns:a16="http://schemas.microsoft.com/office/drawing/2014/main" id="{7AFAAD47-4C4F-49E9-89BB-EF3ED6A7C297}"/>
              </a:ext>
            </a:extLst>
          </p:cNvPr>
          <p:cNvPicPr>
            <a:picLocks noChangeAspect="1"/>
          </p:cNvPicPr>
          <p:nvPr/>
        </p:nvPicPr>
        <p:blipFill>
          <a:blip r:embed="rId7"/>
          <a:stretch>
            <a:fillRect/>
          </a:stretch>
        </p:blipFill>
        <p:spPr>
          <a:xfrm>
            <a:off x="435971" y="4382175"/>
            <a:ext cx="4866245" cy="2083999"/>
          </a:xfrm>
          <a:prstGeom prst="rect">
            <a:avLst/>
          </a:prstGeom>
        </p:spPr>
      </p:pic>
      <p:sp>
        <p:nvSpPr>
          <p:cNvPr id="12" name="TextovéPole 11">
            <a:extLst>
              <a:ext uri="{FF2B5EF4-FFF2-40B4-BE49-F238E27FC236}">
                <a16:creationId xmlns:a16="http://schemas.microsoft.com/office/drawing/2014/main" id="{D618CF53-D0DB-4861-B18B-4125005DFCD3}"/>
              </a:ext>
            </a:extLst>
          </p:cNvPr>
          <p:cNvSpPr txBox="1"/>
          <p:nvPr/>
        </p:nvSpPr>
        <p:spPr>
          <a:xfrm>
            <a:off x="6027725" y="4660376"/>
            <a:ext cx="2123668" cy="369332"/>
          </a:xfrm>
          <a:prstGeom prst="rect">
            <a:avLst/>
          </a:prstGeom>
          <a:noFill/>
        </p:spPr>
        <p:txBody>
          <a:bodyPr wrap="square" rtlCol="0">
            <a:spAutoFit/>
          </a:bodyPr>
          <a:lstStyle/>
          <a:p>
            <a:r>
              <a:rPr lang="cs-CZ" dirty="0"/>
              <a:t>Klíčový pokus </a:t>
            </a:r>
          </a:p>
        </p:txBody>
      </p:sp>
      <p:sp>
        <p:nvSpPr>
          <p:cNvPr id="13" name="TextovéPole 12">
            <a:extLst>
              <a:ext uri="{FF2B5EF4-FFF2-40B4-BE49-F238E27FC236}">
                <a16:creationId xmlns:a16="http://schemas.microsoft.com/office/drawing/2014/main" id="{4DD04833-BF9D-48B5-8B96-08CE8A8B8A64}"/>
              </a:ext>
            </a:extLst>
          </p:cNvPr>
          <p:cNvSpPr txBox="1"/>
          <p:nvPr/>
        </p:nvSpPr>
        <p:spPr>
          <a:xfrm>
            <a:off x="5508252" y="6330690"/>
            <a:ext cx="6463180" cy="369332"/>
          </a:xfrm>
          <a:prstGeom prst="rect">
            <a:avLst/>
          </a:prstGeom>
          <a:noFill/>
        </p:spPr>
        <p:txBody>
          <a:bodyPr wrap="square" rtlCol="0">
            <a:spAutoFit/>
          </a:bodyPr>
          <a:lstStyle/>
          <a:p>
            <a:r>
              <a:rPr lang="cs-CZ" dirty="0"/>
              <a:t>Hranol pouze rozštěpí barvy, ty se v bílém světle překrývají., </a:t>
            </a:r>
          </a:p>
        </p:txBody>
      </p:sp>
      <p:sp>
        <p:nvSpPr>
          <p:cNvPr id="14" name="TextovéPole 13">
            <a:extLst>
              <a:ext uri="{FF2B5EF4-FFF2-40B4-BE49-F238E27FC236}">
                <a16:creationId xmlns:a16="http://schemas.microsoft.com/office/drawing/2014/main" id="{3C9AD2F7-4C7E-44D7-85C8-9FEAFE53A86B}"/>
              </a:ext>
            </a:extLst>
          </p:cNvPr>
          <p:cNvSpPr txBox="1"/>
          <p:nvPr/>
        </p:nvSpPr>
        <p:spPr>
          <a:xfrm>
            <a:off x="199578" y="3913934"/>
            <a:ext cx="11392345" cy="369332"/>
          </a:xfrm>
          <a:prstGeom prst="rect">
            <a:avLst/>
          </a:prstGeom>
          <a:noFill/>
        </p:spPr>
        <p:txBody>
          <a:bodyPr wrap="square" rtlCol="0">
            <a:spAutoFit/>
          </a:bodyPr>
          <a:lstStyle/>
          <a:p>
            <a:r>
              <a:rPr lang="cs-CZ" dirty="0"/>
              <a:t>Vyvrátil chybnou absorpční teorii disperze: průchodem světla sklem se ze světla cosi ztrácí a zůstanou jen vybrané barvy </a:t>
            </a:r>
          </a:p>
        </p:txBody>
      </p:sp>
    </p:spTree>
    <p:extLst>
      <p:ext uri="{BB962C8B-B14F-4D97-AF65-F5344CB8AC3E}">
        <p14:creationId xmlns:p14="http://schemas.microsoft.com/office/powerpoint/2010/main" val="553260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F85BF1-68BA-49DE-85E6-62DC7734FCB2}"/>
              </a:ext>
            </a:extLst>
          </p:cNvPr>
          <p:cNvSpPr>
            <a:spLocks noGrp="1"/>
          </p:cNvSpPr>
          <p:nvPr>
            <p:ph type="title"/>
          </p:nvPr>
        </p:nvSpPr>
        <p:spPr>
          <a:xfrm>
            <a:off x="490468" y="-144333"/>
            <a:ext cx="3947420" cy="1777829"/>
          </a:xfrm>
        </p:spPr>
        <p:txBody>
          <a:bodyPr>
            <a:normAutofit/>
          </a:bodyPr>
          <a:lstStyle/>
          <a:p>
            <a:r>
              <a:rPr lang="cs-CZ" sz="2800" b="1" dirty="0"/>
              <a:t>Pozorování</a:t>
            </a:r>
          </a:p>
        </p:txBody>
      </p:sp>
      <p:sp>
        <p:nvSpPr>
          <p:cNvPr id="3" name="Zástupný obsah 2">
            <a:extLst>
              <a:ext uri="{FF2B5EF4-FFF2-40B4-BE49-F238E27FC236}">
                <a16:creationId xmlns:a16="http://schemas.microsoft.com/office/drawing/2014/main" id="{CB9DB0F9-A7EA-49D1-94F3-1FFF7363C051}"/>
              </a:ext>
            </a:extLst>
          </p:cNvPr>
          <p:cNvSpPr>
            <a:spLocks noGrp="1"/>
          </p:cNvSpPr>
          <p:nvPr>
            <p:ph idx="1"/>
          </p:nvPr>
        </p:nvSpPr>
        <p:spPr>
          <a:xfrm>
            <a:off x="490468" y="1112100"/>
            <a:ext cx="10592060" cy="1770300"/>
          </a:xfrm>
        </p:spPr>
        <p:txBody>
          <a:bodyPr anchor="ctr">
            <a:noAutofit/>
          </a:bodyPr>
          <a:lstStyle/>
          <a:p>
            <a:pPr marL="0" indent="0">
              <a:buNone/>
            </a:pPr>
            <a:r>
              <a:rPr lang="cs-CZ" sz="2400" dirty="0"/>
              <a:t>- vědecká metoda - je založena na  záznamu faktů o přírodních jevech a procesech, kdy se pozorovatel snaží co nejméně zasahovat do pozorovaných objektů.</a:t>
            </a:r>
          </a:p>
          <a:p>
            <a:pPr marL="0" indent="0">
              <a:buNone/>
            </a:pPr>
            <a:r>
              <a:rPr lang="cs-CZ" sz="2400" dirty="0"/>
              <a:t>Jeho cílem je zjištění dat o jevech a procesech v jejich přirozeném stavu, neovlivněných člověkem..</a:t>
            </a:r>
          </a:p>
        </p:txBody>
      </p:sp>
      <p:sp>
        <p:nvSpPr>
          <p:cNvPr id="4" name="TextovéPole 3">
            <a:extLst>
              <a:ext uri="{FF2B5EF4-FFF2-40B4-BE49-F238E27FC236}">
                <a16:creationId xmlns:a16="http://schemas.microsoft.com/office/drawing/2014/main" id="{E90D2792-7F8F-4880-B23D-1414F098EA98}"/>
              </a:ext>
            </a:extLst>
          </p:cNvPr>
          <p:cNvSpPr txBox="1"/>
          <p:nvPr/>
        </p:nvSpPr>
        <p:spPr>
          <a:xfrm>
            <a:off x="618484" y="5291929"/>
            <a:ext cx="5878285" cy="907941"/>
          </a:xfrm>
          <a:prstGeom prst="rect">
            <a:avLst/>
          </a:prstGeom>
          <a:noFill/>
        </p:spPr>
        <p:txBody>
          <a:bodyPr wrap="square" rtlCol="0">
            <a:spAutoFit/>
          </a:bodyPr>
          <a:lstStyle/>
          <a:p>
            <a:pPr>
              <a:spcAft>
                <a:spcPts val="600"/>
              </a:spcAft>
            </a:pPr>
            <a:r>
              <a:rPr lang="cs-CZ" sz="2400" dirty="0"/>
              <a:t>Podmínky exaktnosti:</a:t>
            </a:r>
          </a:p>
          <a:p>
            <a:pPr>
              <a:spcAft>
                <a:spcPts val="600"/>
              </a:spcAft>
            </a:pPr>
            <a:r>
              <a:rPr lang="cs-CZ" sz="2400" dirty="0"/>
              <a:t>Kontrolovatelnost, reprodukovatelnost </a:t>
            </a:r>
          </a:p>
        </p:txBody>
      </p:sp>
      <p:sp>
        <p:nvSpPr>
          <p:cNvPr id="33" name="TextovéPole 32">
            <a:extLst>
              <a:ext uri="{FF2B5EF4-FFF2-40B4-BE49-F238E27FC236}">
                <a16:creationId xmlns:a16="http://schemas.microsoft.com/office/drawing/2014/main" id="{ABBB1DF6-1F89-4ADF-84C9-214BF413BAD5}"/>
              </a:ext>
            </a:extLst>
          </p:cNvPr>
          <p:cNvSpPr txBox="1"/>
          <p:nvPr/>
        </p:nvSpPr>
        <p:spPr>
          <a:xfrm>
            <a:off x="490468" y="3006105"/>
            <a:ext cx="5538696" cy="193899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2400" b="1" i="0" u="none" strike="noStrike" kern="0" cap="none" spc="0" normalizeH="0" baseline="0" noProof="0" dirty="0">
                <a:ln>
                  <a:noFill/>
                </a:ln>
                <a:solidFill>
                  <a:prstClr val="black"/>
                </a:solidFill>
                <a:effectLst/>
                <a:uLnTx/>
                <a:uFillTx/>
              </a:rPr>
              <a:t>Charakteristické rysy  pozorování</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kumimoji="0" lang="cs-CZ" sz="2400" b="0" i="0" u="none" strike="noStrike" kern="0" cap="none" spc="0" normalizeH="0" baseline="0" noProof="0" dirty="0">
                <a:ln>
                  <a:noFill/>
                </a:ln>
                <a:solidFill>
                  <a:prstClr val="black"/>
                </a:solidFill>
                <a:effectLst/>
                <a:uLnTx/>
                <a:uFillTx/>
              </a:rPr>
              <a:t>jasně a přesně vymezený cíl;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kumimoji="0" lang="cs-CZ" sz="2400" b="0" i="0" u="none" strike="noStrike" kern="0" cap="none" spc="0" normalizeH="0" baseline="0" noProof="0" dirty="0">
                <a:ln>
                  <a:noFill/>
                </a:ln>
                <a:solidFill>
                  <a:prstClr val="black"/>
                </a:solidFill>
                <a:effectLst/>
                <a:uLnTx/>
                <a:uFillTx/>
              </a:rPr>
              <a:t>plánovitost postupu;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kumimoji="0" lang="cs-CZ" sz="2400" b="0" i="0" u="none" strike="noStrike" kern="0" cap="none" spc="0" normalizeH="0" baseline="0" noProof="0" dirty="0">
                <a:ln>
                  <a:noFill/>
                </a:ln>
                <a:solidFill>
                  <a:prstClr val="black"/>
                </a:solidFill>
                <a:effectLst/>
                <a:uLnTx/>
                <a:uFillTx/>
              </a:rPr>
              <a:t>přesnost;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kumimoji="0" lang="cs-CZ" sz="2400" b="0" i="0" u="none" strike="noStrike" kern="0" cap="none" spc="0" normalizeH="0" baseline="0" noProof="0" dirty="0">
                <a:ln>
                  <a:noFill/>
                </a:ln>
                <a:solidFill>
                  <a:prstClr val="black"/>
                </a:solidFill>
                <a:effectLst/>
                <a:uLnTx/>
                <a:uFillTx/>
              </a:rPr>
              <a:t>objektivní registrace výsledků činnosti.</a:t>
            </a:r>
          </a:p>
        </p:txBody>
      </p:sp>
    </p:spTree>
    <p:extLst>
      <p:ext uri="{BB962C8B-B14F-4D97-AF65-F5344CB8AC3E}">
        <p14:creationId xmlns:p14="http://schemas.microsoft.com/office/powerpoint/2010/main" val="1618671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F85BF1-68BA-49DE-85E6-62DC7734FCB2}"/>
              </a:ext>
            </a:extLst>
          </p:cNvPr>
          <p:cNvSpPr>
            <a:spLocks noGrp="1"/>
          </p:cNvSpPr>
          <p:nvPr>
            <p:ph type="title"/>
          </p:nvPr>
        </p:nvSpPr>
        <p:spPr>
          <a:xfrm>
            <a:off x="266839" y="-323932"/>
            <a:ext cx="3947420" cy="1777829"/>
          </a:xfrm>
        </p:spPr>
        <p:txBody>
          <a:bodyPr>
            <a:normAutofit/>
          </a:bodyPr>
          <a:lstStyle/>
          <a:p>
            <a:r>
              <a:rPr lang="cs-CZ" sz="4000" dirty="0"/>
              <a:t>Experiment</a:t>
            </a:r>
          </a:p>
        </p:txBody>
      </p:sp>
      <p:sp>
        <p:nvSpPr>
          <p:cNvPr id="3" name="Zástupný obsah 2">
            <a:extLst>
              <a:ext uri="{FF2B5EF4-FFF2-40B4-BE49-F238E27FC236}">
                <a16:creationId xmlns:a16="http://schemas.microsoft.com/office/drawing/2014/main" id="{CB9DB0F9-A7EA-49D1-94F3-1FFF7363C051}"/>
              </a:ext>
            </a:extLst>
          </p:cNvPr>
          <p:cNvSpPr>
            <a:spLocks noGrp="1"/>
          </p:cNvSpPr>
          <p:nvPr>
            <p:ph idx="1"/>
          </p:nvPr>
        </p:nvSpPr>
        <p:spPr>
          <a:xfrm>
            <a:off x="304938" y="564982"/>
            <a:ext cx="11258411" cy="1770300"/>
          </a:xfrm>
        </p:spPr>
        <p:txBody>
          <a:bodyPr anchor="ctr">
            <a:normAutofit/>
          </a:bodyPr>
          <a:lstStyle/>
          <a:p>
            <a:pPr marL="0" indent="0">
              <a:buNone/>
            </a:pPr>
            <a:r>
              <a:rPr lang="cs-CZ" sz="1800" dirty="0"/>
              <a:t>Vědecký pokus je operace, při níž se vyvolá zkoumaný jev v předem určených podmínkách, který lze opakovat a měnit, abychom mohli provádět vědecké pozorování.</a:t>
            </a:r>
          </a:p>
        </p:txBody>
      </p:sp>
      <p:sp>
        <p:nvSpPr>
          <p:cNvPr id="5" name="TextovéPole 4">
            <a:extLst>
              <a:ext uri="{FF2B5EF4-FFF2-40B4-BE49-F238E27FC236}">
                <a16:creationId xmlns:a16="http://schemas.microsoft.com/office/drawing/2014/main" id="{B989C629-7B3F-485E-8D6D-247C6716DD56}"/>
              </a:ext>
            </a:extLst>
          </p:cNvPr>
          <p:cNvSpPr txBox="1"/>
          <p:nvPr/>
        </p:nvSpPr>
        <p:spPr>
          <a:xfrm>
            <a:off x="280573" y="1818278"/>
            <a:ext cx="11334611" cy="3970318"/>
          </a:xfrm>
          <a:prstGeom prst="rect">
            <a:avLst/>
          </a:prstGeom>
          <a:noFill/>
        </p:spPr>
        <p:txBody>
          <a:bodyPr wrap="square" rtlCol="0">
            <a:spAutoFit/>
          </a:bodyPr>
          <a:lstStyle/>
          <a:p>
            <a:r>
              <a:rPr lang="cs-CZ" b="1" dirty="0"/>
              <a:t>P</a:t>
            </a:r>
            <a:r>
              <a:rPr lang="cs-CZ" dirty="0"/>
              <a:t>okusem chceme ověřit nebo vyvrátit hypotézu, která něco předběžně tvrdí o příčinných vztazích měřitelných jevů. </a:t>
            </a:r>
          </a:p>
          <a:p>
            <a:endParaRPr lang="cs-CZ" dirty="0"/>
          </a:p>
          <a:p>
            <a:r>
              <a:rPr lang="cs-CZ" dirty="0"/>
              <a:t>Experimentování - manipulování nezávisle proměnnými, jejichž vliv je zjišťujeme a sledujeme, jak se se změnami jejich hodnot mění sledované hodnoty závislých proměnných.</a:t>
            </a:r>
          </a:p>
          <a:p>
            <a:endParaRPr lang="cs-CZ" dirty="0"/>
          </a:p>
          <a:p>
            <a:r>
              <a:rPr lang="cs-CZ" dirty="0"/>
              <a:t>Ve fyzikálních a chemických vědách experimentátor může měnit vstupní podmínky a parametry, v biologických a lékařských vědách se obvykle vyžaduje použití kontrolní skupiny, aby se vyloučil vliv jiných než zkoumaných činitelů. </a:t>
            </a:r>
          </a:p>
          <a:p>
            <a:endParaRPr lang="cs-CZ" dirty="0"/>
          </a:p>
          <a:p>
            <a:r>
              <a:rPr lang="cs-CZ" dirty="0"/>
              <a:t>Ve společenských vědách – dotazníky, ankety - se vyžaduje svědomitý výběr zkoumaného vzorku. </a:t>
            </a:r>
          </a:p>
          <a:p>
            <a:endParaRPr lang="cs-CZ" dirty="0"/>
          </a:p>
          <a:p>
            <a:r>
              <a:rPr lang="cs-CZ" b="1" dirty="0"/>
              <a:t>Myšlenkový experiment</a:t>
            </a:r>
            <a:r>
              <a:rPr lang="cs-CZ" dirty="0"/>
              <a:t> vychází z myšlené situace a snaží se z ní logicky odvodit její důsledky. </a:t>
            </a:r>
          </a:p>
          <a:p>
            <a:endParaRPr lang="cs-CZ" b="1" i="1" dirty="0"/>
          </a:p>
          <a:p>
            <a:r>
              <a:rPr lang="cs-CZ" b="1" dirty="0" err="1"/>
              <a:t>Experimentum</a:t>
            </a:r>
            <a:r>
              <a:rPr lang="cs-CZ" b="1" dirty="0"/>
              <a:t> </a:t>
            </a:r>
            <a:r>
              <a:rPr lang="cs-CZ" b="1" dirty="0" err="1"/>
              <a:t>crucis</a:t>
            </a:r>
            <a:r>
              <a:rPr lang="cs-CZ" dirty="0"/>
              <a:t>, rozhodující experiment, je takový, který může rozhodnout o platnosti či neplatnosti nějaké teorie. </a:t>
            </a:r>
          </a:p>
          <a:p>
            <a:endParaRPr lang="cs-CZ" dirty="0"/>
          </a:p>
        </p:txBody>
      </p:sp>
    </p:spTree>
    <p:extLst>
      <p:ext uri="{BB962C8B-B14F-4D97-AF65-F5344CB8AC3E}">
        <p14:creationId xmlns:p14="http://schemas.microsoft.com/office/powerpoint/2010/main" val="3066795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23F1E9-9794-4AC2-8B71-DDCC0BB28260}"/>
              </a:ext>
            </a:extLst>
          </p:cNvPr>
          <p:cNvSpPr>
            <a:spLocks noGrp="1"/>
          </p:cNvSpPr>
          <p:nvPr>
            <p:ph type="title"/>
          </p:nvPr>
        </p:nvSpPr>
        <p:spPr/>
        <p:txBody>
          <a:bodyPr/>
          <a:lstStyle/>
          <a:p>
            <a:r>
              <a:rPr lang="cs-CZ" dirty="0"/>
              <a:t>Otázka</a:t>
            </a:r>
          </a:p>
        </p:txBody>
      </p:sp>
      <p:sp>
        <p:nvSpPr>
          <p:cNvPr id="3" name="Zástupný obsah 2">
            <a:extLst>
              <a:ext uri="{FF2B5EF4-FFF2-40B4-BE49-F238E27FC236}">
                <a16:creationId xmlns:a16="http://schemas.microsoft.com/office/drawing/2014/main" id="{2460FC4B-5C22-45B7-8AB8-2589668303E8}"/>
              </a:ext>
            </a:extLst>
          </p:cNvPr>
          <p:cNvSpPr>
            <a:spLocks noGrp="1"/>
          </p:cNvSpPr>
          <p:nvPr>
            <p:ph idx="1"/>
          </p:nvPr>
        </p:nvSpPr>
        <p:spPr/>
        <p:txBody>
          <a:bodyPr/>
          <a:lstStyle/>
          <a:p>
            <a:r>
              <a:rPr lang="cs-CZ" dirty="0"/>
              <a:t>Zkuste najít experiment, který byl proveden, poskytl určitá data, ale vědecká obec mu dlouho nepřisuzovala velkou pozornost. Interpretujte tuto skutečnost.</a:t>
            </a:r>
          </a:p>
        </p:txBody>
      </p:sp>
    </p:spTree>
    <p:extLst>
      <p:ext uri="{BB962C8B-B14F-4D97-AF65-F5344CB8AC3E}">
        <p14:creationId xmlns:p14="http://schemas.microsoft.com/office/powerpoint/2010/main" val="2518555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42F6E0C-447C-454D-9219-E82CB580BA31}"/>
              </a:ext>
            </a:extLst>
          </p:cNvPr>
          <p:cNvPicPr>
            <a:picLocks noChangeAspect="1"/>
          </p:cNvPicPr>
          <p:nvPr/>
        </p:nvPicPr>
        <p:blipFill>
          <a:blip r:embed="rId3"/>
          <a:stretch>
            <a:fillRect/>
          </a:stretch>
        </p:blipFill>
        <p:spPr>
          <a:xfrm>
            <a:off x="433538" y="3487818"/>
            <a:ext cx="5859324" cy="1979501"/>
          </a:xfrm>
          <a:prstGeom prst="rect">
            <a:avLst/>
          </a:prstGeom>
        </p:spPr>
      </p:pic>
      <p:sp>
        <p:nvSpPr>
          <p:cNvPr id="6146" name="Content Placeholder 2"/>
          <p:cNvSpPr>
            <a:spLocks noGrp="1"/>
          </p:cNvSpPr>
          <p:nvPr>
            <p:ph idx="4294967295"/>
          </p:nvPr>
        </p:nvSpPr>
        <p:spPr>
          <a:xfrm>
            <a:off x="142143" y="1120138"/>
            <a:ext cx="12049857" cy="2155687"/>
          </a:xfrm>
        </p:spPr>
        <p:txBody>
          <a:bodyPr>
            <a:normAutofit lnSpcReduction="10000"/>
          </a:bodyPr>
          <a:lstStyle/>
          <a:p>
            <a:r>
              <a:rPr lang="cs-CZ" sz="2000" dirty="0">
                <a:cs typeface="Arial" charset="0"/>
              </a:rPr>
              <a:t>Rozluštění záhady,  co nutí mořskou hladinu k pravidelným změnám, přinesl až Newton </a:t>
            </a:r>
          </a:p>
          <a:p>
            <a:r>
              <a:rPr lang="cs-CZ" sz="2000" dirty="0">
                <a:cs typeface="Arial" charset="0"/>
              </a:rPr>
              <a:t>Uvědomil si, že gravitační působení tělesa </a:t>
            </a:r>
            <a:r>
              <a:rPr lang="cs-CZ" sz="2000" i="1" dirty="0">
                <a:cs typeface="Arial" charset="0"/>
              </a:rPr>
              <a:t>S</a:t>
            </a:r>
            <a:r>
              <a:rPr lang="cs-CZ" sz="2000" dirty="0">
                <a:cs typeface="Arial" charset="0"/>
              </a:rPr>
              <a:t>  není v celém objemu tělesa </a:t>
            </a:r>
            <a:r>
              <a:rPr lang="cs-CZ" sz="2000" i="1" dirty="0">
                <a:cs typeface="Arial" charset="0"/>
              </a:rPr>
              <a:t>T</a:t>
            </a:r>
            <a:r>
              <a:rPr lang="cs-CZ" sz="2000" dirty="0">
                <a:cs typeface="Arial" charset="0"/>
              </a:rPr>
              <a:t> stejné. </a:t>
            </a:r>
          </a:p>
          <a:p>
            <a:r>
              <a:rPr lang="cs-CZ" sz="2000" dirty="0">
                <a:cs typeface="Arial" charset="0"/>
              </a:rPr>
              <a:t>Rozdíly ve velikosti a směru síly od </a:t>
            </a:r>
            <a:r>
              <a:rPr lang="cs-CZ" sz="2000" i="1" dirty="0">
                <a:cs typeface="Arial" charset="0"/>
              </a:rPr>
              <a:t>S</a:t>
            </a:r>
            <a:r>
              <a:rPr lang="cs-CZ" sz="2000" dirty="0">
                <a:cs typeface="Arial" charset="0"/>
              </a:rPr>
              <a:t> v jednotlivých částech tělesa </a:t>
            </a:r>
            <a:r>
              <a:rPr lang="cs-CZ" sz="2000" i="1" dirty="0">
                <a:cs typeface="Arial" charset="0"/>
              </a:rPr>
              <a:t>T</a:t>
            </a:r>
            <a:r>
              <a:rPr lang="cs-CZ" sz="2000" dirty="0">
                <a:cs typeface="Arial" charset="0"/>
              </a:rPr>
              <a:t> se jeví jako nezávislá síla, která působí na těleso </a:t>
            </a:r>
            <a:r>
              <a:rPr lang="cs-CZ" sz="2000" i="1" dirty="0">
                <a:cs typeface="Arial" charset="0"/>
              </a:rPr>
              <a:t>T</a:t>
            </a:r>
            <a:r>
              <a:rPr lang="cs-CZ" sz="2000" dirty="0">
                <a:cs typeface="Arial" charset="0"/>
              </a:rPr>
              <a:t>. Tuto sílu nazývá (</a:t>
            </a:r>
            <a:r>
              <a:rPr lang="cs-CZ" sz="2000" dirty="0" err="1">
                <a:cs typeface="Arial" charset="0"/>
              </a:rPr>
              <a:t>tidal</a:t>
            </a:r>
            <a:r>
              <a:rPr lang="cs-CZ" sz="2000" dirty="0">
                <a:cs typeface="Arial" charset="0"/>
              </a:rPr>
              <a:t> </a:t>
            </a:r>
            <a:r>
              <a:rPr lang="cs-CZ" sz="2000" dirty="0" err="1">
                <a:cs typeface="Arial" charset="0"/>
              </a:rPr>
              <a:t>force</a:t>
            </a:r>
            <a:r>
              <a:rPr lang="cs-CZ" sz="2000" dirty="0">
                <a:cs typeface="Arial" charset="0"/>
              </a:rPr>
              <a:t>).</a:t>
            </a:r>
          </a:p>
          <a:p>
            <a:r>
              <a:rPr lang="cs-CZ" sz="2000" dirty="0">
                <a:cs typeface="Arial" charset="0"/>
              </a:rPr>
              <a:t>Vyvodil, že </a:t>
            </a:r>
            <a:r>
              <a:rPr lang="cs-CZ" sz="2000" b="1" dirty="0">
                <a:cs typeface="Arial" charset="0"/>
              </a:rPr>
              <a:t>velikost slapové síly je nepřímo úměrná  třetí mocnině </a:t>
            </a:r>
            <a:r>
              <a:rPr lang="cs-CZ" sz="2000" i="1" dirty="0">
                <a:cs typeface="Arial" charset="0"/>
              </a:rPr>
              <a:t>R</a:t>
            </a:r>
          </a:p>
          <a:p>
            <a:r>
              <a:rPr lang="cs-CZ" sz="2000" dirty="0">
                <a:cs typeface="Arial" charset="0"/>
              </a:rPr>
              <a:t>Vytušil, že dmutí má širší souvislosti, správně určil původ a pole slapových sil</a:t>
            </a:r>
          </a:p>
          <a:p>
            <a:endParaRPr lang="cs-CZ" sz="2100" i="1" dirty="0">
              <a:latin typeface="+mj-lt"/>
              <a:cs typeface="Arial" charset="0"/>
            </a:endParaRPr>
          </a:p>
          <a:p>
            <a:endParaRPr lang="en-US" dirty="0">
              <a:cs typeface="Arial" charset="0"/>
            </a:endParaRPr>
          </a:p>
        </p:txBody>
      </p:sp>
      <p:sp>
        <p:nvSpPr>
          <p:cNvPr id="6" name="Slide Number Placeholder 5"/>
          <p:cNvSpPr>
            <a:spLocks noGrp="1"/>
          </p:cNvSpPr>
          <p:nvPr>
            <p:ph type="sldNum" sz="quarter" idx="12"/>
          </p:nvPr>
        </p:nvSpPr>
        <p:spPr>
          <a:xfrm>
            <a:off x="8610600" y="6300420"/>
            <a:ext cx="2743200" cy="365125"/>
          </a:xfrm>
        </p:spPr>
        <p:txBody>
          <a:bodyPr/>
          <a:lstStyle/>
          <a:p>
            <a:pPr rtl="0"/>
            <a:fld id="{4FAB73BC-B049-4115-A692-8D63A059BFB8}" type="slidenum">
              <a:rPr lang="cs-CZ" noProof="0" smtClean="0"/>
              <a:t>15</a:t>
            </a:fld>
            <a:endParaRPr lang="cs-CZ" noProof="0" dirty="0"/>
          </a:p>
        </p:txBody>
      </p:sp>
      <p:sp>
        <p:nvSpPr>
          <p:cNvPr id="7" name="TextBox 4">
            <a:extLst>
              <a:ext uri="{FF2B5EF4-FFF2-40B4-BE49-F238E27FC236}">
                <a16:creationId xmlns:a16="http://schemas.microsoft.com/office/drawing/2014/main" id="{335D122C-5CB5-4620-80CF-EFA8ADFC20C5}"/>
              </a:ext>
            </a:extLst>
          </p:cNvPr>
          <p:cNvSpPr txBox="1"/>
          <p:nvPr/>
        </p:nvSpPr>
        <p:spPr>
          <a:xfrm>
            <a:off x="1283782" y="138704"/>
            <a:ext cx="8410074" cy="769441"/>
          </a:xfrm>
          <a:prstGeom prst="rect">
            <a:avLst/>
          </a:prstGeom>
          <a:solidFill>
            <a:schemeClr val="accent1">
              <a:lumMod val="40000"/>
              <a:lumOff val="60000"/>
            </a:schemeClr>
          </a:solidFill>
        </p:spPr>
        <p:txBody>
          <a:bodyPr wrap="square" rtlCol="0" anchor="b">
            <a:spAutoFit/>
          </a:bodyPr>
          <a:lstStyle/>
          <a:p>
            <a:pPr algn="ctr"/>
            <a:r>
              <a:rPr lang="cs-CZ" sz="2400" b="1" dirty="0">
                <a:cs typeface="Arial" charset="0"/>
              </a:rPr>
              <a:t>Mořská dmutí, </a:t>
            </a:r>
            <a:r>
              <a:rPr lang="en-US" sz="2400" b="1" dirty="0">
                <a:cs typeface="Arial" charset="0"/>
              </a:rPr>
              <a:t>přílivy</a:t>
            </a:r>
            <a:r>
              <a:rPr lang="cs-CZ" sz="2400" b="1" dirty="0">
                <a:cs typeface="Arial" charset="0"/>
              </a:rPr>
              <a:t> a odlivy, slapové síly</a:t>
            </a:r>
            <a:endParaRPr lang="en-US" sz="2400" b="1" dirty="0">
              <a:cs typeface="Arial" charset="0"/>
            </a:endParaRPr>
          </a:p>
          <a:p>
            <a:r>
              <a:rPr lang="cs-CZ" sz="2000" b="1" dirty="0">
                <a:solidFill>
                  <a:srgbClr val="005EA4"/>
                </a:solidFill>
              </a:rPr>
              <a:t>	</a:t>
            </a:r>
            <a:endParaRPr lang="en-US" sz="2000" b="1" dirty="0">
              <a:solidFill>
                <a:srgbClr val="005EA4"/>
              </a:solidFill>
            </a:endParaRPr>
          </a:p>
        </p:txBody>
      </p:sp>
      <p:sp>
        <p:nvSpPr>
          <p:cNvPr id="11" name="TextovéPole 10">
            <a:extLst>
              <a:ext uri="{FF2B5EF4-FFF2-40B4-BE49-F238E27FC236}">
                <a16:creationId xmlns:a16="http://schemas.microsoft.com/office/drawing/2014/main" id="{E7350BE6-A385-49A2-A18E-AC5EC7278205}"/>
              </a:ext>
            </a:extLst>
          </p:cNvPr>
          <p:cNvSpPr txBox="1"/>
          <p:nvPr/>
        </p:nvSpPr>
        <p:spPr>
          <a:xfrm>
            <a:off x="283868" y="5467319"/>
            <a:ext cx="11213154" cy="1015663"/>
          </a:xfrm>
          <a:prstGeom prst="rect">
            <a:avLst/>
          </a:prstGeom>
          <a:noFill/>
        </p:spPr>
        <p:txBody>
          <a:bodyPr wrap="square">
            <a:spAutoFit/>
          </a:bodyPr>
          <a:lstStyle/>
          <a:p>
            <a:endParaRPr lang="cs-CZ" sz="2000" dirty="0">
              <a:latin typeface="+mj-lt"/>
            </a:endParaRPr>
          </a:p>
          <a:p>
            <a:r>
              <a:rPr lang="cs-CZ" sz="2000" dirty="0"/>
              <a:t>Slapová síla je tedy druhotným jevem vznikajícím v důsledku gravitačního působení tělesa na jiné těleso nezanedbatelného objemu.</a:t>
            </a:r>
          </a:p>
        </p:txBody>
      </p:sp>
    </p:spTree>
    <p:extLst>
      <p:ext uri="{BB962C8B-B14F-4D97-AF65-F5344CB8AC3E}">
        <p14:creationId xmlns:p14="http://schemas.microsoft.com/office/powerpoint/2010/main" val="1165290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53849" y="-67297"/>
            <a:ext cx="10515600" cy="1325563"/>
          </a:xfrm>
        </p:spPr>
        <p:txBody>
          <a:bodyPr>
            <a:normAutofit/>
          </a:bodyPr>
          <a:lstStyle/>
          <a:p>
            <a:r>
              <a:rPr lang="cs-CZ" sz="2400" b="1" dirty="0">
                <a:latin typeface="+mn-lt"/>
                <a:ea typeface="+mn-ea"/>
                <a:cs typeface="Arial" charset="0"/>
              </a:rPr>
              <a:t>Jak Newton vysvětluje dva přílivy pouze s jedním Měsícem?</a:t>
            </a:r>
          </a:p>
        </p:txBody>
      </p:sp>
      <p:pic>
        <p:nvPicPr>
          <p:cNvPr id="6" name="Content Placeholder 5" descr="Picture 5.png"/>
          <p:cNvPicPr>
            <a:picLocks noGrp="1" noChangeAspect="1"/>
          </p:cNvPicPr>
          <p:nvPr>
            <p:ph sz="half" idx="1"/>
          </p:nvPr>
        </p:nvPicPr>
        <p:blipFill>
          <a:blip r:embed="rId3"/>
          <a:stretch>
            <a:fillRect/>
          </a:stretch>
        </p:blipFill>
        <p:spPr>
          <a:xfrm>
            <a:off x="585630" y="1378720"/>
            <a:ext cx="3923809" cy="2704762"/>
          </a:xfrm>
        </p:spPr>
      </p:pic>
      <p:sp>
        <p:nvSpPr>
          <p:cNvPr id="9" name="TextovéPole 8">
            <a:extLst>
              <a:ext uri="{FF2B5EF4-FFF2-40B4-BE49-F238E27FC236}">
                <a16:creationId xmlns:a16="http://schemas.microsoft.com/office/drawing/2014/main" id="{5811BC21-9686-412D-9EE8-C8FB356FEABF}"/>
              </a:ext>
            </a:extLst>
          </p:cNvPr>
          <p:cNvSpPr txBox="1"/>
          <p:nvPr/>
        </p:nvSpPr>
        <p:spPr>
          <a:xfrm>
            <a:off x="4741478" y="986463"/>
            <a:ext cx="7340982" cy="4370427"/>
          </a:xfrm>
          <a:prstGeom prst="rect">
            <a:avLst/>
          </a:prstGeom>
          <a:noFill/>
        </p:spPr>
        <p:txBody>
          <a:bodyPr wrap="square">
            <a:spAutoFit/>
          </a:bodyPr>
          <a:lstStyle/>
          <a:p>
            <a:r>
              <a:rPr lang="cs-CZ" sz="2000" dirty="0"/>
              <a:t>1,  řešil problém dvou těles,  uvědomil si, že těžiště systému Země-Měsíc  leží jinde než střed Země - </a:t>
            </a:r>
            <a:r>
              <a:rPr lang="cs-CZ" sz="2000" dirty="0" err="1"/>
              <a:t>barycentrum</a:t>
            </a:r>
            <a:endParaRPr lang="cs-CZ" sz="2000" dirty="0"/>
          </a:p>
          <a:p>
            <a:r>
              <a:rPr lang="cs-CZ" sz="2000" dirty="0"/>
              <a:t> </a:t>
            </a:r>
          </a:p>
          <a:p>
            <a:r>
              <a:rPr lang="cs-CZ" sz="2000" dirty="0"/>
              <a:t>2, uvědomil si, že vliv gravitace Měsíce na vodu přivrácenou bude větší než účinek na vodu na odvrácené straně.</a:t>
            </a:r>
          </a:p>
          <a:p>
            <a:endParaRPr lang="cs-CZ" sz="2000" dirty="0"/>
          </a:p>
          <a:p>
            <a:r>
              <a:rPr lang="cs-CZ" sz="2000" dirty="0"/>
              <a:t>3, zkombinoval  pohybové zákony, účinky Slunce, Měsíce, a bylo zřejmé, že na planetě zcela pokryté vodou vznikne „elipsoid“.</a:t>
            </a:r>
          </a:p>
          <a:p>
            <a:endParaRPr lang="cs-CZ" sz="2000" dirty="0"/>
          </a:p>
          <a:p>
            <a:r>
              <a:rPr lang="cs-CZ" sz="2000" dirty="0"/>
              <a:t>4, ukázal, že jakkoliv silné homogenní gravitační působení nevyvolá mořská dmutí, protože udílí všem tělesům na Zemi stejná zrychlení. </a:t>
            </a:r>
          </a:p>
          <a:p>
            <a:r>
              <a:rPr lang="cs-CZ" sz="2000" dirty="0"/>
              <a:t>Pro zkoumaný jev jsou důležité pouze slapové síly, kterými se pole v různých místech Země  liší od pole v jejím středu.</a:t>
            </a:r>
          </a:p>
          <a:p>
            <a:endParaRPr lang="cs-CZ" dirty="0"/>
          </a:p>
        </p:txBody>
      </p:sp>
      <p:sp>
        <p:nvSpPr>
          <p:cNvPr id="3" name="TextovéPole 2">
            <a:extLst>
              <a:ext uri="{FF2B5EF4-FFF2-40B4-BE49-F238E27FC236}">
                <a16:creationId xmlns:a16="http://schemas.microsoft.com/office/drawing/2014/main" id="{FE2272C3-FCC4-4736-9824-F9B5F2862E1B}"/>
              </a:ext>
            </a:extLst>
          </p:cNvPr>
          <p:cNvSpPr txBox="1"/>
          <p:nvPr/>
        </p:nvSpPr>
        <p:spPr>
          <a:xfrm>
            <a:off x="843023" y="6055728"/>
            <a:ext cx="11239437" cy="369332"/>
          </a:xfrm>
          <a:prstGeom prst="rect">
            <a:avLst/>
          </a:prstGeom>
          <a:noFill/>
        </p:spPr>
        <p:txBody>
          <a:bodyPr wrap="square">
            <a:spAutoFit/>
          </a:bodyPr>
          <a:lstStyle/>
          <a:p>
            <a:r>
              <a:rPr lang="cs-CZ" dirty="0"/>
              <a:t>Newtonovo složité geometrické odvozování a matematické uvažování  umožnilo kvantifikovat slapovou sílu</a:t>
            </a:r>
          </a:p>
        </p:txBody>
      </p:sp>
      <p:graphicFrame>
        <p:nvGraphicFramePr>
          <p:cNvPr id="10" name="Objekt 9">
            <a:extLst>
              <a:ext uri="{FF2B5EF4-FFF2-40B4-BE49-F238E27FC236}">
                <a16:creationId xmlns:a16="http://schemas.microsoft.com/office/drawing/2014/main" id="{E5D1CF5F-5F35-4FD2-A6C6-43C98A5AE53E}"/>
              </a:ext>
            </a:extLst>
          </p:cNvPr>
          <p:cNvGraphicFramePr>
            <a:graphicFrameLocks noChangeAspect="1"/>
          </p:cNvGraphicFramePr>
          <p:nvPr>
            <p:extLst>
              <p:ext uri="{D42A27DB-BD31-4B8C-83A1-F6EECF244321}">
                <p14:modId xmlns:p14="http://schemas.microsoft.com/office/powerpoint/2010/main" val="1988238351"/>
              </p:ext>
            </p:extLst>
          </p:nvPr>
        </p:nvGraphicFramePr>
        <p:xfrm>
          <a:off x="1251858" y="4863182"/>
          <a:ext cx="1638319" cy="819160"/>
        </p:xfrm>
        <a:graphic>
          <a:graphicData uri="http://schemas.openxmlformats.org/presentationml/2006/ole">
            <mc:AlternateContent xmlns:mc="http://schemas.openxmlformats.org/markup-compatibility/2006">
              <mc:Choice xmlns:v="urn:schemas-microsoft-com:vml" Requires="v">
                <p:oleObj name="Equation" r:id="rId4" imgW="787320" imgH="393480" progId="Equation.DSMT4">
                  <p:embed/>
                </p:oleObj>
              </mc:Choice>
              <mc:Fallback>
                <p:oleObj name="Equation" r:id="rId4" imgW="787320" imgH="393480" progId="Equation.DSMT4">
                  <p:embed/>
                  <p:pic>
                    <p:nvPicPr>
                      <p:cNvPr id="15" name="Objekt 14">
                        <a:extLst>
                          <a:ext uri="{FF2B5EF4-FFF2-40B4-BE49-F238E27FC236}">
                            <a16:creationId xmlns:a16="http://schemas.microsoft.com/office/drawing/2014/main" id="{5CE6285D-D0C0-40F3-8447-304B9412D18C}"/>
                          </a:ext>
                        </a:extLst>
                      </p:cNvPr>
                      <p:cNvPicPr/>
                      <p:nvPr/>
                    </p:nvPicPr>
                    <p:blipFill>
                      <a:blip r:embed="rId5"/>
                      <a:stretch>
                        <a:fillRect/>
                      </a:stretch>
                    </p:blipFill>
                    <p:spPr>
                      <a:xfrm>
                        <a:off x="1251858" y="4863182"/>
                        <a:ext cx="1638319" cy="819160"/>
                      </a:xfrm>
                      <a:prstGeom prst="rect">
                        <a:avLst/>
                      </a:prstGeom>
                    </p:spPr>
                  </p:pic>
                </p:oleObj>
              </mc:Fallback>
            </mc:AlternateContent>
          </a:graphicData>
        </a:graphic>
      </p:graphicFrame>
      <p:cxnSp>
        <p:nvCxnSpPr>
          <p:cNvPr id="13" name="Přímá spojnice se šipkou 12">
            <a:extLst>
              <a:ext uri="{FF2B5EF4-FFF2-40B4-BE49-F238E27FC236}">
                <a16:creationId xmlns:a16="http://schemas.microsoft.com/office/drawing/2014/main" id="{135F54AD-13AA-46B2-9B61-83281B671207}"/>
              </a:ext>
            </a:extLst>
          </p:cNvPr>
          <p:cNvCxnSpPr>
            <a:cxnSpLocks/>
          </p:cNvCxnSpPr>
          <p:nvPr/>
        </p:nvCxnSpPr>
        <p:spPr>
          <a:xfrm flipH="1" flipV="1">
            <a:off x="3012090" y="5376196"/>
            <a:ext cx="2465677" cy="576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lampa, světlo&#10;&#10;Popis byl vytvořen automaticky">
            <a:extLst>
              <a:ext uri="{FF2B5EF4-FFF2-40B4-BE49-F238E27FC236}">
                <a16:creationId xmlns:a16="http://schemas.microsoft.com/office/drawing/2014/main" id="{3465DCEA-C4E0-449A-9963-13E654422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18" y="1470853"/>
            <a:ext cx="2560320" cy="2560320"/>
          </a:xfrm>
          <a:prstGeom prst="rect">
            <a:avLst/>
          </a:prstGeom>
        </p:spPr>
      </p:pic>
      <p:cxnSp>
        <p:nvCxnSpPr>
          <p:cNvPr id="14" name="Straight Connector 13">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lampa, světlo&#10;&#10;Popis byl vytvořen automaticky">
            <a:extLst>
              <a:ext uri="{FF2B5EF4-FFF2-40B4-BE49-F238E27FC236}">
                <a16:creationId xmlns:a16="http://schemas.microsoft.com/office/drawing/2014/main" id="{CD44B5EE-022D-4AB1-BE27-799B91184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945" y="1473926"/>
            <a:ext cx="2560320" cy="2560320"/>
          </a:xfrm>
          <a:prstGeom prst="rect">
            <a:avLst/>
          </a:prstGeom>
        </p:spPr>
      </p:pic>
      <p:cxnSp>
        <p:nvCxnSpPr>
          <p:cNvPr id="16" name="Straight Connector 15">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Obrázek 2" descr="Obsah obrázku drak, letící, hvězda&#10;&#10;Popis byl vytvořen automaticky">
            <a:extLst>
              <a:ext uri="{FF2B5EF4-FFF2-40B4-BE49-F238E27FC236}">
                <a16:creationId xmlns:a16="http://schemas.microsoft.com/office/drawing/2014/main" id="{A8219AE1-EA71-4E55-9C77-9D080D6D7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897" y="1473926"/>
            <a:ext cx="2560320" cy="2560320"/>
          </a:xfrm>
          <a:prstGeom prst="rect">
            <a:avLst/>
          </a:prstGeom>
        </p:spPr>
      </p:pic>
      <p:cxnSp>
        <p:nvCxnSpPr>
          <p:cNvPr id="18" name="Straight Connector 17">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drak, voda, letící, vymazat&#10;&#10;Popis byl vytvořen automaticky">
            <a:extLst>
              <a:ext uri="{FF2B5EF4-FFF2-40B4-BE49-F238E27FC236}">
                <a16:creationId xmlns:a16="http://schemas.microsoft.com/office/drawing/2014/main" id="{CBEAFA4A-231D-4967-95E2-6D6E1CD66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5921" y="1473926"/>
            <a:ext cx="2560320" cy="2560320"/>
          </a:xfrm>
          <a:prstGeom prst="rect">
            <a:avLst/>
          </a:prstGeom>
        </p:spPr>
      </p:pic>
      <p:sp>
        <p:nvSpPr>
          <p:cNvPr id="15" name="TextovéPole 14">
            <a:extLst>
              <a:ext uri="{FF2B5EF4-FFF2-40B4-BE49-F238E27FC236}">
                <a16:creationId xmlns:a16="http://schemas.microsoft.com/office/drawing/2014/main" id="{38AF2647-1817-489C-9731-2AAF7BE5C601}"/>
              </a:ext>
            </a:extLst>
          </p:cNvPr>
          <p:cNvSpPr txBox="1"/>
          <p:nvPr/>
        </p:nvSpPr>
        <p:spPr>
          <a:xfrm>
            <a:off x="496524" y="394539"/>
            <a:ext cx="8211065" cy="369332"/>
          </a:xfrm>
          <a:prstGeom prst="rect">
            <a:avLst/>
          </a:prstGeom>
          <a:noFill/>
        </p:spPr>
        <p:txBody>
          <a:bodyPr wrap="square">
            <a:spAutoFit/>
          </a:bodyPr>
          <a:lstStyle/>
          <a:p>
            <a:r>
              <a:rPr lang="cs-CZ" dirty="0">
                <a:hlinkClick r:id="rId7"/>
              </a:rPr>
              <a:t>https://beltoforion.de/article.php?a=tides_explained&amp;p=tides_applet</a:t>
            </a:r>
            <a:endParaRPr lang="cs-CZ" dirty="0"/>
          </a:p>
        </p:txBody>
      </p:sp>
      <p:sp>
        <p:nvSpPr>
          <p:cNvPr id="17" name="TextovéPole 16">
            <a:extLst>
              <a:ext uri="{FF2B5EF4-FFF2-40B4-BE49-F238E27FC236}">
                <a16:creationId xmlns:a16="http://schemas.microsoft.com/office/drawing/2014/main" id="{C3A5DD88-E0AA-4999-82F3-29B87FC2881B}"/>
              </a:ext>
            </a:extLst>
          </p:cNvPr>
          <p:cNvSpPr txBox="1"/>
          <p:nvPr/>
        </p:nvSpPr>
        <p:spPr>
          <a:xfrm>
            <a:off x="242530" y="5284113"/>
            <a:ext cx="8211064" cy="369332"/>
          </a:xfrm>
          <a:prstGeom prst="rect">
            <a:avLst/>
          </a:prstGeom>
          <a:noFill/>
        </p:spPr>
        <p:txBody>
          <a:bodyPr wrap="square">
            <a:spAutoFit/>
          </a:bodyPr>
          <a:lstStyle/>
          <a:p>
            <a:r>
              <a:rPr lang="cs-CZ" dirty="0" err="1"/>
              <a:t>Perelman</a:t>
            </a:r>
            <a:r>
              <a:rPr lang="cs-CZ" dirty="0"/>
              <a:t>:  </a:t>
            </a:r>
            <a:r>
              <a:rPr lang="ru-RU" dirty="0"/>
              <a:t>Когда пароход легче – в лунную или безлунную ночь?</a:t>
            </a:r>
            <a:endParaRPr lang="cs-CZ" dirty="0"/>
          </a:p>
        </p:txBody>
      </p:sp>
      <p:sp>
        <p:nvSpPr>
          <p:cNvPr id="19" name="TextovéPole 18">
            <a:extLst>
              <a:ext uri="{FF2B5EF4-FFF2-40B4-BE49-F238E27FC236}">
                <a16:creationId xmlns:a16="http://schemas.microsoft.com/office/drawing/2014/main" id="{74856DFD-0693-477F-8D16-907D26671DE1}"/>
              </a:ext>
            </a:extLst>
          </p:cNvPr>
          <p:cNvSpPr txBox="1"/>
          <p:nvPr/>
        </p:nvSpPr>
        <p:spPr>
          <a:xfrm>
            <a:off x="481010" y="756906"/>
            <a:ext cx="8285225" cy="369332"/>
          </a:xfrm>
          <a:prstGeom prst="rect">
            <a:avLst/>
          </a:prstGeom>
          <a:noFill/>
        </p:spPr>
        <p:txBody>
          <a:bodyPr wrap="square">
            <a:spAutoFit/>
          </a:bodyPr>
          <a:lstStyle/>
          <a:p>
            <a:r>
              <a:rPr lang="cs-CZ" dirty="0">
                <a:hlinkClick r:id="rId8"/>
              </a:rPr>
              <a:t>https://beltoforion.de/article.php?a=tides_explained&amp;p=orbital_motion</a:t>
            </a:r>
            <a:endParaRPr lang="cs-CZ" dirty="0"/>
          </a:p>
        </p:txBody>
      </p:sp>
      <p:pic>
        <p:nvPicPr>
          <p:cNvPr id="13" name="Obrázek 12">
            <a:extLst>
              <a:ext uri="{FF2B5EF4-FFF2-40B4-BE49-F238E27FC236}">
                <a16:creationId xmlns:a16="http://schemas.microsoft.com/office/drawing/2014/main" id="{8478540A-FC8C-4CB7-BDC1-BB7A05AC0F3C}"/>
              </a:ext>
            </a:extLst>
          </p:cNvPr>
          <p:cNvPicPr>
            <a:picLocks noChangeAspect="1"/>
          </p:cNvPicPr>
          <p:nvPr/>
        </p:nvPicPr>
        <p:blipFill>
          <a:blip r:embed="rId9"/>
          <a:stretch>
            <a:fillRect/>
          </a:stretch>
        </p:blipFill>
        <p:spPr>
          <a:xfrm>
            <a:off x="8268346" y="4289431"/>
            <a:ext cx="3381919" cy="1989364"/>
          </a:xfrm>
          <a:prstGeom prst="rect">
            <a:avLst/>
          </a:prstGeom>
        </p:spPr>
      </p:pic>
      <p:sp>
        <p:nvSpPr>
          <p:cNvPr id="21" name="TextovéPole 20">
            <a:extLst>
              <a:ext uri="{FF2B5EF4-FFF2-40B4-BE49-F238E27FC236}">
                <a16:creationId xmlns:a16="http://schemas.microsoft.com/office/drawing/2014/main" id="{B4A64D0B-666E-41EA-A307-091103E16394}"/>
              </a:ext>
            </a:extLst>
          </p:cNvPr>
          <p:cNvSpPr txBox="1"/>
          <p:nvPr/>
        </p:nvSpPr>
        <p:spPr>
          <a:xfrm>
            <a:off x="162079" y="5715869"/>
            <a:ext cx="6096000" cy="369332"/>
          </a:xfrm>
          <a:prstGeom prst="rect">
            <a:avLst/>
          </a:prstGeom>
          <a:noFill/>
        </p:spPr>
        <p:txBody>
          <a:bodyPr wrap="square">
            <a:spAutoFit/>
          </a:bodyPr>
          <a:lstStyle/>
          <a:p>
            <a:r>
              <a:rPr lang="cs-CZ" dirty="0"/>
              <a:t> </a:t>
            </a:r>
            <a:r>
              <a:rPr lang="cs-CZ" dirty="0" err="1"/>
              <a:t>Chown</a:t>
            </a:r>
            <a:r>
              <a:rPr lang="cs-CZ" dirty="0"/>
              <a:t>: Oscilace hladiny podzemní vody způsobené slapy </a:t>
            </a:r>
          </a:p>
        </p:txBody>
      </p:sp>
      <p:sp>
        <p:nvSpPr>
          <p:cNvPr id="22" name="TextovéPole 21">
            <a:extLst>
              <a:ext uri="{FF2B5EF4-FFF2-40B4-BE49-F238E27FC236}">
                <a16:creationId xmlns:a16="http://schemas.microsoft.com/office/drawing/2014/main" id="{24639A07-3814-4FDF-88D6-62AED7A9D54F}"/>
              </a:ext>
            </a:extLst>
          </p:cNvPr>
          <p:cNvSpPr txBox="1"/>
          <p:nvPr/>
        </p:nvSpPr>
        <p:spPr>
          <a:xfrm>
            <a:off x="246477" y="4797957"/>
            <a:ext cx="1461041" cy="369332"/>
          </a:xfrm>
          <a:prstGeom prst="rect">
            <a:avLst/>
          </a:prstGeom>
          <a:noFill/>
        </p:spPr>
        <p:txBody>
          <a:bodyPr wrap="none" rtlCol="0">
            <a:spAutoFit/>
          </a:bodyPr>
          <a:lstStyle/>
          <a:p>
            <a:r>
              <a:rPr lang="cs-CZ" dirty="0"/>
              <a:t>Další náměty:</a:t>
            </a:r>
          </a:p>
        </p:txBody>
      </p:sp>
    </p:spTree>
    <p:extLst>
      <p:ext uri="{BB962C8B-B14F-4D97-AF65-F5344CB8AC3E}">
        <p14:creationId xmlns:p14="http://schemas.microsoft.com/office/powerpoint/2010/main" val="1584771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70643" y="200342"/>
            <a:ext cx="5429249" cy="168714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dirty="0" err="1">
                <a:solidFill>
                  <a:schemeClr val="bg1"/>
                </a:solidFill>
                <a:latin typeface="+mj-lt"/>
                <a:ea typeface="+mj-ea"/>
                <a:cs typeface="+mj-cs"/>
              </a:rPr>
              <a:t>Dopisy</a:t>
            </a:r>
            <a:r>
              <a:rPr lang="en-US" sz="3200" b="1" dirty="0">
                <a:solidFill>
                  <a:schemeClr val="bg1"/>
                </a:solidFill>
                <a:latin typeface="+mj-lt"/>
                <a:ea typeface="+mj-ea"/>
                <a:cs typeface="+mj-cs"/>
              </a:rPr>
              <a:t> </a:t>
            </a:r>
            <a:r>
              <a:rPr lang="en-US" sz="3200" b="1" dirty="0" err="1">
                <a:solidFill>
                  <a:schemeClr val="bg1"/>
                </a:solidFill>
                <a:latin typeface="+mj-lt"/>
                <a:ea typeface="+mj-ea"/>
                <a:cs typeface="+mj-cs"/>
              </a:rPr>
              <a:t>Richardu</a:t>
            </a:r>
            <a:r>
              <a:rPr lang="en-US" sz="3200" b="1" dirty="0">
                <a:solidFill>
                  <a:schemeClr val="bg1"/>
                </a:solidFill>
                <a:latin typeface="+mj-lt"/>
                <a:ea typeface="+mj-ea"/>
                <a:cs typeface="+mj-cs"/>
              </a:rPr>
              <a:t> </a:t>
            </a:r>
            <a:r>
              <a:rPr lang="en-US" sz="3200" b="1" dirty="0" err="1">
                <a:solidFill>
                  <a:schemeClr val="bg1"/>
                </a:solidFill>
                <a:latin typeface="+mj-lt"/>
                <a:ea typeface="+mj-ea"/>
                <a:cs typeface="+mj-cs"/>
              </a:rPr>
              <a:t>Bentleymu</a:t>
            </a:r>
            <a:endParaRPr lang="en-US" sz="3200" b="1" dirty="0">
              <a:solidFill>
                <a:schemeClr val="bg1"/>
              </a:solidFill>
              <a:latin typeface="+mj-lt"/>
              <a:ea typeface="+mj-ea"/>
              <a:cs typeface="+mj-cs"/>
            </a:endParaRPr>
          </a:p>
          <a:p>
            <a:pPr>
              <a:lnSpc>
                <a:spcPct val="90000"/>
              </a:lnSpc>
              <a:spcBef>
                <a:spcPct val="0"/>
              </a:spcBef>
              <a:spcAft>
                <a:spcPts val="600"/>
              </a:spcAft>
            </a:pPr>
            <a:endParaRPr lang="en-US" sz="4400" b="1" dirty="0">
              <a:solidFill>
                <a:schemeClr val="bg1"/>
              </a:solidFill>
              <a:latin typeface="+mj-lt"/>
              <a:ea typeface="+mj-ea"/>
              <a:cs typeface="+mj-cs"/>
            </a:endParaRPr>
          </a:p>
        </p:txBody>
      </p:sp>
      <p:sp>
        <p:nvSpPr>
          <p:cNvPr id="5" name="Slide Number Placeholder 4"/>
          <p:cNvSpPr>
            <a:spLocks noGrp="1"/>
          </p:cNvSpPr>
          <p:nvPr>
            <p:ph type="sldNum" sz="quarter" idx="12"/>
          </p:nvPr>
        </p:nvSpPr>
        <p:spPr>
          <a:xfrm>
            <a:off x="160867" y="3246439"/>
            <a:ext cx="672957" cy="343768"/>
          </a:xfrm>
        </p:spPr>
        <p:txBody>
          <a:bodyPr vert="horz" lIns="91440" tIns="45720" rIns="91440" bIns="45720" rtlCol="0" anchor="ctr">
            <a:normAutofit/>
          </a:bodyPr>
          <a:lstStyle/>
          <a:p>
            <a:pPr algn="ctr">
              <a:spcAft>
                <a:spcPts val="600"/>
              </a:spcAft>
            </a:pPr>
            <a:fld id="{4FAB73BC-B049-4115-A692-8D63A059BFB8}" type="slidenum">
              <a:rPr lang="en-US" sz="1400" noProof="0">
                <a:solidFill>
                  <a:schemeClr val="bg1"/>
                </a:solidFill>
              </a:rPr>
              <a:pPr algn="ctr">
                <a:spcAft>
                  <a:spcPts val="600"/>
                </a:spcAft>
              </a:pPr>
              <a:t>18</a:t>
            </a:fld>
            <a:endParaRPr lang="en-US" sz="1400" noProof="0">
              <a:solidFill>
                <a:schemeClr val="bg1"/>
              </a:solidFill>
            </a:endParaRPr>
          </a:p>
        </p:txBody>
      </p:sp>
      <p:sp>
        <p:nvSpPr>
          <p:cNvPr id="16" name="Rectangle 15">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64275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5">
            <a:extLst>
              <a:ext uri="{FF2B5EF4-FFF2-40B4-BE49-F238E27FC236}">
                <a16:creationId xmlns:a16="http://schemas.microsoft.com/office/drawing/2014/main" id="{FB28D1E3-4356-4074-BD44-104B0DD8AC98}"/>
              </a:ext>
            </a:extLst>
          </p:cNvPr>
          <p:cNvPicPr>
            <a:picLocks noChangeAspect="1"/>
          </p:cNvPicPr>
          <p:nvPr/>
        </p:nvPicPr>
        <p:blipFill>
          <a:blip r:embed="rId3"/>
          <a:stretch>
            <a:fillRect/>
          </a:stretch>
        </p:blipFill>
        <p:spPr>
          <a:xfrm>
            <a:off x="516794" y="1493244"/>
            <a:ext cx="2057400" cy="3040380"/>
          </a:xfrm>
          <a:prstGeom prst="rect">
            <a:avLst/>
          </a:prstGeom>
        </p:spPr>
      </p:pic>
      <p:pic>
        <p:nvPicPr>
          <p:cNvPr id="7" name="Obrázek 6" descr="Obsah obrázku text&#10;&#10;Popis byl vytvořen automaticky">
            <a:extLst>
              <a:ext uri="{FF2B5EF4-FFF2-40B4-BE49-F238E27FC236}">
                <a16:creationId xmlns:a16="http://schemas.microsoft.com/office/drawing/2014/main" id="{CCC1AF4C-916A-44E3-BD77-5D20A0ECFC18}"/>
              </a:ext>
            </a:extLst>
          </p:cNvPr>
          <p:cNvPicPr>
            <a:picLocks noChangeAspect="1"/>
          </p:cNvPicPr>
          <p:nvPr/>
        </p:nvPicPr>
        <p:blipFill>
          <a:blip r:embed="rId4"/>
          <a:stretch>
            <a:fillRect/>
          </a:stretch>
        </p:blipFill>
        <p:spPr>
          <a:xfrm>
            <a:off x="3048005" y="1510707"/>
            <a:ext cx="2181220" cy="2967646"/>
          </a:xfrm>
          <a:prstGeom prst="rect">
            <a:avLst/>
          </a:prstGeom>
        </p:spPr>
      </p:pic>
      <p:pic>
        <p:nvPicPr>
          <p:cNvPr id="9" name="Obrázek 8" descr="Obsah obrázku osoba, interiér, muž, stojící&#10;&#10;Popis byl vytvořen automaticky">
            <a:extLst>
              <a:ext uri="{FF2B5EF4-FFF2-40B4-BE49-F238E27FC236}">
                <a16:creationId xmlns:a16="http://schemas.microsoft.com/office/drawing/2014/main" id="{ADCE0E1E-574A-429D-896F-29B00D4BE8E1}"/>
              </a:ext>
            </a:extLst>
          </p:cNvPr>
          <p:cNvPicPr>
            <a:picLocks noChangeAspect="1"/>
          </p:cNvPicPr>
          <p:nvPr/>
        </p:nvPicPr>
        <p:blipFill>
          <a:blip r:embed="rId5"/>
          <a:stretch>
            <a:fillRect/>
          </a:stretch>
        </p:blipFill>
        <p:spPr>
          <a:xfrm>
            <a:off x="6705249" y="104850"/>
            <a:ext cx="1763821" cy="2246905"/>
          </a:xfrm>
          <a:prstGeom prst="rect">
            <a:avLst/>
          </a:prstGeom>
        </p:spPr>
      </p:pic>
      <p:sp>
        <p:nvSpPr>
          <p:cNvPr id="3" name="TextBox 2"/>
          <p:cNvSpPr txBox="1"/>
          <p:nvPr/>
        </p:nvSpPr>
        <p:spPr>
          <a:xfrm>
            <a:off x="648586" y="1648047"/>
            <a:ext cx="184731" cy="369332"/>
          </a:xfrm>
          <a:prstGeom prst="rect">
            <a:avLst/>
          </a:prstGeom>
          <a:noFill/>
        </p:spPr>
        <p:txBody>
          <a:bodyPr wrap="none" rtlCol="0">
            <a:spAutoFit/>
          </a:bodyPr>
          <a:lstStyle/>
          <a:p>
            <a:endParaRPr lang="en-US" dirty="0"/>
          </a:p>
        </p:txBody>
      </p:sp>
      <p:sp>
        <p:nvSpPr>
          <p:cNvPr id="19" name="TextovéPole 18">
            <a:extLst>
              <a:ext uri="{FF2B5EF4-FFF2-40B4-BE49-F238E27FC236}">
                <a16:creationId xmlns:a16="http://schemas.microsoft.com/office/drawing/2014/main" id="{FA42E216-5EEA-4CA8-B3D4-6C9675CB082D}"/>
              </a:ext>
            </a:extLst>
          </p:cNvPr>
          <p:cNvSpPr txBox="1"/>
          <p:nvPr/>
        </p:nvSpPr>
        <p:spPr>
          <a:xfrm>
            <a:off x="8733981" y="104850"/>
            <a:ext cx="2694790" cy="923330"/>
          </a:xfrm>
          <a:prstGeom prst="rect">
            <a:avLst/>
          </a:prstGeom>
          <a:noFill/>
        </p:spPr>
        <p:txBody>
          <a:bodyPr wrap="square">
            <a:spAutoFit/>
          </a:bodyPr>
          <a:lstStyle/>
          <a:p>
            <a:r>
              <a:rPr lang="cs-CZ" dirty="0"/>
              <a:t>Richard Bentley -  teolog s vědeckými zájmy a velmi světskými ambicemi. </a:t>
            </a:r>
          </a:p>
        </p:txBody>
      </p:sp>
      <p:sp>
        <p:nvSpPr>
          <p:cNvPr id="8" name="TextovéPole 7">
            <a:extLst>
              <a:ext uri="{FF2B5EF4-FFF2-40B4-BE49-F238E27FC236}">
                <a16:creationId xmlns:a16="http://schemas.microsoft.com/office/drawing/2014/main" id="{243A8AED-1372-4061-93BB-9E4CBE41935E}"/>
              </a:ext>
            </a:extLst>
          </p:cNvPr>
          <p:cNvSpPr txBox="1"/>
          <p:nvPr/>
        </p:nvSpPr>
        <p:spPr>
          <a:xfrm>
            <a:off x="6492108" y="5707418"/>
            <a:ext cx="4460195" cy="1015663"/>
          </a:xfrm>
          <a:prstGeom prst="rect">
            <a:avLst/>
          </a:prstGeom>
          <a:noFill/>
        </p:spPr>
        <p:txBody>
          <a:bodyPr wrap="none" rtlCol="0">
            <a:spAutoFit/>
          </a:bodyPr>
          <a:lstStyle/>
          <a:p>
            <a:r>
              <a:rPr lang="cs-CZ" sz="2000" dirty="0"/>
              <a:t>Newtonovy kosmologické představy</a:t>
            </a:r>
          </a:p>
          <a:p>
            <a:r>
              <a:rPr lang="cs-CZ" sz="2000" dirty="0"/>
              <a:t>Polemika s </a:t>
            </a:r>
            <a:r>
              <a:rPr lang="cs-CZ" sz="2000" dirty="0" err="1"/>
              <a:t>Descartesovou</a:t>
            </a:r>
            <a:r>
              <a:rPr lang="cs-CZ" sz="2000" dirty="0"/>
              <a:t> vírovou teorií</a:t>
            </a:r>
          </a:p>
          <a:p>
            <a:r>
              <a:rPr lang="cs-CZ" sz="2000" dirty="0"/>
              <a:t>Příčina gravitace zůstává neznámá</a:t>
            </a:r>
          </a:p>
        </p:txBody>
      </p:sp>
      <p:sp>
        <p:nvSpPr>
          <p:cNvPr id="15" name="TextovéPole 14">
            <a:extLst>
              <a:ext uri="{FF2B5EF4-FFF2-40B4-BE49-F238E27FC236}">
                <a16:creationId xmlns:a16="http://schemas.microsoft.com/office/drawing/2014/main" id="{2EA05623-C8E3-4631-ADF2-1E2608CFCAEF}"/>
              </a:ext>
            </a:extLst>
          </p:cNvPr>
          <p:cNvSpPr txBox="1"/>
          <p:nvPr/>
        </p:nvSpPr>
        <p:spPr>
          <a:xfrm>
            <a:off x="365077" y="4837482"/>
            <a:ext cx="4936949" cy="369332"/>
          </a:xfrm>
          <a:prstGeom prst="rect">
            <a:avLst/>
          </a:prstGeom>
          <a:noFill/>
        </p:spPr>
        <p:txBody>
          <a:bodyPr wrap="square">
            <a:spAutoFit/>
          </a:bodyPr>
          <a:lstStyle/>
          <a:p>
            <a:r>
              <a:rPr lang="cs-CZ" dirty="0">
                <a:solidFill>
                  <a:schemeClr val="accent4">
                    <a:lumMod val="60000"/>
                    <a:lumOff val="40000"/>
                  </a:schemeClr>
                </a:solidFill>
              </a:rPr>
              <a:t>Vyžaduje přírodní filosofie stále roli Stvořitele?</a:t>
            </a:r>
          </a:p>
        </p:txBody>
      </p:sp>
      <p:sp>
        <p:nvSpPr>
          <p:cNvPr id="17" name="TextovéPole 16">
            <a:extLst>
              <a:ext uri="{FF2B5EF4-FFF2-40B4-BE49-F238E27FC236}">
                <a16:creationId xmlns:a16="http://schemas.microsoft.com/office/drawing/2014/main" id="{AC9DFA6E-2B16-4EBF-9460-67709A7B3C12}"/>
              </a:ext>
            </a:extLst>
          </p:cNvPr>
          <p:cNvSpPr txBox="1"/>
          <p:nvPr/>
        </p:nvSpPr>
        <p:spPr>
          <a:xfrm>
            <a:off x="6451927" y="2505602"/>
            <a:ext cx="5740059" cy="1015663"/>
          </a:xfrm>
          <a:prstGeom prst="rect">
            <a:avLst/>
          </a:prstGeom>
          <a:noFill/>
        </p:spPr>
        <p:txBody>
          <a:bodyPr wrap="square">
            <a:spAutoFit/>
          </a:bodyPr>
          <a:lstStyle/>
          <a:p>
            <a:r>
              <a:rPr lang="cs-CZ" sz="2000" dirty="0"/>
              <a:t>Proč nějaká hmota ve vesmíru stvořila hvězdy a jiná planety?   </a:t>
            </a:r>
          </a:p>
          <a:p>
            <a:r>
              <a:rPr lang="cs-CZ" sz="2000" dirty="0"/>
              <a:t>Mohly pohyby planet vzniknout z přirozených příčin?</a:t>
            </a:r>
          </a:p>
        </p:txBody>
      </p:sp>
      <p:cxnSp>
        <p:nvCxnSpPr>
          <p:cNvPr id="13" name="Přímá spojnice se šipkou 12">
            <a:extLst>
              <a:ext uri="{FF2B5EF4-FFF2-40B4-BE49-F238E27FC236}">
                <a16:creationId xmlns:a16="http://schemas.microsoft.com/office/drawing/2014/main" id="{09BE6DFF-0286-42F4-BE18-51B0A719F19B}"/>
              </a:ext>
            </a:extLst>
          </p:cNvPr>
          <p:cNvCxnSpPr/>
          <p:nvPr/>
        </p:nvCxnSpPr>
        <p:spPr>
          <a:xfrm>
            <a:off x="11878792" y="185030"/>
            <a:ext cx="0" cy="1871256"/>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ovéPole 20">
            <a:extLst>
              <a:ext uri="{FF2B5EF4-FFF2-40B4-BE49-F238E27FC236}">
                <a16:creationId xmlns:a16="http://schemas.microsoft.com/office/drawing/2014/main" id="{8C60D8CD-B410-48E3-BCC8-7CCDC7DA304A}"/>
              </a:ext>
            </a:extLst>
          </p:cNvPr>
          <p:cNvSpPr txBox="1"/>
          <p:nvPr/>
        </p:nvSpPr>
        <p:spPr>
          <a:xfrm>
            <a:off x="270643" y="5399107"/>
            <a:ext cx="5236704" cy="369332"/>
          </a:xfrm>
          <a:prstGeom prst="rect">
            <a:avLst/>
          </a:prstGeom>
          <a:noFill/>
        </p:spPr>
        <p:txBody>
          <a:bodyPr wrap="square">
            <a:spAutoFit/>
          </a:bodyPr>
          <a:lstStyle/>
          <a:p>
            <a:r>
              <a:rPr lang="cs-CZ" dirty="0">
                <a:solidFill>
                  <a:schemeClr val="accent4">
                    <a:lumMod val="60000"/>
                    <a:lumOff val="40000"/>
                  </a:schemeClr>
                </a:solidFill>
              </a:rPr>
              <a:t>Jak mohou Principy sloužit pro obhajobu víry v Boha?</a:t>
            </a:r>
          </a:p>
        </p:txBody>
      </p:sp>
      <p:pic>
        <p:nvPicPr>
          <p:cNvPr id="23" name="Obrázek 22">
            <a:extLst>
              <a:ext uri="{FF2B5EF4-FFF2-40B4-BE49-F238E27FC236}">
                <a16:creationId xmlns:a16="http://schemas.microsoft.com/office/drawing/2014/main" id="{8E8ABE8C-9869-4C41-996B-FE47F1CDE624}"/>
              </a:ext>
            </a:extLst>
          </p:cNvPr>
          <p:cNvPicPr>
            <a:picLocks noChangeAspect="1"/>
          </p:cNvPicPr>
          <p:nvPr/>
        </p:nvPicPr>
        <p:blipFill>
          <a:blip r:embed="rId6"/>
          <a:stretch>
            <a:fillRect/>
          </a:stretch>
        </p:blipFill>
        <p:spPr>
          <a:xfrm>
            <a:off x="6705249" y="3652561"/>
            <a:ext cx="2224293" cy="1762125"/>
          </a:xfrm>
          <a:prstGeom prst="rect">
            <a:avLst/>
          </a:prstGeom>
        </p:spPr>
      </p:pic>
      <p:sp>
        <p:nvSpPr>
          <p:cNvPr id="20" name="TextovéPole 19">
            <a:extLst>
              <a:ext uri="{FF2B5EF4-FFF2-40B4-BE49-F238E27FC236}">
                <a16:creationId xmlns:a16="http://schemas.microsoft.com/office/drawing/2014/main" id="{1F85B642-C045-48E2-A448-0E6C5B85E1AB}"/>
              </a:ext>
            </a:extLst>
          </p:cNvPr>
          <p:cNvSpPr txBox="1"/>
          <p:nvPr/>
        </p:nvSpPr>
        <p:spPr>
          <a:xfrm>
            <a:off x="2007099" y="779358"/>
            <a:ext cx="1763792" cy="369332"/>
          </a:xfrm>
          <a:prstGeom prst="rect">
            <a:avLst/>
          </a:prstGeom>
          <a:noFill/>
        </p:spPr>
        <p:txBody>
          <a:bodyPr wrap="square">
            <a:spAutoFit/>
          </a:bodyPr>
          <a:lstStyle/>
          <a:p>
            <a:r>
              <a:rPr lang="cs-CZ" dirty="0">
                <a:solidFill>
                  <a:schemeClr val="accent2">
                    <a:lumMod val="40000"/>
                    <a:lumOff val="60000"/>
                  </a:schemeClr>
                </a:solidFill>
              </a:rPr>
              <a:t>1692–1693</a:t>
            </a:r>
          </a:p>
        </p:txBody>
      </p:sp>
      <p:pic>
        <p:nvPicPr>
          <p:cNvPr id="10" name="Obrázek 9">
            <a:extLst>
              <a:ext uri="{FF2B5EF4-FFF2-40B4-BE49-F238E27FC236}">
                <a16:creationId xmlns:a16="http://schemas.microsoft.com/office/drawing/2014/main" id="{809C2CFC-9922-428B-B3B8-BB3FAF9E0AA1}"/>
              </a:ext>
            </a:extLst>
          </p:cNvPr>
          <p:cNvPicPr>
            <a:picLocks noChangeAspect="1"/>
          </p:cNvPicPr>
          <p:nvPr/>
        </p:nvPicPr>
        <p:blipFill>
          <a:blip r:embed="rId7"/>
          <a:stretch>
            <a:fillRect/>
          </a:stretch>
        </p:blipFill>
        <p:spPr>
          <a:xfrm>
            <a:off x="11804046" y="160939"/>
            <a:ext cx="213378" cy="317019"/>
          </a:xfrm>
          <a:prstGeom prst="rect">
            <a:avLst/>
          </a:prstGeom>
        </p:spPr>
      </p:pic>
    </p:spTree>
    <p:extLst>
      <p:ext uri="{BB962C8B-B14F-4D97-AF65-F5344CB8AC3E}">
        <p14:creationId xmlns:p14="http://schemas.microsoft.com/office/powerpoint/2010/main" val="79098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089853E-3665-4CBB-9A36-928A8FF29523}"/>
              </a:ext>
            </a:extLst>
          </p:cNvPr>
          <p:cNvPicPr>
            <a:picLocks noChangeAspect="1"/>
          </p:cNvPicPr>
          <p:nvPr/>
        </p:nvPicPr>
        <p:blipFill>
          <a:blip r:embed="rId3"/>
          <a:stretch>
            <a:fillRect/>
          </a:stretch>
        </p:blipFill>
        <p:spPr>
          <a:xfrm>
            <a:off x="8168811" y="412678"/>
            <a:ext cx="3676650" cy="5010150"/>
          </a:xfrm>
          <a:prstGeom prst="rect">
            <a:avLst/>
          </a:prstGeom>
        </p:spPr>
      </p:pic>
      <p:sp>
        <p:nvSpPr>
          <p:cNvPr id="11" name="Zástupný obsah 3">
            <a:extLst>
              <a:ext uri="{FF2B5EF4-FFF2-40B4-BE49-F238E27FC236}">
                <a16:creationId xmlns:a16="http://schemas.microsoft.com/office/drawing/2014/main" id="{71630F83-5C22-4A93-B89C-478EC42AA205}"/>
              </a:ext>
            </a:extLst>
          </p:cNvPr>
          <p:cNvSpPr txBox="1">
            <a:spLocks/>
          </p:cNvSpPr>
          <p:nvPr/>
        </p:nvSpPr>
        <p:spPr>
          <a:xfrm>
            <a:off x="346539" y="2256601"/>
            <a:ext cx="6491712" cy="4257524"/>
          </a:xfrm>
          <a:prstGeom prst="rect">
            <a:avLst/>
          </a:prstGeom>
        </p:spPr>
        <p:txBody>
          <a:bodyPr>
            <a:noAutofit/>
          </a:bodyPr>
          <a:lstStyle>
            <a:lvl1pPr marL="156233" indent="-156233" algn="l" defTabSz="1499836" rtl="0" eaLnBrk="1" latinLnBrk="0" hangingPunct="1">
              <a:spcBef>
                <a:spcPct val="20000"/>
              </a:spcBef>
              <a:buFont typeface="Arial" pitchFamily="34" charset="0"/>
              <a:buChar char="•"/>
              <a:defRPr sz="1230" kern="1200">
                <a:solidFill>
                  <a:schemeClr val="tx1"/>
                </a:solidFill>
                <a:latin typeface="+mn-lt"/>
                <a:ea typeface="+mn-ea"/>
                <a:cs typeface="+mn-cs"/>
              </a:defRPr>
            </a:lvl1pPr>
            <a:lvl2pPr marL="312466" indent="-156233" algn="l" defTabSz="1499836" rtl="0" eaLnBrk="1" latinLnBrk="0" hangingPunct="1">
              <a:spcBef>
                <a:spcPct val="20000"/>
              </a:spcBef>
              <a:buFont typeface="Arial" pitchFamily="34" charset="0"/>
              <a:buChar char="–"/>
              <a:defRPr sz="1230" kern="1200">
                <a:solidFill>
                  <a:schemeClr val="tx1"/>
                </a:solidFill>
                <a:latin typeface="+mn-lt"/>
                <a:ea typeface="+mn-ea"/>
                <a:cs typeface="+mn-cs"/>
              </a:defRPr>
            </a:lvl2pPr>
            <a:lvl3pPr marL="468699" indent="-156233" algn="l" defTabSz="1499836" rtl="0" eaLnBrk="1" latinLnBrk="0" hangingPunct="1">
              <a:spcBef>
                <a:spcPct val="20000"/>
              </a:spcBef>
              <a:buFont typeface="Arial" pitchFamily="34" charset="0"/>
              <a:buChar char="•"/>
              <a:defRPr sz="1230" kern="1200">
                <a:solidFill>
                  <a:schemeClr val="tx1"/>
                </a:solidFill>
                <a:latin typeface="+mn-lt"/>
                <a:ea typeface="+mn-ea"/>
                <a:cs typeface="+mn-cs"/>
              </a:defRPr>
            </a:lvl3pPr>
            <a:lvl4pPr marL="624931" indent="-156233" algn="l" defTabSz="1499836" rtl="0" eaLnBrk="1" latinLnBrk="0" hangingPunct="1">
              <a:spcBef>
                <a:spcPct val="20000"/>
              </a:spcBef>
              <a:buFont typeface="Arial" pitchFamily="34" charset="0"/>
              <a:buChar char="–"/>
              <a:defRPr sz="1230" kern="1200">
                <a:solidFill>
                  <a:schemeClr val="tx1"/>
                </a:solidFill>
                <a:latin typeface="+mn-lt"/>
                <a:ea typeface="+mn-ea"/>
                <a:cs typeface="+mn-cs"/>
              </a:defRPr>
            </a:lvl4pPr>
            <a:lvl5pPr marL="781165" indent="-156233" algn="l" defTabSz="1499836" rtl="0" eaLnBrk="1" latinLnBrk="0" hangingPunct="1">
              <a:spcBef>
                <a:spcPct val="20000"/>
              </a:spcBef>
              <a:buFont typeface="Arial" pitchFamily="34" charset="0"/>
              <a:buChar char="»"/>
              <a:defRPr sz="1230" kern="1200">
                <a:solidFill>
                  <a:schemeClr val="tx1"/>
                </a:solidFill>
                <a:latin typeface="+mn-lt"/>
                <a:ea typeface="+mn-ea"/>
                <a:cs typeface="+mn-cs"/>
              </a:defRPr>
            </a:lvl5pPr>
            <a:lvl6pPr marL="4124549" indent="-374959" algn="l" defTabSz="1499836" rtl="0" eaLnBrk="1" latinLnBrk="0" hangingPunct="1">
              <a:spcBef>
                <a:spcPct val="20000"/>
              </a:spcBef>
              <a:buFont typeface="Arial" pitchFamily="34" charset="0"/>
              <a:buChar char="•"/>
              <a:defRPr sz="3281" kern="1200">
                <a:solidFill>
                  <a:schemeClr val="tx1"/>
                </a:solidFill>
                <a:latin typeface="+mn-lt"/>
                <a:ea typeface="+mn-ea"/>
                <a:cs typeface="+mn-cs"/>
              </a:defRPr>
            </a:lvl6pPr>
            <a:lvl7pPr marL="4874467" indent="-374959" algn="l" defTabSz="1499836" rtl="0" eaLnBrk="1" latinLnBrk="0" hangingPunct="1">
              <a:spcBef>
                <a:spcPct val="20000"/>
              </a:spcBef>
              <a:buFont typeface="Arial" pitchFamily="34" charset="0"/>
              <a:buChar char="•"/>
              <a:defRPr sz="3281" kern="1200">
                <a:solidFill>
                  <a:schemeClr val="tx1"/>
                </a:solidFill>
                <a:latin typeface="+mn-lt"/>
                <a:ea typeface="+mn-ea"/>
                <a:cs typeface="+mn-cs"/>
              </a:defRPr>
            </a:lvl7pPr>
            <a:lvl8pPr marL="5624385" indent="-374959" algn="l" defTabSz="1499836" rtl="0" eaLnBrk="1" latinLnBrk="0" hangingPunct="1">
              <a:spcBef>
                <a:spcPct val="20000"/>
              </a:spcBef>
              <a:buFont typeface="Arial" pitchFamily="34" charset="0"/>
              <a:buChar char="•"/>
              <a:defRPr sz="3281" kern="1200">
                <a:solidFill>
                  <a:schemeClr val="tx1"/>
                </a:solidFill>
                <a:latin typeface="+mn-lt"/>
                <a:ea typeface="+mn-ea"/>
                <a:cs typeface="+mn-cs"/>
              </a:defRPr>
            </a:lvl8pPr>
            <a:lvl9pPr marL="6374302" indent="-374959" algn="l" defTabSz="1499836" rtl="0" eaLnBrk="1" latinLnBrk="0" hangingPunct="1">
              <a:spcBef>
                <a:spcPct val="20000"/>
              </a:spcBef>
              <a:buFont typeface="Arial" pitchFamily="34" charset="0"/>
              <a:buChar char="•"/>
              <a:defRPr sz="3281" kern="1200">
                <a:solidFill>
                  <a:schemeClr val="tx1"/>
                </a:solidFill>
                <a:latin typeface="+mn-lt"/>
                <a:ea typeface="+mn-ea"/>
                <a:cs typeface="+mn-cs"/>
              </a:defRPr>
            </a:lvl9pPr>
          </a:lstStyle>
          <a:p>
            <a:pPr marL="0" indent="0">
              <a:spcBef>
                <a:spcPts val="300"/>
              </a:spcBef>
              <a:spcAft>
                <a:spcPts val="100"/>
              </a:spcAft>
              <a:buNone/>
            </a:pPr>
            <a:r>
              <a:rPr lang="cs-CZ" sz="2000" b="1" dirty="0">
                <a:latin typeface="+mj-lt"/>
              </a:rPr>
              <a:t>Platón</a:t>
            </a:r>
            <a:r>
              <a:rPr lang="cs-CZ" sz="2000" dirty="0">
                <a:latin typeface="+mj-lt"/>
              </a:rPr>
              <a:t> (ve spisu  </a:t>
            </a:r>
            <a:r>
              <a:rPr lang="cs-CZ" sz="2000" dirty="0" err="1">
                <a:latin typeface="+mj-lt"/>
              </a:rPr>
              <a:t>Timaios</a:t>
            </a:r>
            <a:r>
              <a:rPr lang="cs-CZ" sz="2000" dirty="0">
                <a:latin typeface="+mj-lt"/>
              </a:rPr>
              <a:t> líčí vznik světa): </a:t>
            </a:r>
          </a:p>
          <a:p>
            <a:pPr marL="0" indent="0">
              <a:spcBef>
                <a:spcPts val="300"/>
              </a:spcBef>
              <a:spcAft>
                <a:spcPts val="100"/>
              </a:spcAft>
              <a:buNone/>
            </a:pPr>
            <a:r>
              <a:rPr lang="cs-CZ" sz="2400" dirty="0"/>
              <a:t>… Tvůrce (Demiurg) </a:t>
            </a:r>
            <a:r>
              <a:rPr lang="cs-CZ" sz="2400" b="1" dirty="0"/>
              <a:t>na jednom místě vesmíru stvořil planety</a:t>
            </a:r>
            <a:r>
              <a:rPr lang="cs-CZ" sz="2400" dirty="0"/>
              <a:t>, stanovil </a:t>
            </a:r>
            <a:r>
              <a:rPr lang="cs-CZ" sz="2400" b="1" dirty="0"/>
              <a:t>střed jejich otáčení</a:t>
            </a:r>
            <a:r>
              <a:rPr lang="cs-CZ" sz="2400" dirty="0"/>
              <a:t>, tam umístil Slunce, načež </a:t>
            </a:r>
            <a:r>
              <a:rPr lang="cs-CZ" sz="2400" b="1" dirty="0"/>
              <a:t>planety nechal padat přímo ke Slunci</a:t>
            </a:r>
            <a:r>
              <a:rPr lang="cs-CZ" sz="2400" dirty="0"/>
              <a:t> až do chvíle, než dorazily </a:t>
            </a:r>
            <a:r>
              <a:rPr lang="cs-CZ" sz="2400" b="1" dirty="0"/>
              <a:t>do jím předem určených míst.</a:t>
            </a:r>
            <a:r>
              <a:rPr lang="cs-CZ" sz="2400" dirty="0"/>
              <a:t> </a:t>
            </a:r>
          </a:p>
          <a:p>
            <a:pPr marL="0" indent="0" algn="just">
              <a:spcBef>
                <a:spcPts val="300"/>
              </a:spcBef>
              <a:spcAft>
                <a:spcPts val="100"/>
              </a:spcAft>
              <a:buNone/>
            </a:pPr>
            <a:r>
              <a:rPr lang="cs-CZ" sz="2400" dirty="0"/>
              <a:t>Zde </a:t>
            </a:r>
            <a:r>
              <a:rPr lang="cs-CZ" sz="2400" b="1" dirty="0"/>
              <a:t>zasáhl tak, že přešly z přímého do kruhového </a:t>
            </a:r>
            <a:r>
              <a:rPr lang="cs-CZ" sz="2400" dirty="0"/>
              <a:t>pohybu a dodnes  tam pravidelně obíhají.</a:t>
            </a:r>
          </a:p>
        </p:txBody>
      </p:sp>
      <p:sp>
        <p:nvSpPr>
          <p:cNvPr id="13" name="Rectangle 44">
            <a:extLst>
              <a:ext uri="{FF2B5EF4-FFF2-40B4-BE49-F238E27FC236}">
                <a16:creationId xmlns:a16="http://schemas.microsoft.com/office/drawing/2014/main" id="{D8E28624-7396-42B5-8B74-B10306E1CD8F}"/>
              </a:ext>
            </a:extLst>
          </p:cNvPr>
          <p:cNvSpPr/>
          <p:nvPr/>
        </p:nvSpPr>
        <p:spPr>
          <a:xfrm>
            <a:off x="178719" y="160334"/>
            <a:ext cx="7648110" cy="1005491"/>
          </a:xfrm>
          <a:prstGeom prst="rect">
            <a:avLst/>
          </a:prstGeom>
          <a:solidFill>
            <a:schemeClr val="accent2">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31248" tIns="15624" rIns="31248" bIns="15624" rtlCol="0" anchor="ctr"/>
          <a:lstStyle/>
          <a:p>
            <a:pPr algn="ctr"/>
            <a:r>
              <a:rPr lang="cs-CZ" sz="2400" b="1" dirty="0">
                <a:solidFill>
                  <a:schemeClr val="accent3">
                    <a:lumMod val="20000"/>
                    <a:lumOff val="80000"/>
                  </a:schemeClr>
                </a:solidFill>
              </a:rPr>
              <a:t>Galileo-Platonův problém (viz Dopisy </a:t>
            </a:r>
            <a:r>
              <a:rPr lang="cs-CZ" sz="2400" b="1" dirty="0" err="1">
                <a:solidFill>
                  <a:schemeClr val="accent3">
                    <a:lumMod val="20000"/>
                    <a:lumOff val="80000"/>
                  </a:schemeClr>
                </a:solidFill>
              </a:rPr>
              <a:t>R.Bentleymu</a:t>
            </a:r>
            <a:r>
              <a:rPr lang="cs-CZ" sz="2400" b="1" dirty="0">
                <a:solidFill>
                  <a:schemeClr val="accent3">
                    <a:lumMod val="20000"/>
                    <a:lumOff val="80000"/>
                  </a:schemeClr>
                </a:solidFill>
              </a:rPr>
              <a:t>, 1692)</a:t>
            </a:r>
            <a:endParaRPr lang="en-US" sz="2400" b="1" dirty="0">
              <a:solidFill>
                <a:schemeClr val="accent3">
                  <a:lumMod val="20000"/>
                  <a:lumOff val="80000"/>
                </a:schemeClr>
              </a:solidFill>
            </a:endParaRPr>
          </a:p>
        </p:txBody>
      </p:sp>
      <p:sp>
        <p:nvSpPr>
          <p:cNvPr id="24" name="TextovéPole 23">
            <a:extLst>
              <a:ext uri="{FF2B5EF4-FFF2-40B4-BE49-F238E27FC236}">
                <a16:creationId xmlns:a16="http://schemas.microsoft.com/office/drawing/2014/main" id="{5339637D-5030-4AD7-90F8-8612CC6EEBD0}"/>
              </a:ext>
            </a:extLst>
          </p:cNvPr>
          <p:cNvSpPr txBox="1"/>
          <p:nvPr/>
        </p:nvSpPr>
        <p:spPr>
          <a:xfrm>
            <a:off x="2729597" y="5791988"/>
            <a:ext cx="7634911" cy="400110"/>
          </a:xfrm>
          <a:prstGeom prst="rect">
            <a:avLst/>
          </a:prstGeom>
          <a:noFill/>
        </p:spPr>
        <p:txBody>
          <a:bodyPr wrap="none" rtlCol="0">
            <a:spAutoFit/>
          </a:bodyPr>
          <a:lstStyle/>
          <a:p>
            <a:r>
              <a:rPr lang="cs-CZ" sz="2000" b="1" dirty="0">
                <a:latin typeface="+mj-lt"/>
              </a:rPr>
              <a:t>Galileo se ve známém Dialogu zmiňuje, že tuto úlohu o pádu vyřešil …??? </a:t>
            </a:r>
          </a:p>
        </p:txBody>
      </p:sp>
      <p:sp>
        <p:nvSpPr>
          <p:cNvPr id="8" name="TextovéPole 7">
            <a:extLst>
              <a:ext uri="{FF2B5EF4-FFF2-40B4-BE49-F238E27FC236}">
                <a16:creationId xmlns:a16="http://schemas.microsoft.com/office/drawing/2014/main" id="{C4A4F196-11E2-484E-8492-2704B9F5C35B}"/>
              </a:ext>
            </a:extLst>
          </p:cNvPr>
          <p:cNvSpPr txBox="1"/>
          <p:nvPr/>
        </p:nvSpPr>
        <p:spPr>
          <a:xfrm>
            <a:off x="178719" y="1334931"/>
            <a:ext cx="7370967" cy="400110"/>
          </a:xfrm>
          <a:prstGeom prst="rect">
            <a:avLst/>
          </a:prstGeom>
          <a:noFill/>
        </p:spPr>
        <p:txBody>
          <a:bodyPr wrap="square">
            <a:spAutoFit/>
          </a:bodyPr>
          <a:lstStyle/>
          <a:p>
            <a:r>
              <a:rPr lang="cs-CZ" sz="2000" dirty="0"/>
              <a:t>Bentley:  Mohly pohyby planet vzniknout z přirozených příčin?</a:t>
            </a:r>
          </a:p>
        </p:txBody>
      </p:sp>
    </p:spTree>
    <p:extLst>
      <p:ext uri="{BB962C8B-B14F-4D97-AF65-F5344CB8AC3E}">
        <p14:creationId xmlns:p14="http://schemas.microsoft.com/office/powerpoint/2010/main" val="4112164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FEE9633E-9876-4EDD-9A25-64118A1BC51E}"/>
              </a:ext>
            </a:extLst>
          </p:cNvPr>
          <p:cNvPicPr>
            <a:picLocks noChangeAspect="1"/>
          </p:cNvPicPr>
          <p:nvPr/>
        </p:nvPicPr>
        <p:blipFill>
          <a:blip r:embed="rId3"/>
          <a:stretch>
            <a:fillRect/>
          </a:stretch>
        </p:blipFill>
        <p:spPr>
          <a:xfrm>
            <a:off x="8260109" y="1805247"/>
            <a:ext cx="3128764" cy="1454814"/>
          </a:xfrm>
          <a:prstGeom prst="rect">
            <a:avLst/>
          </a:prstGeom>
        </p:spPr>
      </p:pic>
      <p:sp>
        <p:nvSpPr>
          <p:cNvPr id="3074" name="Content Placeholder 2"/>
          <p:cNvSpPr>
            <a:spLocks noGrp="1"/>
          </p:cNvSpPr>
          <p:nvPr>
            <p:ph idx="4294967295"/>
          </p:nvPr>
        </p:nvSpPr>
        <p:spPr>
          <a:xfrm>
            <a:off x="287533" y="3927032"/>
            <a:ext cx="11536167" cy="2429318"/>
          </a:xfrm>
        </p:spPr>
        <p:txBody>
          <a:bodyPr vert="horz" lIns="45720" tIns="45720" rIns="45720" bIns="45720" rtlCol="0">
            <a:normAutofit/>
          </a:bodyPr>
          <a:lstStyle/>
          <a:p>
            <a:pPr marL="0" indent="0">
              <a:buNone/>
            </a:pPr>
            <a:r>
              <a:rPr lang="en-US" sz="2000" b="1" dirty="0" err="1"/>
              <a:t>Přehled</a:t>
            </a:r>
            <a:r>
              <a:rPr lang="en-US" sz="2000" b="1" dirty="0"/>
              <a:t> </a:t>
            </a:r>
            <a:r>
              <a:rPr lang="en-US" sz="2000" b="1" dirty="0" err="1"/>
              <a:t>přel</a:t>
            </a:r>
            <a:r>
              <a:rPr lang="cs-CZ" sz="2000" b="1" dirty="0" err="1"/>
              <a:t>ože</a:t>
            </a:r>
            <a:r>
              <a:rPr lang="en-US" sz="2000" b="1" dirty="0" err="1"/>
              <a:t>ných</a:t>
            </a:r>
            <a:r>
              <a:rPr lang="en-US" sz="2000" b="1" dirty="0"/>
              <a:t> </a:t>
            </a:r>
            <a:r>
              <a:rPr lang="cs-CZ" sz="2000" b="1" dirty="0"/>
              <a:t>originálních </a:t>
            </a:r>
            <a:r>
              <a:rPr lang="en-US" sz="2000" b="1" dirty="0" err="1"/>
              <a:t>spisů</a:t>
            </a:r>
            <a:r>
              <a:rPr lang="cs-CZ" sz="2000" b="1" dirty="0"/>
              <a:t> (</a:t>
            </a:r>
            <a:r>
              <a:rPr lang="cs-CZ" sz="1400" b="1" dirty="0"/>
              <a:t>edice </a:t>
            </a:r>
            <a:r>
              <a:rPr lang="cs-CZ" sz="1400" b="1" dirty="0" err="1"/>
              <a:t>Fontes</a:t>
            </a:r>
            <a:r>
              <a:rPr lang="cs-CZ" sz="1400" b="1" dirty="0"/>
              <a:t> </a:t>
            </a:r>
            <a:r>
              <a:rPr lang="cs-CZ" sz="1400" b="1" dirty="0" err="1"/>
              <a:t>Scientiae</a:t>
            </a:r>
            <a:r>
              <a:rPr lang="cs-CZ" sz="1400" b="1" dirty="0"/>
              <a:t>)</a:t>
            </a:r>
            <a:r>
              <a:rPr lang="en-US" sz="2000" b="1" dirty="0"/>
              <a:t>: </a:t>
            </a:r>
            <a:endParaRPr lang="cs-CZ" sz="2000" b="1" dirty="0"/>
          </a:p>
          <a:p>
            <a:r>
              <a:rPr lang="en-US" sz="2000" b="1" dirty="0"/>
              <a:t>1) </a:t>
            </a:r>
            <a:r>
              <a:rPr lang="en-US" sz="2000" b="1" dirty="0" err="1"/>
              <a:t>výbor</a:t>
            </a:r>
            <a:r>
              <a:rPr lang="en-US" sz="2000" b="1" dirty="0"/>
              <a:t> z </a:t>
            </a:r>
            <a:r>
              <a:rPr lang="en-US" sz="2000" b="1" dirty="0" err="1"/>
              <a:t>Newtonov</a:t>
            </a:r>
            <a:r>
              <a:rPr lang="cs-CZ" sz="2000" b="1" dirty="0"/>
              <a:t>a díla </a:t>
            </a:r>
            <a:r>
              <a:rPr lang="en-US" sz="2000" b="1" dirty="0">
                <a:solidFill>
                  <a:schemeClr val="accent5">
                    <a:lumMod val="50000"/>
                  </a:schemeClr>
                </a:solidFill>
              </a:rPr>
              <a:t>Philosophiae </a:t>
            </a:r>
            <a:r>
              <a:rPr lang="en-US" sz="2000" b="1" dirty="0" err="1">
                <a:solidFill>
                  <a:schemeClr val="accent5">
                    <a:lumMod val="50000"/>
                  </a:schemeClr>
                </a:solidFill>
              </a:rPr>
              <a:t>naturalis</a:t>
            </a:r>
            <a:r>
              <a:rPr lang="en-US" sz="2000" b="1" dirty="0">
                <a:solidFill>
                  <a:schemeClr val="accent5">
                    <a:lumMod val="50000"/>
                  </a:schemeClr>
                </a:solidFill>
              </a:rPr>
              <a:t> principia </a:t>
            </a:r>
            <a:r>
              <a:rPr lang="en-US" sz="2000" b="1" dirty="0" err="1">
                <a:solidFill>
                  <a:schemeClr val="accent5">
                    <a:lumMod val="50000"/>
                  </a:schemeClr>
                </a:solidFill>
              </a:rPr>
              <a:t>mathematica</a:t>
            </a:r>
            <a:r>
              <a:rPr lang="en-US" sz="2000" b="1" dirty="0">
                <a:solidFill>
                  <a:schemeClr val="accent5">
                    <a:lumMod val="50000"/>
                  </a:schemeClr>
                </a:solidFill>
              </a:rPr>
              <a:t> </a:t>
            </a:r>
            <a:r>
              <a:rPr lang="en-US" sz="2000" b="1" dirty="0"/>
              <a:t>(1687); </a:t>
            </a:r>
            <a:r>
              <a:rPr lang="cs-CZ" sz="2000" b="1" dirty="0"/>
              <a:t>+ </a:t>
            </a:r>
            <a:r>
              <a:rPr lang="cs-CZ" sz="2000" b="1" dirty="0">
                <a:solidFill>
                  <a:srgbClr val="28449E"/>
                </a:solidFill>
              </a:rPr>
              <a:t>k</a:t>
            </a:r>
            <a:r>
              <a:rPr lang="en-US" sz="2000" b="1" dirty="0" err="1">
                <a:solidFill>
                  <a:srgbClr val="28449E"/>
                </a:solidFill>
              </a:rPr>
              <a:t>orespondence</a:t>
            </a:r>
            <a:r>
              <a:rPr lang="en-US" sz="2000" b="1" dirty="0"/>
              <a:t>;</a:t>
            </a:r>
            <a:r>
              <a:rPr lang="cs-CZ" sz="2000" b="1" dirty="0"/>
              <a:t> </a:t>
            </a:r>
          </a:p>
          <a:p>
            <a:r>
              <a:rPr lang="cs-CZ" sz="2000" b="1" dirty="0"/>
              <a:t>2)</a:t>
            </a:r>
            <a:r>
              <a:rPr lang="en-US" sz="2000" b="1" dirty="0"/>
              <a:t> </a:t>
            </a:r>
            <a:r>
              <a:rPr lang="en-US" sz="2000" b="1" dirty="0" err="1"/>
              <a:t>výbor</a:t>
            </a:r>
            <a:r>
              <a:rPr lang="en-US" sz="2000" b="1" dirty="0"/>
              <a:t> z </a:t>
            </a:r>
            <a:r>
              <a:rPr lang="en-US" sz="2000" b="1" dirty="0" err="1">
                <a:solidFill>
                  <a:schemeClr val="tx2">
                    <a:lumMod val="50000"/>
                  </a:schemeClr>
                </a:solidFill>
              </a:rPr>
              <a:t>Keplerova</a:t>
            </a:r>
            <a:r>
              <a:rPr lang="en-US" sz="2000" b="1" dirty="0">
                <a:solidFill>
                  <a:schemeClr val="tx2">
                    <a:lumMod val="50000"/>
                  </a:schemeClr>
                </a:solidFill>
              </a:rPr>
              <a:t> </a:t>
            </a:r>
            <a:r>
              <a:rPr lang="en-US" sz="2000" b="1" dirty="0" err="1">
                <a:solidFill>
                  <a:schemeClr val="tx2">
                    <a:lumMod val="50000"/>
                  </a:schemeClr>
                </a:solidFill>
              </a:rPr>
              <a:t>spisu</a:t>
            </a:r>
            <a:r>
              <a:rPr lang="en-US" sz="2000" b="1" dirty="0">
                <a:solidFill>
                  <a:schemeClr val="tx2">
                    <a:lumMod val="50000"/>
                  </a:schemeClr>
                </a:solidFill>
              </a:rPr>
              <a:t> </a:t>
            </a:r>
            <a:r>
              <a:rPr lang="en-US" sz="2000" b="1" dirty="0" err="1">
                <a:solidFill>
                  <a:srgbClr val="86723A"/>
                </a:solidFill>
              </a:rPr>
              <a:t>Astronomia</a:t>
            </a:r>
            <a:r>
              <a:rPr lang="en-US" sz="2000" b="1" dirty="0">
                <a:solidFill>
                  <a:srgbClr val="86723A"/>
                </a:solidFill>
              </a:rPr>
              <a:t> nova</a:t>
            </a:r>
            <a:r>
              <a:rPr lang="en-US" sz="2000" b="1" dirty="0">
                <a:solidFill>
                  <a:schemeClr val="tx2">
                    <a:lumMod val="50000"/>
                  </a:schemeClr>
                </a:solidFill>
              </a:rPr>
              <a:t> </a:t>
            </a:r>
            <a:r>
              <a:rPr lang="en-US" sz="2000" b="1" dirty="0"/>
              <a:t>(1609); </a:t>
            </a:r>
            <a:endParaRPr lang="cs-CZ" sz="2000" b="1" dirty="0"/>
          </a:p>
          <a:p>
            <a:r>
              <a:rPr lang="en-US" sz="2000" b="1" dirty="0"/>
              <a:t>3) </a:t>
            </a:r>
            <a:r>
              <a:rPr lang="en-US" sz="2000" b="1" dirty="0" err="1"/>
              <a:t>překlad</a:t>
            </a:r>
            <a:r>
              <a:rPr lang="en-US" sz="2000" b="1" dirty="0"/>
              <a:t> </a:t>
            </a:r>
            <a:r>
              <a:rPr lang="en-US" sz="2000" b="1" dirty="0" err="1"/>
              <a:t>Galileova</a:t>
            </a:r>
            <a:r>
              <a:rPr lang="en-US" sz="2000" b="1" dirty="0"/>
              <a:t> </a:t>
            </a:r>
            <a:r>
              <a:rPr lang="en-US" sz="2000" b="1" dirty="0" err="1"/>
              <a:t>spisu</a:t>
            </a:r>
            <a:r>
              <a:rPr lang="en-US" sz="2000" b="1" dirty="0"/>
              <a:t> </a:t>
            </a:r>
            <a:r>
              <a:rPr lang="cs-CZ" sz="2000" b="1" dirty="0" err="1">
                <a:solidFill>
                  <a:srgbClr val="7030A0"/>
                </a:solidFill>
              </a:rPr>
              <a:t>Il</a:t>
            </a:r>
            <a:r>
              <a:rPr lang="en-US" sz="2000" b="1" dirty="0">
                <a:solidFill>
                  <a:srgbClr val="7030A0"/>
                </a:solidFill>
              </a:rPr>
              <a:t> </a:t>
            </a:r>
            <a:r>
              <a:rPr lang="en-US" sz="2000" b="1" dirty="0" err="1">
                <a:solidFill>
                  <a:srgbClr val="7030A0"/>
                </a:solidFill>
              </a:rPr>
              <a:t>saggiatore</a:t>
            </a:r>
            <a:r>
              <a:rPr lang="en-US" sz="2000" b="1" dirty="0">
                <a:solidFill>
                  <a:srgbClr val="7030A0"/>
                </a:solidFill>
              </a:rPr>
              <a:t> </a:t>
            </a:r>
            <a:r>
              <a:rPr lang="en-US" sz="2000" b="1" dirty="0"/>
              <a:t>(1623); </a:t>
            </a:r>
            <a:endParaRPr lang="cs-CZ" sz="2000" b="1" dirty="0"/>
          </a:p>
          <a:p>
            <a:r>
              <a:rPr lang="en-US" sz="2000" b="1" dirty="0"/>
              <a:t>4) </a:t>
            </a:r>
            <a:r>
              <a:rPr lang="en-US" sz="2000" b="1" dirty="0" err="1"/>
              <a:t>výbor</a:t>
            </a:r>
            <a:r>
              <a:rPr lang="en-US" sz="2000" b="1" dirty="0"/>
              <a:t> </a:t>
            </a:r>
            <a:r>
              <a:rPr lang="en-US" sz="2000" b="1" dirty="0" err="1"/>
              <a:t>ze</a:t>
            </a:r>
            <a:r>
              <a:rPr lang="en-US" sz="2000" b="1" dirty="0"/>
              <a:t> </a:t>
            </a:r>
            <a:r>
              <a:rPr lang="en-US" sz="2000" b="1" dirty="0" err="1"/>
              <a:t>spisu</a:t>
            </a:r>
            <a:r>
              <a:rPr lang="en-US" sz="2000" b="1" dirty="0"/>
              <a:t> </a:t>
            </a:r>
            <a:r>
              <a:rPr lang="en-US" sz="2000" b="1" dirty="0" err="1"/>
              <a:t>Jacoba</a:t>
            </a:r>
            <a:r>
              <a:rPr lang="en-US" sz="2000" b="1" dirty="0"/>
              <a:t> </a:t>
            </a:r>
            <a:r>
              <a:rPr lang="en-US" sz="2000" b="1" dirty="0" err="1"/>
              <a:t>Bernoulliho</a:t>
            </a:r>
            <a:r>
              <a:rPr lang="en-US" sz="2000" b="1" dirty="0"/>
              <a:t> </a:t>
            </a:r>
            <a:r>
              <a:rPr lang="en-US" sz="2000" b="1" dirty="0">
                <a:solidFill>
                  <a:schemeClr val="accent2">
                    <a:lumMod val="50000"/>
                  </a:schemeClr>
                </a:solidFill>
              </a:rPr>
              <a:t>Ars </a:t>
            </a:r>
            <a:r>
              <a:rPr lang="en-US" sz="2000" b="1" dirty="0" err="1">
                <a:solidFill>
                  <a:schemeClr val="accent2">
                    <a:lumMod val="50000"/>
                  </a:schemeClr>
                </a:solidFill>
              </a:rPr>
              <a:t>conjectandi</a:t>
            </a:r>
            <a:r>
              <a:rPr lang="en-US" sz="2000" b="1" dirty="0">
                <a:solidFill>
                  <a:schemeClr val="accent2">
                    <a:lumMod val="50000"/>
                  </a:schemeClr>
                </a:solidFill>
              </a:rPr>
              <a:t> </a:t>
            </a:r>
            <a:r>
              <a:rPr lang="en-US" sz="2000" b="1" dirty="0"/>
              <a:t>(1713) ;</a:t>
            </a:r>
            <a:endParaRPr lang="cs-CZ" sz="2000" b="1" dirty="0"/>
          </a:p>
          <a:p>
            <a:r>
              <a:rPr lang="en-US" sz="2000" b="1" dirty="0"/>
              <a:t>5)</a:t>
            </a:r>
            <a:r>
              <a:rPr lang="cs-CZ" sz="2000" b="1" dirty="0"/>
              <a:t> </a:t>
            </a:r>
            <a:r>
              <a:rPr lang="fr-FR" sz="2000" b="1" dirty="0"/>
              <a:t>překlad spisu Bertranda de Fontenelle </a:t>
            </a:r>
            <a:r>
              <a:rPr lang="fr-FR" sz="2000" b="1" dirty="0">
                <a:solidFill>
                  <a:srgbClr val="92D050"/>
                </a:solidFill>
              </a:rPr>
              <a:t>Entretiens sur la pluralité des mondes </a:t>
            </a:r>
            <a:r>
              <a:rPr lang="fr-FR" sz="2000" b="1" dirty="0"/>
              <a:t>(1686)</a:t>
            </a:r>
            <a:r>
              <a:rPr lang="cs-CZ" sz="2000" b="1" dirty="0"/>
              <a:t>. </a:t>
            </a:r>
            <a:endParaRPr lang="en-US" dirty="0">
              <a:cs typeface="Arial" charset="0"/>
            </a:endParaRPr>
          </a:p>
        </p:txBody>
      </p:sp>
      <p:sp>
        <p:nvSpPr>
          <p:cNvPr id="3" name="Rectangle 2"/>
          <p:cNvSpPr/>
          <p:nvPr/>
        </p:nvSpPr>
        <p:spPr>
          <a:xfrm>
            <a:off x="287533" y="233655"/>
            <a:ext cx="3885807" cy="523220"/>
          </a:xfrm>
          <a:prstGeom prst="rect">
            <a:avLst/>
          </a:prstGeom>
        </p:spPr>
        <p:txBody>
          <a:bodyPr wrap="none">
            <a:spAutoFit/>
          </a:bodyPr>
          <a:lstStyle/>
          <a:p>
            <a:r>
              <a:rPr lang="en-US" sz="2800" b="1" dirty="0" err="1"/>
              <a:t>Prameny</a:t>
            </a:r>
            <a:r>
              <a:rPr lang="en-US" sz="2800" b="1" dirty="0"/>
              <a:t> </a:t>
            </a:r>
            <a:r>
              <a:rPr lang="en-US" sz="2800" b="1" dirty="0" err="1"/>
              <a:t>novověké</a:t>
            </a:r>
            <a:r>
              <a:rPr lang="en-US" sz="2800" b="1" dirty="0"/>
              <a:t> </a:t>
            </a:r>
            <a:r>
              <a:rPr lang="en-US" sz="2800" b="1" dirty="0" err="1"/>
              <a:t>vědy</a:t>
            </a:r>
            <a:endParaRPr lang="en-US" sz="2800" b="1" dirty="0"/>
          </a:p>
        </p:txBody>
      </p:sp>
      <p:sp>
        <p:nvSpPr>
          <p:cNvPr id="6" name="Rectangle 5"/>
          <p:cNvSpPr/>
          <p:nvPr/>
        </p:nvSpPr>
        <p:spPr>
          <a:xfrm>
            <a:off x="287533" y="766462"/>
            <a:ext cx="11675122" cy="707886"/>
          </a:xfrm>
          <a:prstGeom prst="rect">
            <a:avLst/>
          </a:prstGeom>
        </p:spPr>
        <p:txBody>
          <a:bodyPr wrap="square">
            <a:spAutoFit/>
          </a:bodyPr>
          <a:lstStyle/>
          <a:p>
            <a:r>
              <a:rPr lang="cs-CZ" sz="2000" b="1" dirty="0"/>
              <a:t>Cíle: </a:t>
            </a:r>
            <a:r>
              <a:rPr lang="en-US" sz="2000" b="1" dirty="0" err="1"/>
              <a:t>zpřístupnění</a:t>
            </a:r>
            <a:r>
              <a:rPr lang="en-US" sz="2000" b="1" dirty="0"/>
              <a:t> </a:t>
            </a:r>
            <a:r>
              <a:rPr lang="en-US" sz="2000" b="1" dirty="0" err="1"/>
              <a:t>významných</a:t>
            </a:r>
            <a:r>
              <a:rPr lang="en-US" sz="2000" b="1" dirty="0"/>
              <a:t> </a:t>
            </a:r>
            <a:r>
              <a:rPr lang="en-US" sz="2000" b="1" dirty="0" err="1"/>
              <a:t>děl</a:t>
            </a:r>
            <a:r>
              <a:rPr lang="en-US" sz="2000" b="1" dirty="0"/>
              <a:t> </a:t>
            </a:r>
            <a:r>
              <a:rPr lang="en-US" sz="2000" b="1" dirty="0" err="1"/>
              <a:t>novověké</a:t>
            </a:r>
            <a:r>
              <a:rPr lang="en-US" sz="2000" b="1" dirty="0"/>
              <a:t> </a:t>
            </a:r>
            <a:r>
              <a:rPr lang="en-US" sz="2000" b="1" dirty="0" err="1"/>
              <a:t>vědy</a:t>
            </a:r>
            <a:r>
              <a:rPr lang="cs-CZ" sz="2000" b="1" dirty="0"/>
              <a:t> </a:t>
            </a:r>
            <a:r>
              <a:rPr lang="en-US" sz="2000" b="1" dirty="0"/>
              <a:t>v </a:t>
            </a:r>
            <a:r>
              <a:rPr lang="en-US" sz="2000" b="1" dirty="0" err="1"/>
              <a:t>podobě</a:t>
            </a:r>
            <a:r>
              <a:rPr lang="en-US" sz="2000" b="1" dirty="0"/>
              <a:t> </a:t>
            </a:r>
            <a:r>
              <a:rPr lang="en-US" sz="2000" b="1" dirty="0" err="1"/>
              <a:t>komentovaných</a:t>
            </a:r>
            <a:r>
              <a:rPr lang="en-US" sz="2000" b="1" dirty="0"/>
              <a:t> </a:t>
            </a:r>
            <a:r>
              <a:rPr lang="en-US" sz="2000" b="1" dirty="0" err="1"/>
              <a:t>překlad</a:t>
            </a:r>
            <a:r>
              <a:rPr lang="cs-CZ" sz="2000" b="1" dirty="0"/>
              <a:t>ů</a:t>
            </a:r>
            <a:endParaRPr lang="cs-CZ" sz="1200" b="1" dirty="0"/>
          </a:p>
          <a:p>
            <a:r>
              <a:rPr lang="cs-CZ" sz="2000" b="1" dirty="0"/>
              <a:t>K</a:t>
            </a:r>
            <a:r>
              <a:rPr lang="en-US" sz="2000" b="1" dirty="0" err="1"/>
              <a:t>olektivní</a:t>
            </a:r>
            <a:r>
              <a:rPr lang="en-US" sz="2000" b="1" dirty="0"/>
              <a:t> </a:t>
            </a:r>
            <a:r>
              <a:rPr lang="en-US" sz="2000" b="1" dirty="0" err="1"/>
              <a:t>spolupráce</a:t>
            </a:r>
            <a:r>
              <a:rPr lang="cs-CZ" sz="2000" b="1" dirty="0"/>
              <a:t>: fyzik</a:t>
            </a:r>
            <a:r>
              <a:rPr lang="en-US" sz="2000" b="1" dirty="0"/>
              <a:t>ů, </a:t>
            </a:r>
            <a:r>
              <a:rPr lang="en-US" sz="2000" b="1" dirty="0" err="1"/>
              <a:t>didaktiků</a:t>
            </a:r>
            <a:r>
              <a:rPr lang="en-US" sz="2000" b="1" dirty="0"/>
              <a:t> </a:t>
            </a:r>
            <a:r>
              <a:rPr lang="cs-CZ" sz="2000" b="1" dirty="0"/>
              <a:t>matematiky a </a:t>
            </a:r>
            <a:r>
              <a:rPr lang="en-US" sz="2000" b="1" dirty="0" err="1"/>
              <a:t>přírodních</a:t>
            </a:r>
            <a:r>
              <a:rPr lang="en-US" sz="2000" b="1" dirty="0"/>
              <a:t> </a:t>
            </a:r>
            <a:r>
              <a:rPr lang="en-US" sz="2000" b="1" dirty="0" err="1"/>
              <a:t>věd</a:t>
            </a:r>
            <a:r>
              <a:rPr lang="en-US" sz="2000" b="1" dirty="0"/>
              <a:t>, </a:t>
            </a:r>
            <a:r>
              <a:rPr lang="en-US" sz="2000" b="1" dirty="0" err="1"/>
              <a:t>filologů</a:t>
            </a:r>
            <a:r>
              <a:rPr lang="en-US" sz="2000" b="1" dirty="0"/>
              <a:t> a </a:t>
            </a:r>
            <a:r>
              <a:rPr lang="en-US" sz="2000" b="1" dirty="0" err="1"/>
              <a:t>historiků</a:t>
            </a:r>
            <a:r>
              <a:rPr lang="en-US" sz="2000" b="1" dirty="0"/>
              <a:t> </a:t>
            </a:r>
            <a:r>
              <a:rPr lang="en-US" sz="2000" b="1" dirty="0" err="1"/>
              <a:t>filosofie</a:t>
            </a:r>
            <a:endParaRPr lang="en-US" sz="2000" b="1" dirty="0"/>
          </a:p>
        </p:txBody>
      </p:sp>
      <p:sp>
        <p:nvSpPr>
          <p:cNvPr id="7" name="Slide Number Placeholder 6"/>
          <p:cNvSpPr>
            <a:spLocks noGrp="1"/>
          </p:cNvSpPr>
          <p:nvPr>
            <p:ph type="sldNum" sz="quarter" idx="12"/>
          </p:nvPr>
        </p:nvSpPr>
        <p:spPr/>
        <p:txBody>
          <a:bodyPr/>
          <a:lstStyle/>
          <a:p>
            <a:pPr rtl="0"/>
            <a:fld id="{4FAB73BC-B049-4115-A692-8D63A059BFB8}" type="slidenum">
              <a:rPr lang="cs-CZ" noProof="0" smtClean="0"/>
              <a:t>2</a:t>
            </a:fld>
            <a:endParaRPr lang="cs-CZ" noProof="0" dirty="0"/>
          </a:p>
        </p:txBody>
      </p:sp>
      <p:grpSp>
        <p:nvGrpSpPr>
          <p:cNvPr id="11" name="Skupina 10">
            <a:extLst>
              <a:ext uri="{FF2B5EF4-FFF2-40B4-BE49-F238E27FC236}">
                <a16:creationId xmlns:a16="http://schemas.microsoft.com/office/drawing/2014/main" id="{0684A6F4-28AB-4404-BC1D-E64D1EB6A748}"/>
              </a:ext>
            </a:extLst>
          </p:cNvPr>
          <p:cNvGrpSpPr/>
          <p:nvPr/>
        </p:nvGrpSpPr>
        <p:grpSpPr>
          <a:xfrm>
            <a:off x="577349" y="1890171"/>
            <a:ext cx="7576051" cy="1669004"/>
            <a:chOff x="0" y="2651414"/>
            <a:chExt cx="10668000" cy="2560318"/>
          </a:xfrm>
        </p:grpSpPr>
        <p:pic>
          <p:nvPicPr>
            <p:cNvPr id="8" name="Obrázek 7">
              <a:extLst>
                <a:ext uri="{FF2B5EF4-FFF2-40B4-BE49-F238E27FC236}">
                  <a16:creationId xmlns:a16="http://schemas.microsoft.com/office/drawing/2014/main" id="{55D4989D-B336-47B3-B91B-35B18C65544F}"/>
                </a:ext>
              </a:extLst>
            </p:cNvPr>
            <p:cNvPicPr>
              <a:picLocks noChangeAspect="1"/>
            </p:cNvPicPr>
            <p:nvPr/>
          </p:nvPicPr>
          <p:blipFill>
            <a:blip r:embed="rId4"/>
            <a:stretch>
              <a:fillRect/>
            </a:stretch>
          </p:blipFill>
          <p:spPr>
            <a:xfrm>
              <a:off x="0" y="2664541"/>
              <a:ext cx="8744577" cy="2523945"/>
            </a:xfrm>
            <a:prstGeom prst="rect">
              <a:avLst/>
            </a:prstGeom>
          </p:spPr>
        </p:pic>
        <p:pic>
          <p:nvPicPr>
            <p:cNvPr id="10" name="Obrázek 9">
              <a:extLst>
                <a:ext uri="{FF2B5EF4-FFF2-40B4-BE49-F238E27FC236}">
                  <a16:creationId xmlns:a16="http://schemas.microsoft.com/office/drawing/2014/main" id="{E686044F-D2FE-45DE-982A-B636D93A182B}"/>
                </a:ext>
              </a:extLst>
            </p:cNvPr>
            <p:cNvPicPr>
              <a:picLocks noChangeAspect="1"/>
            </p:cNvPicPr>
            <p:nvPr/>
          </p:nvPicPr>
          <p:blipFill>
            <a:blip r:embed="rId5"/>
            <a:stretch>
              <a:fillRect/>
            </a:stretch>
          </p:blipFill>
          <p:spPr>
            <a:xfrm>
              <a:off x="8744577" y="2651414"/>
              <a:ext cx="1923423" cy="2560318"/>
            </a:xfrm>
            <a:prstGeom prst="rect">
              <a:avLst/>
            </a:prstGeom>
          </p:spPr>
        </p:pic>
      </p:grpSp>
    </p:spTree>
    <p:extLst>
      <p:ext uri="{BB962C8B-B14F-4D97-AF65-F5344CB8AC3E}">
        <p14:creationId xmlns:p14="http://schemas.microsoft.com/office/powerpoint/2010/main" val="2758713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osoba&#10;&#10;Popis byl vytvořen automaticky">
            <a:extLst>
              <a:ext uri="{FF2B5EF4-FFF2-40B4-BE49-F238E27FC236}">
                <a16:creationId xmlns:a16="http://schemas.microsoft.com/office/drawing/2014/main" id="{28140B8C-3C2E-40BB-9D39-D84C415261E8}"/>
              </a:ext>
            </a:extLst>
          </p:cNvPr>
          <p:cNvPicPr>
            <a:picLocks noChangeAspect="1"/>
          </p:cNvPicPr>
          <p:nvPr/>
        </p:nvPicPr>
        <p:blipFill>
          <a:blip r:embed="rId3"/>
          <a:stretch>
            <a:fillRect/>
          </a:stretch>
        </p:blipFill>
        <p:spPr>
          <a:xfrm>
            <a:off x="5586635" y="9393797"/>
            <a:ext cx="6598460" cy="4865290"/>
          </a:xfrm>
          <a:prstGeom prst="rect">
            <a:avLst/>
          </a:prstGeom>
        </p:spPr>
      </p:pic>
      <p:pic>
        <p:nvPicPr>
          <p:cNvPr id="7" name="Obrázek 6">
            <a:extLst>
              <a:ext uri="{FF2B5EF4-FFF2-40B4-BE49-F238E27FC236}">
                <a16:creationId xmlns:a16="http://schemas.microsoft.com/office/drawing/2014/main" id="{2FC9032C-2634-4E59-916B-433AC0419813}"/>
              </a:ext>
            </a:extLst>
          </p:cNvPr>
          <p:cNvPicPr>
            <a:picLocks noChangeAspect="1"/>
          </p:cNvPicPr>
          <p:nvPr/>
        </p:nvPicPr>
        <p:blipFill>
          <a:blip r:embed="rId4"/>
          <a:stretch>
            <a:fillRect/>
          </a:stretch>
        </p:blipFill>
        <p:spPr>
          <a:xfrm>
            <a:off x="12036209" y="9328411"/>
            <a:ext cx="2841409" cy="4295826"/>
          </a:xfrm>
          <a:prstGeom prst="rect">
            <a:avLst/>
          </a:prstGeom>
        </p:spPr>
      </p:pic>
      <p:pic>
        <p:nvPicPr>
          <p:cNvPr id="15" name="Obrázek 14">
            <a:extLst>
              <a:ext uri="{FF2B5EF4-FFF2-40B4-BE49-F238E27FC236}">
                <a16:creationId xmlns:a16="http://schemas.microsoft.com/office/drawing/2014/main" id="{6BE9BA68-0C51-4EF6-87AC-C8C7384857CD}"/>
              </a:ext>
            </a:extLst>
          </p:cNvPr>
          <p:cNvPicPr>
            <a:picLocks noChangeAspect="1"/>
          </p:cNvPicPr>
          <p:nvPr/>
        </p:nvPicPr>
        <p:blipFill>
          <a:blip r:embed="rId5"/>
          <a:stretch>
            <a:fillRect/>
          </a:stretch>
        </p:blipFill>
        <p:spPr>
          <a:xfrm>
            <a:off x="4697880" y="1600874"/>
            <a:ext cx="6822048" cy="4632943"/>
          </a:xfrm>
          <a:prstGeom prst="rect">
            <a:avLst/>
          </a:prstGeom>
        </p:spPr>
      </p:pic>
      <p:pic>
        <p:nvPicPr>
          <p:cNvPr id="11" name="Obrázek 10">
            <a:extLst>
              <a:ext uri="{FF2B5EF4-FFF2-40B4-BE49-F238E27FC236}">
                <a16:creationId xmlns:a16="http://schemas.microsoft.com/office/drawing/2014/main" id="{8992349C-52BB-4C32-BA28-6153EF7F89D3}"/>
              </a:ext>
            </a:extLst>
          </p:cNvPr>
          <p:cNvPicPr>
            <a:picLocks noChangeAspect="1"/>
          </p:cNvPicPr>
          <p:nvPr/>
        </p:nvPicPr>
        <p:blipFill>
          <a:blip r:embed="rId6"/>
          <a:stretch>
            <a:fillRect/>
          </a:stretch>
        </p:blipFill>
        <p:spPr>
          <a:xfrm>
            <a:off x="2044069" y="261732"/>
            <a:ext cx="9004572" cy="1048603"/>
          </a:xfrm>
          <a:prstGeom prst="rect">
            <a:avLst/>
          </a:prstGeom>
        </p:spPr>
      </p:pic>
      <p:sp>
        <p:nvSpPr>
          <p:cNvPr id="12" name="TextovéPole 11">
            <a:extLst>
              <a:ext uri="{FF2B5EF4-FFF2-40B4-BE49-F238E27FC236}">
                <a16:creationId xmlns:a16="http://schemas.microsoft.com/office/drawing/2014/main" id="{5CEE4A90-64B1-428C-9CAE-691B24038D4B}"/>
              </a:ext>
            </a:extLst>
          </p:cNvPr>
          <p:cNvSpPr txBox="1"/>
          <p:nvPr/>
        </p:nvSpPr>
        <p:spPr>
          <a:xfrm>
            <a:off x="599958" y="1670939"/>
            <a:ext cx="4097922" cy="4062651"/>
          </a:xfrm>
          <a:prstGeom prst="rect">
            <a:avLst/>
          </a:prstGeom>
          <a:noFill/>
        </p:spPr>
        <p:txBody>
          <a:bodyPr wrap="square">
            <a:spAutoFit/>
          </a:bodyPr>
          <a:lstStyle/>
          <a:p>
            <a:endParaRPr lang="cs-CZ" dirty="0"/>
          </a:p>
          <a:p>
            <a:r>
              <a:rPr lang="cs-CZ" sz="2000" b="1" dirty="0"/>
              <a:t>Zadání:</a:t>
            </a:r>
          </a:p>
          <a:p>
            <a:r>
              <a:rPr lang="cs-CZ" sz="2000" dirty="0"/>
              <a:t>Tvůrce nechal přímým pohybem klesat ke Slunci planety, dokud nezískaly rychlost, jež se jeho božské mysli zdála vhodná.  </a:t>
            </a:r>
          </a:p>
          <a:p>
            <a:endParaRPr lang="cs-CZ" sz="2000" dirty="0"/>
          </a:p>
          <a:p>
            <a:r>
              <a:rPr lang="cs-CZ" sz="2000" dirty="0"/>
              <a:t>Při dosažení patřičné rychlosti </a:t>
            </a:r>
            <a:r>
              <a:rPr lang="cs-CZ" sz="2000" b="1" dirty="0"/>
              <a:t>božím zásahem</a:t>
            </a:r>
            <a:r>
              <a:rPr lang="cs-CZ" sz="2000" dirty="0"/>
              <a:t> změní přímý pohyb planety v otáčivý.  </a:t>
            </a:r>
          </a:p>
          <a:p>
            <a:endParaRPr lang="cs-CZ" sz="2000" dirty="0"/>
          </a:p>
          <a:p>
            <a:r>
              <a:rPr lang="cs-CZ" sz="2000" dirty="0"/>
              <a:t>Planety si, každá na své oběžné dráze, udrží předem stanovenou rychlost.</a:t>
            </a:r>
          </a:p>
        </p:txBody>
      </p:sp>
    </p:spTree>
    <p:extLst>
      <p:ext uri="{BB962C8B-B14F-4D97-AF65-F5344CB8AC3E}">
        <p14:creationId xmlns:p14="http://schemas.microsoft.com/office/powerpoint/2010/main" val="779663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45685" y="2957431"/>
            <a:ext cx="11550129" cy="4227311"/>
          </a:xfrm>
          <a:prstGeom prst="rect">
            <a:avLst/>
          </a:prstGeom>
          <a:noFill/>
        </p:spPr>
        <p:txBody>
          <a:bodyPr wrap="square" rtlCol="0">
            <a:spAutoFit/>
          </a:bodyPr>
          <a:lstStyle/>
          <a:p>
            <a:r>
              <a:rPr lang="cs-CZ" b="1" dirty="0"/>
              <a:t>Hledejme závislost potenciální energie ve tvaru    </a:t>
            </a:r>
            <a:endParaRPr lang="en-US" b="1" dirty="0"/>
          </a:p>
          <a:p>
            <a:endParaRPr lang="cs-CZ" dirty="0"/>
          </a:p>
          <a:p>
            <a:endParaRPr lang="cs-CZ" sz="1400" dirty="0"/>
          </a:p>
          <a:p>
            <a:r>
              <a:rPr lang="cs-CZ" dirty="0"/>
              <a:t>Spojením předchozích rovnic dostáváme pro              diferenciální rovnici</a:t>
            </a:r>
            <a:endParaRPr lang="en-US" dirty="0"/>
          </a:p>
          <a:p>
            <a:r>
              <a:rPr lang="cs-CZ" dirty="0"/>
              <a:t>  </a:t>
            </a:r>
          </a:p>
          <a:p>
            <a:r>
              <a:rPr lang="cs-CZ" dirty="0"/>
              <a:t>jejíž řešení  za podmínky                         je</a:t>
            </a:r>
            <a:endParaRPr lang="en-US" dirty="0"/>
          </a:p>
          <a:p>
            <a:r>
              <a:rPr lang="cs-CZ" dirty="0"/>
              <a:t> </a:t>
            </a:r>
            <a:endParaRPr lang="en-US" dirty="0"/>
          </a:p>
          <a:p>
            <a:r>
              <a:rPr lang="cs-CZ" dirty="0"/>
              <a:t>Bylo by tedy</a:t>
            </a:r>
            <a:endParaRPr lang="en-US" dirty="0"/>
          </a:p>
          <a:p>
            <a:r>
              <a:rPr lang="cs-CZ" dirty="0"/>
              <a:t> </a:t>
            </a:r>
            <a:endParaRPr lang="en-US" dirty="0"/>
          </a:p>
          <a:p>
            <a:endParaRPr lang="cs-CZ" dirty="0"/>
          </a:p>
          <a:p>
            <a:endParaRPr lang="cs-CZ" dirty="0"/>
          </a:p>
          <a:p>
            <a:r>
              <a:rPr lang="cs-CZ" dirty="0"/>
              <a:t>Tvůrce mohl popsaným způsobem dostat planety na kruhové dráhy (podle newtonovské fyziky), ale pouze se změnou tvaru  gravitačního zákona. Jak  víme, této možnosti nepoužil.   </a:t>
            </a:r>
            <a:endParaRPr lang="en-US" dirty="0"/>
          </a:p>
          <a:p>
            <a:pPr algn="just">
              <a:lnSpc>
                <a:spcPct val="115000"/>
              </a:lnSpc>
              <a:spcAft>
                <a:spcPts val="0"/>
              </a:spcAft>
            </a:pPr>
            <a:endParaRPr lang="en-US" dirty="0">
              <a:ea typeface="Calibri"/>
              <a:cs typeface="Calibri"/>
            </a:endParaRPr>
          </a:p>
          <a:p>
            <a:endParaRPr lang="en-US" dirty="0"/>
          </a:p>
        </p:txBody>
      </p:sp>
      <p:sp>
        <p:nvSpPr>
          <p:cNvPr id="2" name="Rectangle 1"/>
          <p:cNvSpPr/>
          <p:nvPr/>
        </p:nvSpPr>
        <p:spPr>
          <a:xfrm>
            <a:off x="225401" y="110020"/>
            <a:ext cx="11741198" cy="2979277"/>
          </a:xfrm>
          <a:prstGeom prst="rect">
            <a:avLst/>
          </a:prstGeom>
        </p:spPr>
        <p:txBody>
          <a:bodyPr wrap="square">
            <a:spAutoFit/>
          </a:bodyPr>
          <a:lstStyle/>
          <a:p>
            <a:pPr algn="just">
              <a:lnSpc>
                <a:spcPct val="115000"/>
              </a:lnSpc>
              <a:spcAft>
                <a:spcPts val="0"/>
              </a:spcAft>
            </a:pPr>
            <a:r>
              <a:rPr lang="cs-CZ" dirty="0">
                <a:solidFill>
                  <a:schemeClr val="accent1">
                    <a:lumMod val="75000"/>
                  </a:schemeClr>
                </a:solidFill>
              </a:rPr>
              <a:t>Představme si, </a:t>
            </a:r>
          </a:p>
          <a:p>
            <a:pPr algn="just">
              <a:lnSpc>
                <a:spcPct val="115000"/>
              </a:lnSpc>
            </a:pPr>
            <a:r>
              <a:rPr lang="cs-CZ" dirty="0"/>
              <a:t>že by Galilei znal newtonovskou mechaniku </a:t>
            </a:r>
            <a:r>
              <a:rPr lang="cs-CZ" b="1" dirty="0"/>
              <a:t>a  souvislost mezi centrální silou</a:t>
            </a:r>
            <a:r>
              <a:rPr lang="cs-CZ" dirty="0"/>
              <a:t>            a </a:t>
            </a:r>
            <a:r>
              <a:rPr lang="cs-CZ" b="1" dirty="0"/>
              <a:t>potenciální energii</a:t>
            </a:r>
          </a:p>
          <a:p>
            <a:pPr algn="just">
              <a:lnSpc>
                <a:spcPct val="115000"/>
              </a:lnSpc>
              <a:spcAft>
                <a:spcPts val="0"/>
              </a:spcAft>
            </a:pPr>
            <a:r>
              <a:rPr lang="cs-CZ" sz="1600" dirty="0"/>
              <a:t>  </a:t>
            </a:r>
          </a:p>
          <a:p>
            <a:pPr algn="just">
              <a:lnSpc>
                <a:spcPct val="115000"/>
              </a:lnSpc>
              <a:spcAft>
                <a:spcPts val="0"/>
              </a:spcAft>
            </a:pPr>
            <a:endParaRPr lang="cs-CZ" sz="1600" dirty="0"/>
          </a:p>
          <a:p>
            <a:pPr algn="just">
              <a:lnSpc>
                <a:spcPct val="115000"/>
              </a:lnSpc>
              <a:spcAft>
                <a:spcPts val="0"/>
              </a:spcAft>
            </a:pPr>
            <a:endParaRPr lang="cs-CZ" dirty="0"/>
          </a:p>
          <a:p>
            <a:pPr algn="just">
              <a:lnSpc>
                <a:spcPct val="115000"/>
              </a:lnSpc>
              <a:spcAft>
                <a:spcPts val="0"/>
              </a:spcAft>
            </a:pPr>
            <a:r>
              <a:rPr lang="cs-CZ" dirty="0"/>
              <a:t>Kruhový pohyb si vyžaduje platnost rovnice</a:t>
            </a:r>
          </a:p>
          <a:p>
            <a:endParaRPr lang="cs-CZ" dirty="0"/>
          </a:p>
          <a:p>
            <a:r>
              <a:rPr lang="cs-CZ" dirty="0"/>
              <a:t>Zákon zachování energie vede k rovnici  </a:t>
            </a:r>
          </a:p>
          <a:p>
            <a:r>
              <a:rPr lang="cs-CZ" sz="1600" dirty="0"/>
              <a:t> </a:t>
            </a:r>
          </a:p>
          <a:p>
            <a:r>
              <a:rPr lang="cs-CZ" sz="1600" dirty="0"/>
              <a:t> </a:t>
            </a:r>
            <a:endParaRPr lang="en-US" sz="1600" dirty="0">
              <a:ea typeface="Calibri"/>
              <a:cs typeface="Calibri"/>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89467610"/>
              </p:ext>
            </p:extLst>
          </p:nvPr>
        </p:nvGraphicFramePr>
        <p:xfrm>
          <a:off x="3549650" y="1066800"/>
          <a:ext cx="139700" cy="215900"/>
        </p:xfrm>
        <a:graphic>
          <a:graphicData uri="http://schemas.openxmlformats.org/presentationml/2006/ole">
            <mc:AlternateContent xmlns:mc="http://schemas.openxmlformats.org/markup-compatibility/2006">
              <mc:Choice xmlns:v="urn:schemas-microsoft-com:vml" Requires="v">
                <p:oleObj name="Equation" r:id="rId3" imgW="139680" imgH="215640" progId="Equation.DSMT4">
                  <p:embed/>
                </p:oleObj>
              </mc:Choice>
              <mc:Fallback>
                <p:oleObj name="Equation" r:id="rId3" imgW="139680" imgH="215640" progId="Equation.DSMT4">
                  <p:embed/>
                  <p:pic>
                    <p:nvPicPr>
                      <p:cNvPr id="0" name=""/>
                      <p:cNvPicPr/>
                      <p:nvPr/>
                    </p:nvPicPr>
                    <p:blipFill>
                      <a:blip r:embed="rId4"/>
                      <a:stretch>
                        <a:fillRect/>
                      </a:stretch>
                    </p:blipFill>
                    <p:spPr>
                      <a:xfrm>
                        <a:off x="3549650" y="1066800"/>
                        <a:ext cx="139700" cy="2159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67744257"/>
              </p:ext>
            </p:extLst>
          </p:nvPr>
        </p:nvGraphicFramePr>
        <p:xfrm>
          <a:off x="2646287" y="4234166"/>
          <a:ext cx="1096373" cy="456564"/>
        </p:xfrm>
        <a:graphic>
          <a:graphicData uri="http://schemas.openxmlformats.org/presentationml/2006/ole">
            <mc:AlternateContent xmlns:mc="http://schemas.openxmlformats.org/markup-compatibility/2006">
              <mc:Choice xmlns:v="urn:schemas-microsoft-com:vml" Requires="v">
                <p:oleObj name="Equation" r:id="rId5" imgW="749160" imgH="342720" progId="Equation.DSMT4">
                  <p:embed/>
                </p:oleObj>
              </mc:Choice>
              <mc:Fallback>
                <p:oleObj name="Equation" r:id="rId5" imgW="749160" imgH="342720" progId="Equation.DSMT4">
                  <p:embed/>
                  <p:pic>
                    <p:nvPicPr>
                      <p:cNvPr id="0" name=""/>
                      <p:cNvPicPr/>
                      <p:nvPr/>
                    </p:nvPicPr>
                    <p:blipFill>
                      <a:blip r:embed="rId6"/>
                      <a:stretch>
                        <a:fillRect/>
                      </a:stretch>
                    </p:blipFill>
                    <p:spPr>
                      <a:xfrm>
                        <a:off x="2646287" y="4234166"/>
                        <a:ext cx="1096373" cy="45656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50616167"/>
              </p:ext>
            </p:extLst>
          </p:nvPr>
        </p:nvGraphicFramePr>
        <p:xfrm>
          <a:off x="7062198" y="3556002"/>
          <a:ext cx="1472202" cy="801858"/>
        </p:xfrm>
        <a:graphic>
          <a:graphicData uri="http://schemas.openxmlformats.org/presentationml/2006/ole">
            <mc:AlternateContent xmlns:mc="http://schemas.openxmlformats.org/markup-compatibility/2006">
              <mc:Choice xmlns:v="urn:schemas-microsoft-com:vml" Requires="v">
                <p:oleObj name="Equation" r:id="rId7" imgW="863280" imgH="469800" progId="Equation.DSMT4">
                  <p:embed/>
                </p:oleObj>
              </mc:Choice>
              <mc:Fallback>
                <p:oleObj name="Equation" r:id="rId7" imgW="863280" imgH="469800" progId="Equation.DSMT4">
                  <p:embed/>
                  <p:pic>
                    <p:nvPicPr>
                      <p:cNvPr id="0" name=""/>
                      <p:cNvPicPr/>
                      <p:nvPr/>
                    </p:nvPicPr>
                    <p:blipFill>
                      <a:blip r:embed="rId8"/>
                      <a:stretch>
                        <a:fillRect/>
                      </a:stretch>
                    </p:blipFill>
                    <p:spPr>
                      <a:xfrm>
                        <a:off x="7062198" y="3556002"/>
                        <a:ext cx="1472202" cy="80185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80067573"/>
              </p:ext>
            </p:extLst>
          </p:nvPr>
        </p:nvGraphicFramePr>
        <p:xfrm>
          <a:off x="4128906" y="4082901"/>
          <a:ext cx="1334525" cy="714253"/>
        </p:xfrm>
        <a:graphic>
          <a:graphicData uri="http://schemas.openxmlformats.org/presentationml/2006/ole">
            <mc:AlternateContent xmlns:mc="http://schemas.openxmlformats.org/markup-compatibility/2006">
              <mc:Choice xmlns:v="urn:schemas-microsoft-com:vml" Requires="v">
                <p:oleObj name="Equation" r:id="rId9" imgW="901440" imgH="482400" progId="Equation.DSMT4">
                  <p:embed/>
                </p:oleObj>
              </mc:Choice>
              <mc:Fallback>
                <p:oleObj name="Equation" r:id="rId9" imgW="901440" imgH="482400" progId="Equation.DSMT4">
                  <p:embed/>
                  <p:pic>
                    <p:nvPicPr>
                      <p:cNvPr id="0" name=""/>
                      <p:cNvPicPr/>
                      <p:nvPr/>
                    </p:nvPicPr>
                    <p:blipFill>
                      <a:blip r:embed="rId10"/>
                      <a:stretch>
                        <a:fillRect/>
                      </a:stretch>
                    </p:blipFill>
                    <p:spPr>
                      <a:xfrm>
                        <a:off x="4128906" y="4082901"/>
                        <a:ext cx="1334525" cy="71425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01719092"/>
              </p:ext>
            </p:extLst>
          </p:nvPr>
        </p:nvGraphicFramePr>
        <p:xfrm>
          <a:off x="953179" y="5071086"/>
          <a:ext cx="1693108" cy="677243"/>
        </p:xfrm>
        <a:graphic>
          <a:graphicData uri="http://schemas.openxmlformats.org/presentationml/2006/ole">
            <mc:AlternateContent xmlns:mc="http://schemas.openxmlformats.org/markup-compatibility/2006">
              <mc:Choice xmlns:v="urn:schemas-microsoft-com:vml" Requires="v">
                <p:oleObj name="Equation" r:id="rId11" imgW="1206360" imgH="482400" progId="Equation.DSMT4">
                  <p:embed/>
                </p:oleObj>
              </mc:Choice>
              <mc:Fallback>
                <p:oleObj name="Equation" r:id="rId11" imgW="1206360" imgH="482400" progId="Equation.DSMT4">
                  <p:embed/>
                  <p:pic>
                    <p:nvPicPr>
                      <p:cNvPr id="0" name=""/>
                      <p:cNvPicPr/>
                      <p:nvPr/>
                    </p:nvPicPr>
                    <p:blipFill>
                      <a:blip r:embed="rId12"/>
                      <a:stretch>
                        <a:fillRect/>
                      </a:stretch>
                    </p:blipFill>
                    <p:spPr>
                      <a:xfrm>
                        <a:off x="953179" y="5071086"/>
                        <a:ext cx="1693108" cy="67724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62492611"/>
              </p:ext>
            </p:extLst>
          </p:nvPr>
        </p:nvGraphicFramePr>
        <p:xfrm>
          <a:off x="3973946" y="5050104"/>
          <a:ext cx="1930497" cy="719205"/>
        </p:xfrm>
        <a:graphic>
          <a:graphicData uri="http://schemas.openxmlformats.org/presentationml/2006/ole">
            <mc:AlternateContent xmlns:mc="http://schemas.openxmlformats.org/markup-compatibility/2006">
              <mc:Choice xmlns:v="urn:schemas-microsoft-com:vml" Requires="v">
                <p:oleObj name="Equation" r:id="rId13" imgW="1295280" imgH="482400" progId="Equation.DSMT4">
                  <p:embed/>
                </p:oleObj>
              </mc:Choice>
              <mc:Fallback>
                <p:oleObj name="Equation" r:id="rId13" imgW="1295280" imgH="482400" progId="Equation.DSMT4">
                  <p:embed/>
                  <p:pic>
                    <p:nvPicPr>
                      <p:cNvPr id="0" name=""/>
                      <p:cNvPicPr/>
                      <p:nvPr/>
                    </p:nvPicPr>
                    <p:blipFill>
                      <a:blip r:embed="rId14"/>
                      <a:stretch>
                        <a:fillRect/>
                      </a:stretch>
                    </p:blipFill>
                    <p:spPr>
                      <a:xfrm>
                        <a:off x="3973946" y="5050104"/>
                        <a:ext cx="1930497" cy="71920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35558017"/>
              </p:ext>
            </p:extLst>
          </p:nvPr>
        </p:nvGraphicFramePr>
        <p:xfrm>
          <a:off x="4939195" y="2916481"/>
          <a:ext cx="1963108" cy="486275"/>
        </p:xfrm>
        <a:graphic>
          <a:graphicData uri="http://schemas.openxmlformats.org/presentationml/2006/ole">
            <mc:AlternateContent xmlns:mc="http://schemas.openxmlformats.org/markup-compatibility/2006">
              <mc:Choice xmlns:v="urn:schemas-microsoft-com:vml" Requires="v">
                <p:oleObj name="Equation" r:id="rId15" imgW="1384200" imgH="342720" progId="Equation.DSMT4">
                  <p:embed/>
                </p:oleObj>
              </mc:Choice>
              <mc:Fallback>
                <p:oleObj name="Equation" r:id="rId15" imgW="1384200" imgH="342720" progId="Equation.DSMT4">
                  <p:embed/>
                  <p:pic>
                    <p:nvPicPr>
                      <p:cNvPr id="0" name=""/>
                      <p:cNvPicPr/>
                      <p:nvPr/>
                    </p:nvPicPr>
                    <p:blipFill>
                      <a:blip r:embed="rId16"/>
                      <a:stretch>
                        <a:fillRect/>
                      </a:stretch>
                    </p:blipFill>
                    <p:spPr>
                      <a:xfrm>
                        <a:off x="4939195" y="2916481"/>
                        <a:ext cx="1963108" cy="48627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874193522"/>
              </p:ext>
            </p:extLst>
          </p:nvPr>
        </p:nvGraphicFramePr>
        <p:xfrm>
          <a:off x="4434991" y="3683111"/>
          <a:ext cx="512553" cy="461298"/>
        </p:xfrm>
        <a:graphic>
          <a:graphicData uri="http://schemas.openxmlformats.org/presentationml/2006/ole">
            <mc:AlternateContent xmlns:mc="http://schemas.openxmlformats.org/markup-compatibility/2006">
              <mc:Choice xmlns:v="urn:schemas-microsoft-com:vml" Requires="v">
                <p:oleObj name="Equation" r:id="rId17" imgW="380880" imgH="342720" progId="Equation.DSMT4">
                  <p:embed/>
                </p:oleObj>
              </mc:Choice>
              <mc:Fallback>
                <p:oleObj name="Equation" r:id="rId17" imgW="380880" imgH="342720" progId="Equation.DSMT4">
                  <p:embed/>
                  <p:pic>
                    <p:nvPicPr>
                      <p:cNvPr id="0" name=""/>
                      <p:cNvPicPr/>
                      <p:nvPr/>
                    </p:nvPicPr>
                    <p:blipFill>
                      <a:blip r:embed="rId18"/>
                      <a:stretch>
                        <a:fillRect/>
                      </a:stretch>
                    </p:blipFill>
                    <p:spPr>
                      <a:xfrm>
                        <a:off x="4434991" y="3683111"/>
                        <a:ext cx="512553" cy="461298"/>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55857079"/>
              </p:ext>
            </p:extLst>
          </p:nvPr>
        </p:nvGraphicFramePr>
        <p:xfrm>
          <a:off x="4944980" y="759567"/>
          <a:ext cx="1447380" cy="661149"/>
        </p:xfrm>
        <a:graphic>
          <a:graphicData uri="http://schemas.openxmlformats.org/presentationml/2006/ole">
            <mc:AlternateContent xmlns:mc="http://schemas.openxmlformats.org/markup-compatibility/2006">
              <mc:Choice xmlns:v="urn:schemas-microsoft-com:vml" Requires="v">
                <p:oleObj name="Equation" r:id="rId19" imgW="1028520" imgH="469800" progId="Equation.DSMT4">
                  <p:embed/>
                </p:oleObj>
              </mc:Choice>
              <mc:Fallback>
                <p:oleObj name="Equation" r:id="rId19" imgW="1028520" imgH="469800" progId="Equation.DSMT4">
                  <p:embed/>
                  <p:pic>
                    <p:nvPicPr>
                      <p:cNvPr id="0" name=""/>
                      <p:cNvPicPr/>
                      <p:nvPr/>
                    </p:nvPicPr>
                    <p:blipFill>
                      <a:blip r:embed="rId20"/>
                      <a:stretch>
                        <a:fillRect/>
                      </a:stretch>
                    </p:blipFill>
                    <p:spPr>
                      <a:xfrm>
                        <a:off x="4944980" y="759567"/>
                        <a:ext cx="1447380" cy="66114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74062334"/>
              </p:ext>
            </p:extLst>
          </p:nvPr>
        </p:nvGraphicFramePr>
        <p:xfrm>
          <a:off x="4779184" y="2122285"/>
          <a:ext cx="1653514" cy="775722"/>
        </p:xfrm>
        <a:graphic>
          <a:graphicData uri="http://schemas.openxmlformats.org/presentationml/2006/ole">
            <mc:AlternateContent xmlns:mc="http://schemas.openxmlformats.org/markup-compatibility/2006">
              <mc:Choice xmlns:v="urn:schemas-microsoft-com:vml" Requires="v">
                <p:oleObj name="Equation" r:id="rId21" imgW="1028520" imgH="482400" progId="Equation.DSMT4">
                  <p:embed/>
                </p:oleObj>
              </mc:Choice>
              <mc:Fallback>
                <p:oleObj name="Equation" r:id="rId21" imgW="1028520" imgH="482400" progId="Equation.DSMT4">
                  <p:embed/>
                  <p:pic>
                    <p:nvPicPr>
                      <p:cNvPr id="0" name=""/>
                      <p:cNvPicPr/>
                      <p:nvPr/>
                    </p:nvPicPr>
                    <p:blipFill>
                      <a:blip r:embed="rId22"/>
                      <a:stretch>
                        <a:fillRect/>
                      </a:stretch>
                    </p:blipFill>
                    <p:spPr>
                      <a:xfrm>
                        <a:off x="4779184" y="2122285"/>
                        <a:ext cx="1653514" cy="775722"/>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721527308"/>
              </p:ext>
            </p:extLst>
          </p:nvPr>
        </p:nvGraphicFramePr>
        <p:xfrm>
          <a:off x="7502525" y="395288"/>
          <a:ext cx="592138" cy="484187"/>
        </p:xfrm>
        <a:graphic>
          <a:graphicData uri="http://schemas.openxmlformats.org/presentationml/2006/ole">
            <mc:AlternateContent xmlns:mc="http://schemas.openxmlformats.org/markup-compatibility/2006">
              <mc:Choice xmlns:v="urn:schemas-microsoft-com:vml" Requires="v">
                <p:oleObj name="Equation" r:id="rId23" imgW="419040" imgH="342720" progId="Equation.DSMT4">
                  <p:embed/>
                </p:oleObj>
              </mc:Choice>
              <mc:Fallback>
                <p:oleObj name="Equation" r:id="rId23" imgW="419040" imgH="342720" progId="Equation.DSMT4">
                  <p:embed/>
                  <p:pic>
                    <p:nvPicPr>
                      <p:cNvPr id="0" name=""/>
                      <p:cNvPicPr/>
                      <p:nvPr/>
                    </p:nvPicPr>
                    <p:blipFill>
                      <a:blip r:embed="rId24"/>
                      <a:stretch>
                        <a:fillRect/>
                      </a:stretch>
                    </p:blipFill>
                    <p:spPr>
                      <a:xfrm>
                        <a:off x="7502525" y="395288"/>
                        <a:ext cx="592138" cy="484187"/>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590853430"/>
              </p:ext>
            </p:extLst>
          </p:nvPr>
        </p:nvGraphicFramePr>
        <p:xfrm>
          <a:off x="10040731" y="382158"/>
          <a:ext cx="556905" cy="510446"/>
        </p:xfrm>
        <a:graphic>
          <a:graphicData uri="http://schemas.openxmlformats.org/presentationml/2006/ole">
            <mc:AlternateContent xmlns:mc="http://schemas.openxmlformats.org/markup-compatibility/2006">
              <mc:Choice xmlns:v="urn:schemas-microsoft-com:vml" Requires="v">
                <p:oleObj name="Equation" r:id="rId25" imgW="419040" imgH="342720" progId="Equation.DSMT4">
                  <p:embed/>
                </p:oleObj>
              </mc:Choice>
              <mc:Fallback>
                <p:oleObj name="Equation" r:id="rId25" imgW="419040" imgH="342720" progId="Equation.DSMT4">
                  <p:embed/>
                  <p:pic>
                    <p:nvPicPr>
                      <p:cNvPr id="0" name=""/>
                      <p:cNvPicPr/>
                      <p:nvPr/>
                    </p:nvPicPr>
                    <p:blipFill>
                      <a:blip r:embed="rId26"/>
                      <a:stretch>
                        <a:fillRect/>
                      </a:stretch>
                    </p:blipFill>
                    <p:spPr>
                      <a:xfrm>
                        <a:off x="10040731" y="382158"/>
                        <a:ext cx="556905" cy="510446"/>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920605973"/>
              </p:ext>
            </p:extLst>
          </p:nvPr>
        </p:nvGraphicFramePr>
        <p:xfrm>
          <a:off x="4845178" y="1444306"/>
          <a:ext cx="1543310" cy="724022"/>
        </p:xfrm>
        <a:graphic>
          <a:graphicData uri="http://schemas.openxmlformats.org/presentationml/2006/ole">
            <mc:AlternateContent xmlns:mc="http://schemas.openxmlformats.org/markup-compatibility/2006">
              <mc:Choice xmlns:v="urn:schemas-microsoft-com:vml" Requires="v">
                <p:oleObj name="Equation" r:id="rId27" imgW="1028520" imgH="482400" progId="Equation.DSMT4">
                  <p:embed/>
                </p:oleObj>
              </mc:Choice>
              <mc:Fallback>
                <p:oleObj name="Equation" r:id="rId27" imgW="1028520" imgH="482400" progId="Equation.DSMT4">
                  <p:embed/>
                  <p:pic>
                    <p:nvPicPr>
                      <p:cNvPr id="0" name=""/>
                      <p:cNvPicPr/>
                      <p:nvPr/>
                    </p:nvPicPr>
                    <p:blipFill>
                      <a:blip r:embed="rId28"/>
                      <a:stretch>
                        <a:fillRect/>
                      </a:stretch>
                    </p:blipFill>
                    <p:spPr>
                      <a:xfrm>
                        <a:off x="4845178" y="1444306"/>
                        <a:ext cx="1543310" cy="724022"/>
                      </a:xfrm>
                      <a:prstGeom prst="rect">
                        <a:avLst/>
                      </a:prstGeom>
                    </p:spPr>
                  </p:pic>
                </p:oleObj>
              </mc:Fallback>
            </mc:AlternateContent>
          </a:graphicData>
        </a:graphic>
      </p:graphicFrame>
      <p:cxnSp>
        <p:nvCxnSpPr>
          <p:cNvPr id="7" name="Přímá spojnice 6">
            <a:extLst>
              <a:ext uri="{FF2B5EF4-FFF2-40B4-BE49-F238E27FC236}">
                <a16:creationId xmlns:a16="http://schemas.microsoft.com/office/drawing/2014/main" id="{37F28BC9-0FE3-4EAC-86E1-2F088A264930}"/>
              </a:ext>
            </a:extLst>
          </p:cNvPr>
          <p:cNvCxnSpPr/>
          <p:nvPr/>
        </p:nvCxnSpPr>
        <p:spPr>
          <a:xfrm>
            <a:off x="840828" y="5860364"/>
            <a:ext cx="507992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500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505" y="316707"/>
            <a:ext cx="11654665" cy="461665"/>
          </a:xfrm>
          <a:prstGeom prst="rect">
            <a:avLst/>
          </a:prstGeom>
          <a:noFill/>
        </p:spPr>
        <p:txBody>
          <a:bodyPr wrap="none" rtlCol="0">
            <a:spAutoFit/>
          </a:bodyPr>
          <a:lstStyle/>
          <a:p>
            <a:r>
              <a:rPr lang="cs-CZ" sz="2400" b="1"/>
              <a:t>Kéž by bylo možno odvodit za použití stejného druhu argumentace i ostatní přírodní jevy</a:t>
            </a:r>
            <a:endParaRPr lang="en-US" sz="2400" b="1" dirty="0"/>
          </a:p>
        </p:txBody>
      </p:sp>
      <p:sp>
        <p:nvSpPr>
          <p:cNvPr id="3" name="TextBox 2"/>
          <p:cNvSpPr txBox="1"/>
          <p:nvPr/>
        </p:nvSpPr>
        <p:spPr>
          <a:xfrm>
            <a:off x="6107299" y="618799"/>
            <a:ext cx="5246501" cy="461665"/>
          </a:xfrm>
          <a:prstGeom prst="rect">
            <a:avLst/>
          </a:prstGeom>
          <a:noFill/>
        </p:spPr>
        <p:txBody>
          <a:bodyPr wrap="none" rtlCol="0">
            <a:spAutoFit/>
          </a:bodyPr>
          <a:lstStyle/>
          <a:p>
            <a:r>
              <a:rPr lang="cs-CZ" sz="2400" i="1" kern="1100" spc="-70"/>
              <a:t>Isaac Newton v předmluvě k 1.vydání Principů</a:t>
            </a:r>
            <a:endParaRPr lang="en-US" sz="2400" i="1" kern="1100" spc="-7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05" y="1196342"/>
            <a:ext cx="5028352" cy="377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4505" y="6200358"/>
            <a:ext cx="3515129" cy="338554"/>
          </a:xfrm>
          <a:prstGeom prst="rect">
            <a:avLst/>
          </a:prstGeom>
        </p:spPr>
        <p:txBody>
          <a:bodyPr wrap="none">
            <a:spAutoFit/>
          </a:bodyPr>
          <a:lstStyle/>
          <a:p>
            <a:r>
              <a:rPr lang="en-US" sz="1600"/>
              <a:t>Newtonova osobní kopie prvního vydání </a:t>
            </a:r>
            <a:endParaRPr lang="en-US" sz="1600" dirty="0"/>
          </a:p>
        </p:txBody>
      </p:sp>
      <p:sp>
        <p:nvSpPr>
          <p:cNvPr id="5" name="Slide Number Placeholder 4"/>
          <p:cNvSpPr>
            <a:spLocks noGrp="1"/>
          </p:cNvSpPr>
          <p:nvPr>
            <p:ph type="sldNum" sz="quarter" idx="12"/>
          </p:nvPr>
        </p:nvSpPr>
        <p:spPr/>
        <p:txBody>
          <a:bodyPr/>
          <a:lstStyle/>
          <a:p>
            <a:pPr rtl="0"/>
            <a:fld id="{4FAB73BC-B049-4115-A692-8D63A059BFB8}" type="slidenum">
              <a:rPr lang="cs-CZ" noProof="0" smtClean="0"/>
              <a:t>22</a:t>
            </a:fld>
            <a:endParaRPr lang="cs-CZ" noProof="0" dirty="0"/>
          </a:p>
        </p:txBody>
      </p:sp>
      <p:pic>
        <p:nvPicPr>
          <p:cNvPr id="9" name="Obrázek 8">
            <a:extLst>
              <a:ext uri="{FF2B5EF4-FFF2-40B4-BE49-F238E27FC236}">
                <a16:creationId xmlns:a16="http://schemas.microsoft.com/office/drawing/2014/main" id="{8AA383D7-5678-431A-817A-E8DA023D73F6}"/>
              </a:ext>
            </a:extLst>
          </p:cNvPr>
          <p:cNvPicPr>
            <a:picLocks noChangeAspect="1"/>
          </p:cNvPicPr>
          <p:nvPr/>
        </p:nvPicPr>
        <p:blipFill>
          <a:blip r:embed="rId4"/>
          <a:stretch>
            <a:fillRect/>
          </a:stretch>
        </p:blipFill>
        <p:spPr>
          <a:xfrm>
            <a:off x="5970010" y="1196342"/>
            <a:ext cx="5923599" cy="3902171"/>
          </a:xfrm>
          <a:prstGeom prst="rect">
            <a:avLst/>
          </a:prstGeom>
        </p:spPr>
      </p:pic>
      <p:pic>
        <p:nvPicPr>
          <p:cNvPr id="6" name="Obrázek 5">
            <a:extLst>
              <a:ext uri="{FF2B5EF4-FFF2-40B4-BE49-F238E27FC236}">
                <a16:creationId xmlns:a16="http://schemas.microsoft.com/office/drawing/2014/main" id="{D931DF00-4206-427C-8655-63898463624D}"/>
              </a:ext>
            </a:extLst>
          </p:cNvPr>
          <p:cNvPicPr>
            <a:picLocks noChangeAspect="1"/>
          </p:cNvPicPr>
          <p:nvPr/>
        </p:nvPicPr>
        <p:blipFill>
          <a:blip r:embed="rId5"/>
          <a:stretch>
            <a:fillRect/>
          </a:stretch>
        </p:blipFill>
        <p:spPr>
          <a:xfrm>
            <a:off x="7031317" y="4630056"/>
            <a:ext cx="1644790" cy="2227943"/>
          </a:xfrm>
          <a:prstGeom prst="rect">
            <a:avLst/>
          </a:prstGeom>
        </p:spPr>
      </p:pic>
    </p:spTree>
    <p:extLst>
      <p:ext uri="{BB962C8B-B14F-4D97-AF65-F5344CB8AC3E}">
        <p14:creationId xmlns:p14="http://schemas.microsoft.com/office/powerpoint/2010/main" val="2108918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hlinkClick r:id="rId3"/>
            <a:extLst>
              <a:ext uri="{FF2B5EF4-FFF2-40B4-BE49-F238E27FC236}">
                <a16:creationId xmlns:a16="http://schemas.microsoft.com/office/drawing/2014/main" id="{3A979ECA-CA7F-4E53-BE41-54CA0FFBF17A}"/>
              </a:ext>
            </a:extLst>
          </p:cNvPr>
          <p:cNvSpPr txBox="1"/>
          <p:nvPr/>
        </p:nvSpPr>
        <p:spPr>
          <a:xfrm>
            <a:off x="429016" y="6441471"/>
            <a:ext cx="10631466" cy="369332"/>
          </a:xfrm>
          <a:prstGeom prst="rect">
            <a:avLst/>
          </a:prstGeom>
          <a:noFill/>
        </p:spPr>
        <p:txBody>
          <a:bodyPr wrap="square">
            <a:spAutoFit/>
          </a:bodyPr>
          <a:lstStyle/>
          <a:p>
            <a:r>
              <a:rPr lang="cs-CZ" dirty="0">
                <a:hlinkClick r:id="rId3"/>
              </a:rPr>
              <a:t>https://www.theguardian.com/science/2012/apr/19/royal-society-publish-isaac-newton-principia</a:t>
            </a:r>
            <a:endParaRPr lang="cs-CZ" dirty="0"/>
          </a:p>
        </p:txBody>
      </p:sp>
      <p:pic>
        <p:nvPicPr>
          <p:cNvPr id="4" name="Obrázek 3">
            <a:extLst>
              <a:ext uri="{FF2B5EF4-FFF2-40B4-BE49-F238E27FC236}">
                <a16:creationId xmlns:a16="http://schemas.microsoft.com/office/drawing/2014/main" id="{AFB892CB-749E-4FD6-9666-344BB4728749}"/>
              </a:ext>
            </a:extLst>
          </p:cNvPr>
          <p:cNvPicPr>
            <a:picLocks noChangeAspect="1"/>
          </p:cNvPicPr>
          <p:nvPr/>
        </p:nvPicPr>
        <p:blipFill>
          <a:blip r:embed="rId4"/>
          <a:stretch>
            <a:fillRect/>
          </a:stretch>
        </p:blipFill>
        <p:spPr>
          <a:xfrm>
            <a:off x="4787812" y="3614917"/>
            <a:ext cx="4909160" cy="2826554"/>
          </a:xfrm>
          <a:prstGeom prst="rect">
            <a:avLst/>
          </a:prstGeom>
        </p:spPr>
      </p:pic>
      <p:sp>
        <p:nvSpPr>
          <p:cNvPr id="6" name="TextovéPole 5">
            <a:extLst>
              <a:ext uri="{FF2B5EF4-FFF2-40B4-BE49-F238E27FC236}">
                <a16:creationId xmlns:a16="http://schemas.microsoft.com/office/drawing/2014/main" id="{DB123CA4-D3E7-4075-9B5F-53C62DE3EC0D}"/>
              </a:ext>
            </a:extLst>
          </p:cNvPr>
          <p:cNvSpPr txBox="1"/>
          <p:nvPr/>
        </p:nvSpPr>
        <p:spPr>
          <a:xfrm>
            <a:off x="304279" y="4978002"/>
            <a:ext cx="3578790" cy="923330"/>
          </a:xfrm>
          <a:prstGeom prst="rect">
            <a:avLst/>
          </a:prstGeom>
          <a:noFill/>
        </p:spPr>
        <p:txBody>
          <a:bodyPr wrap="square">
            <a:spAutoFit/>
          </a:bodyPr>
          <a:lstStyle/>
          <a:p>
            <a:r>
              <a:rPr lang="en-US" dirty="0"/>
              <a:t>"Historia </a:t>
            </a:r>
            <a:r>
              <a:rPr lang="en-US" dirty="0" err="1"/>
              <a:t>Piscium</a:t>
            </a:r>
            <a:r>
              <a:rPr lang="en-US" dirty="0"/>
              <a:t>."</a:t>
            </a:r>
          </a:p>
          <a:p>
            <a:r>
              <a:rPr lang="en-US" dirty="0"/>
              <a:t>(© John Ray and Francis </a:t>
            </a:r>
            <a:r>
              <a:rPr lang="en-US" dirty="0" err="1"/>
              <a:t>Willughby</a:t>
            </a:r>
            <a:r>
              <a:rPr lang="en-US" dirty="0"/>
              <a:t>’, 1686, courtesy the Royal Society)</a:t>
            </a:r>
            <a:endParaRPr lang="cs-CZ" dirty="0"/>
          </a:p>
        </p:txBody>
      </p:sp>
      <p:sp>
        <p:nvSpPr>
          <p:cNvPr id="8" name="TextovéPole 7">
            <a:extLst>
              <a:ext uri="{FF2B5EF4-FFF2-40B4-BE49-F238E27FC236}">
                <a16:creationId xmlns:a16="http://schemas.microsoft.com/office/drawing/2014/main" id="{CF5DFA6E-48E0-4765-8ED4-F5EDB67D80A4}"/>
              </a:ext>
            </a:extLst>
          </p:cNvPr>
          <p:cNvSpPr txBox="1"/>
          <p:nvPr/>
        </p:nvSpPr>
        <p:spPr>
          <a:xfrm>
            <a:off x="429016" y="416529"/>
            <a:ext cx="10506727" cy="646331"/>
          </a:xfrm>
          <a:prstGeom prst="rect">
            <a:avLst/>
          </a:prstGeom>
          <a:noFill/>
        </p:spPr>
        <p:txBody>
          <a:bodyPr wrap="square">
            <a:spAutoFit/>
          </a:bodyPr>
          <a:lstStyle/>
          <a:p>
            <a:r>
              <a:rPr lang="cs-CZ" dirty="0" err="1"/>
              <a:t>Royal</a:t>
            </a:r>
            <a:r>
              <a:rPr lang="cs-CZ" dirty="0"/>
              <a:t> Society sdělila Halleyovi, že si již nemůže dovolit jeho plat, a nabídla mu místo toho platbu v neprodaných kopiích </a:t>
            </a:r>
            <a:r>
              <a:rPr lang="cs-CZ" dirty="0" err="1"/>
              <a:t>Historia</a:t>
            </a:r>
            <a:r>
              <a:rPr lang="cs-CZ" dirty="0"/>
              <a:t> </a:t>
            </a:r>
            <a:r>
              <a:rPr lang="cs-CZ" dirty="0" err="1"/>
              <a:t>Piscium</a:t>
            </a:r>
            <a:r>
              <a:rPr lang="cs-CZ" dirty="0"/>
              <a:t>.</a:t>
            </a:r>
          </a:p>
        </p:txBody>
      </p:sp>
      <p:pic>
        <p:nvPicPr>
          <p:cNvPr id="9" name="Obrázek 8">
            <a:extLst>
              <a:ext uri="{FF2B5EF4-FFF2-40B4-BE49-F238E27FC236}">
                <a16:creationId xmlns:a16="http://schemas.microsoft.com/office/drawing/2014/main" id="{BC5F44D7-5D1A-49C5-B435-A44CEFF23D80}"/>
              </a:ext>
            </a:extLst>
          </p:cNvPr>
          <p:cNvPicPr>
            <a:picLocks noChangeAspect="1"/>
          </p:cNvPicPr>
          <p:nvPr/>
        </p:nvPicPr>
        <p:blipFill>
          <a:blip r:embed="rId5"/>
          <a:stretch>
            <a:fillRect/>
          </a:stretch>
        </p:blipFill>
        <p:spPr>
          <a:xfrm>
            <a:off x="4787812" y="842396"/>
            <a:ext cx="4909160" cy="2680659"/>
          </a:xfrm>
          <a:prstGeom prst="rect">
            <a:avLst/>
          </a:prstGeom>
        </p:spPr>
      </p:pic>
      <p:pic>
        <p:nvPicPr>
          <p:cNvPr id="10" name="Obrázek 9">
            <a:extLst>
              <a:ext uri="{FF2B5EF4-FFF2-40B4-BE49-F238E27FC236}">
                <a16:creationId xmlns:a16="http://schemas.microsoft.com/office/drawing/2014/main" id="{C84FD16A-44C5-482A-8A50-27A9B11A64AC}"/>
              </a:ext>
            </a:extLst>
          </p:cNvPr>
          <p:cNvPicPr>
            <a:picLocks noChangeAspect="1"/>
          </p:cNvPicPr>
          <p:nvPr/>
        </p:nvPicPr>
        <p:blipFill>
          <a:blip r:embed="rId6"/>
          <a:stretch>
            <a:fillRect/>
          </a:stretch>
        </p:blipFill>
        <p:spPr>
          <a:xfrm>
            <a:off x="429016" y="1266385"/>
            <a:ext cx="4237119" cy="3482382"/>
          </a:xfrm>
          <a:prstGeom prst="rect">
            <a:avLst/>
          </a:prstGeom>
        </p:spPr>
      </p:pic>
    </p:spTree>
    <p:extLst>
      <p:ext uri="{BB962C8B-B14F-4D97-AF65-F5344CB8AC3E}">
        <p14:creationId xmlns:p14="http://schemas.microsoft.com/office/powerpoint/2010/main" val="1510799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093E625D-1BED-4A5D-B60B-EC65274113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2511" y="474718"/>
            <a:ext cx="5067174" cy="5915196"/>
          </a:xfrm>
        </p:spPr>
      </p:pic>
      <p:sp>
        <p:nvSpPr>
          <p:cNvPr id="2" name="Obdélník 1">
            <a:extLst>
              <a:ext uri="{FF2B5EF4-FFF2-40B4-BE49-F238E27FC236}">
                <a16:creationId xmlns:a16="http://schemas.microsoft.com/office/drawing/2014/main" id="{D2CDBA78-D90F-4E49-9FBF-E8C00DC89DC2}"/>
              </a:ext>
            </a:extLst>
          </p:cNvPr>
          <p:cNvSpPr/>
          <p:nvPr/>
        </p:nvSpPr>
        <p:spPr>
          <a:xfrm>
            <a:off x="6514944" y="1852864"/>
            <a:ext cx="5034545" cy="2554545"/>
          </a:xfrm>
          <a:prstGeom prst="rect">
            <a:avLst/>
          </a:prstGeom>
        </p:spPr>
        <p:txBody>
          <a:bodyPr wrap="square">
            <a:spAutoFit/>
          </a:bodyPr>
          <a:lstStyle/>
          <a:p>
            <a:pPr algn="ctr"/>
            <a:r>
              <a:rPr lang="cs-CZ" sz="2000" dirty="0"/>
              <a:t> Hic depositum </a:t>
            </a:r>
            <a:r>
              <a:rPr lang="cs-CZ" sz="2000" dirty="0" err="1"/>
              <a:t>est</a:t>
            </a:r>
            <a:r>
              <a:rPr lang="cs-CZ" sz="2000" dirty="0"/>
              <a:t> </a:t>
            </a:r>
            <a:r>
              <a:rPr lang="cs-CZ" sz="2000" dirty="0" err="1"/>
              <a:t>Quod</a:t>
            </a:r>
            <a:r>
              <a:rPr lang="cs-CZ" sz="2000" dirty="0"/>
              <a:t> Mortale </a:t>
            </a:r>
            <a:r>
              <a:rPr lang="cs-CZ" sz="2000" dirty="0" err="1"/>
              <a:t>fugit</a:t>
            </a:r>
            <a:r>
              <a:rPr lang="cs-CZ" sz="2000" dirty="0"/>
              <a:t> </a:t>
            </a:r>
            <a:r>
              <a:rPr lang="cs-CZ" sz="2000" dirty="0" err="1"/>
              <a:t>Isaaci</a:t>
            </a:r>
            <a:r>
              <a:rPr lang="cs-CZ" sz="2000" dirty="0"/>
              <a:t> Newtoni </a:t>
            </a:r>
          </a:p>
          <a:p>
            <a:pPr algn="ctr"/>
            <a:endParaRPr lang="cs-CZ" sz="2000" dirty="0"/>
          </a:p>
          <a:p>
            <a:pPr algn="ctr" defTabSz="528638"/>
            <a:r>
              <a:rPr lang="cs-CZ" sz="2000" dirty="0"/>
              <a:t>(Zde je uloženo to, co bylo smrtelného na Isaacu Newtonovi)</a:t>
            </a:r>
          </a:p>
          <a:p>
            <a:pPr algn="ctr" defTabSz="528638"/>
            <a:endParaRPr lang="cs-CZ" sz="2000" dirty="0"/>
          </a:p>
          <a:p>
            <a:pPr algn="ctr" defTabSz="528638"/>
            <a:r>
              <a:rPr lang="cs-CZ" sz="2000" dirty="0"/>
              <a:t> </a:t>
            </a:r>
          </a:p>
          <a:p>
            <a:pPr algn="ctr"/>
            <a:r>
              <a:rPr lang="cs-CZ" sz="2000" dirty="0" err="1"/>
              <a:t>Westminster</a:t>
            </a:r>
            <a:r>
              <a:rPr lang="cs-CZ" sz="2000" dirty="0"/>
              <a:t> </a:t>
            </a:r>
            <a:r>
              <a:rPr lang="cs-CZ" sz="2000" dirty="0" err="1"/>
              <a:t>Abbey</a:t>
            </a:r>
            <a:r>
              <a:rPr lang="cs-CZ" sz="2000" dirty="0"/>
              <a:t>.</a:t>
            </a:r>
          </a:p>
        </p:txBody>
      </p:sp>
      <p:sp>
        <p:nvSpPr>
          <p:cNvPr id="3" name="Slide Number Placeholder 2"/>
          <p:cNvSpPr>
            <a:spLocks noGrp="1"/>
          </p:cNvSpPr>
          <p:nvPr>
            <p:ph type="sldNum" sz="quarter" idx="12"/>
          </p:nvPr>
        </p:nvSpPr>
        <p:spPr/>
        <p:txBody>
          <a:bodyPr/>
          <a:lstStyle/>
          <a:p>
            <a:pPr rtl="0"/>
            <a:fld id="{4FAB73BC-B049-4115-A692-8D63A059BFB8}" type="slidenum">
              <a:rPr lang="cs-CZ" noProof="0" smtClean="0"/>
              <a:t>24</a:t>
            </a:fld>
            <a:endParaRPr lang="cs-CZ" noProof="0" dirty="0"/>
          </a:p>
        </p:txBody>
      </p:sp>
    </p:spTree>
    <p:extLst>
      <p:ext uri="{BB962C8B-B14F-4D97-AF65-F5344CB8AC3E}">
        <p14:creationId xmlns:p14="http://schemas.microsoft.com/office/powerpoint/2010/main" val="1379066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FFD0800-2BF2-427C-938D-A563EADE7813}"/>
              </a:ext>
            </a:extLst>
          </p:cNvPr>
          <p:cNvSpPr>
            <a:spLocks noGrp="1"/>
          </p:cNvSpPr>
          <p:nvPr>
            <p:ph type="sldNum" sz="quarter" idx="12"/>
          </p:nvPr>
        </p:nvSpPr>
        <p:spPr/>
        <p:txBody>
          <a:bodyPr/>
          <a:lstStyle/>
          <a:p>
            <a:pPr rtl="0"/>
            <a:fld id="{4FAB73BC-B049-4115-A692-8D63A059BFB8}" type="slidenum">
              <a:rPr lang="cs-CZ" noProof="0" smtClean="0"/>
              <a:t>25</a:t>
            </a:fld>
            <a:endParaRPr lang="cs-CZ" noProof="0" dirty="0"/>
          </a:p>
        </p:txBody>
      </p:sp>
      <p:pic>
        <p:nvPicPr>
          <p:cNvPr id="3" name="Obrázek 2">
            <a:extLst>
              <a:ext uri="{FF2B5EF4-FFF2-40B4-BE49-F238E27FC236}">
                <a16:creationId xmlns:a16="http://schemas.microsoft.com/office/drawing/2014/main" id="{1232C2BE-105F-471D-8607-D4C50F87B3AB}"/>
              </a:ext>
            </a:extLst>
          </p:cNvPr>
          <p:cNvPicPr>
            <a:picLocks noChangeAspect="1"/>
          </p:cNvPicPr>
          <p:nvPr/>
        </p:nvPicPr>
        <p:blipFill>
          <a:blip r:embed="rId3"/>
          <a:stretch>
            <a:fillRect/>
          </a:stretch>
        </p:blipFill>
        <p:spPr>
          <a:xfrm>
            <a:off x="5397322" y="2708367"/>
            <a:ext cx="5633975" cy="3899498"/>
          </a:xfrm>
          <a:prstGeom prst="rect">
            <a:avLst/>
          </a:prstGeom>
        </p:spPr>
      </p:pic>
      <p:pic>
        <p:nvPicPr>
          <p:cNvPr id="5" name="Obrázek 4">
            <a:extLst>
              <a:ext uri="{FF2B5EF4-FFF2-40B4-BE49-F238E27FC236}">
                <a16:creationId xmlns:a16="http://schemas.microsoft.com/office/drawing/2014/main" id="{2AA082B1-6970-410E-9ADE-E46264BAB2BC}"/>
              </a:ext>
            </a:extLst>
          </p:cNvPr>
          <p:cNvPicPr>
            <a:picLocks noChangeAspect="1"/>
          </p:cNvPicPr>
          <p:nvPr/>
        </p:nvPicPr>
        <p:blipFill>
          <a:blip r:embed="rId4"/>
          <a:stretch>
            <a:fillRect/>
          </a:stretch>
        </p:blipFill>
        <p:spPr>
          <a:xfrm>
            <a:off x="577543" y="442232"/>
            <a:ext cx="5161405" cy="3452300"/>
          </a:xfrm>
          <a:prstGeom prst="rect">
            <a:avLst/>
          </a:prstGeom>
        </p:spPr>
      </p:pic>
    </p:spTree>
    <p:extLst>
      <p:ext uri="{BB962C8B-B14F-4D97-AF65-F5344CB8AC3E}">
        <p14:creationId xmlns:p14="http://schemas.microsoft.com/office/powerpoint/2010/main" val="2012660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22858E2-D1DC-4069-AF6F-4DAF9B15D20A}"/>
              </a:ext>
            </a:extLst>
          </p:cNvPr>
          <p:cNvSpPr txBox="1"/>
          <p:nvPr/>
        </p:nvSpPr>
        <p:spPr>
          <a:xfrm>
            <a:off x="565484" y="745465"/>
            <a:ext cx="11626516" cy="3416320"/>
          </a:xfrm>
          <a:prstGeom prst="rect">
            <a:avLst/>
          </a:prstGeom>
          <a:noFill/>
        </p:spPr>
        <p:txBody>
          <a:bodyPr wrap="square">
            <a:spAutoFit/>
          </a:bodyPr>
          <a:lstStyle/>
          <a:p>
            <a:r>
              <a:rPr lang="cs-CZ" sz="1800" b="0" i="0" dirty="0">
                <a:solidFill>
                  <a:srgbClr val="000000"/>
                </a:solidFill>
                <a:effectLst/>
                <a:latin typeface="SFRM1200"/>
              </a:rPr>
              <a:t>Nejstarší měření slapových oscilací hladiny podzemní vody způsobených zemskými slapy pochází z 2. pol. 19. stol. z Čech. </a:t>
            </a:r>
            <a:r>
              <a:rPr lang="cs-CZ" sz="1800" b="0" i="0" dirty="0" err="1">
                <a:solidFill>
                  <a:srgbClr val="000000"/>
                </a:solidFill>
                <a:effectLst/>
                <a:latin typeface="SFRM1200"/>
              </a:rPr>
              <a:t>Klönne</a:t>
            </a:r>
            <a:r>
              <a:rPr lang="cs-CZ" sz="1800" b="0" i="0" dirty="0">
                <a:solidFill>
                  <a:srgbClr val="000000"/>
                </a:solidFill>
                <a:effectLst/>
                <a:latin typeface="SFRM1200"/>
              </a:rPr>
              <a:t> (1880) si po katastrofickém průvalu v uhelném dolu </a:t>
            </a:r>
            <a:r>
              <a:rPr lang="cs-CZ" sz="1800" b="0" i="0" dirty="0" err="1">
                <a:solidFill>
                  <a:srgbClr val="000000"/>
                </a:solidFill>
                <a:effectLst/>
                <a:latin typeface="SFRM1200"/>
              </a:rPr>
              <a:t>Döllinger</a:t>
            </a:r>
            <a:r>
              <a:rPr lang="cs-CZ" sz="1800" b="0" i="0" dirty="0">
                <a:solidFill>
                  <a:srgbClr val="000000"/>
                </a:solidFill>
                <a:effectLst/>
                <a:latin typeface="SFRM1200"/>
              </a:rPr>
              <a:t> povšiml pravidelného kolísání hladiny</a:t>
            </a:r>
            <a:br>
              <a:rPr lang="cs-CZ" sz="1800" b="0" i="0" dirty="0">
                <a:solidFill>
                  <a:srgbClr val="000000"/>
                </a:solidFill>
                <a:effectLst/>
                <a:latin typeface="SFRM1200"/>
              </a:rPr>
            </a:br>
            <a:r>
              <a:rPr lang="cs-CZ" sz="1800" b="0" i="0" dirty="0">
                <a:solidFill>
                  <a:srgbClr val="000000"/>
                </a:solidFill>
                <a:effectLst/>
                <a:latin typeface="SFRM1200"/>
              </a:rPr>
              <a:t>vody v zatopené šachtě. </a:t>
            </a:r>
          </a:p>
          <a:p>
            <a:endParaRPr lang="cs-CZ" dirty="0">
              <a:solidFill>
                <a:srgbClr val="000000"/>
              </a:solidFill>
              <a:latin typeface="SFRM1200"/>
            </a:endParaRPr>
          </a:p>
          <a:p>
            <a:r>
              <a:rPr lang="cs-CZ" sz="1800" b="0" i="0" dirty="0">
                <a:solidFill>
                  <a:srgbClr val="000000"/>
                </a:solidFill>
                <a:effectLst/>
                <a:latin typeface="SFRM1200"/>
              </a:rPr>
              <a:t>Měřil je a posléze interpretoval jako důsledek vlivu Měsíce. Je zřejmé, že tyto oscilace neměly příčinu v pohybech oceánů, ale v deformacích zemské kůry způsobených slapovou silou.</a:t>
            </a:r>
            <a:br>
              <a:rPr lang="cs-CZ" sz="1800" b="0" i="0" dirty="0">
                <a:solidFill>
                  <a:srgbClr val="000000"/>
                </a:solidFill>
                <a:effectLst/>
                <a:latin typeface="SFRM1200"/>
              </a:rPr>
            </a:br>
            <a:r>
              <a:rPr lang="cs-CZ" sz="1800" b="0" i="0" dirty="0">
                <a:solidFill>
                  <a:srgbClr val="000000"/>
                </a:solidFill>
                <a:effectLst/>
                <a:latin typeface="SFRM1200"/>
              </a:rPr>
              <a:t>Pravděpodobně první pozorování slapových oscilací ve vrtu provedl </a:t>
            </a:r>
            <a:r>
              <a:rPr lang="cs-CZ" sz="1800" b="0" i="0" dirty="0" err="1">
                <a:solidFill>
                  <a:srgbClr val="000000"/>
                </a:solidFill>
                <a:effectLst/>
                <a:latin typeface="SFRM1200"/>
              </a:rPr>
              <a:t>Young</a:t>
            </a:r>
            <a:r>
              <a:rPr lang="cs-CZ" sz="1800" b="0" i="0" dirty="0">
                <a:solidFill>
                  <a:srgbClr val="000000"/>
                </a:solidFill>
                <a:effectLst/>
                <a:latin typeface="SFRM1200"/>
              </a:rPr>
              <a:t> (1913) v okolí </a:t>
            </a:r>
            <a:r>
              <a:rPr lang="cs-CZ" sz="1800" b="0" i="0" dirty="0" err="1">
                <a:solidFill>
                  <a:srgbClr val="000000"/>
                </a:solidFill>
                <a:effectLst/>
                <a:latin typeface="SFRM1200"/>
              </a:rPr>
              <a:t>Cradocku</a:t>
            </a:r>
            <a:r>
              <a:rPr lang="cs-CZ" sz="1800" b="0" i="0" dirty="0">
                <a:solidFill>
                  <a:srgbClr val="000000"/>
                </a:solidFill>
                <a:effectLst/>
                <a:latin typeface="SFRM1200"/>
              </a:rPr>
              <a:t> v jižní Africe. Studnou, kterou pozoroval, unikaly z podzemí bublinky metanu. Zajímavé bylo, že jich unikalo nejvíc, když byla hladina (tj. pórový tlak) nejvyšší, ačkoli s tlakem rozpustnost plynů ve vodě roste.</a:t>
            </a:r>
            <a:br>
              <a:rPr lang="cs-CZ" sz="1800" b="0" i="0" dirty="0">
                <a:solidFill>
                  <a:srgbClr val="000000"/>
                </a:solidFill>
                <a:effectLst/>
                <a:latin typeface="SFRM1200"/>
              </a:rPr>
            </a:br>
            <a:r>
              <a:rPr lang="cs-CZ" sz="1800" b="0" i="0" dirty="0" err="1">
                <a:solidFill>
                  <a:srgbClr val="000000"/>
                </a:solidFill>
                <a:effectLst/>
                <a:latin typeface="SFRM1200"/>
              </a:rPr>
              <a:t>Melchior</a:t>
            </a:r>
            <a:r>
              <a:rPr lang="cs-CZ" sz="1800" b="0" i="0" dirty="0">
                <a:solidFill>
                  <a:srgbClr val="000000"/>
                </a:solidFill>
                <a:effectLst/>
                <a:latin typeface="SFRM1200"/>
              </a:rPr>
              <a:t> (1983) cituje a komentuje další pozorování, např. největší dosud změřenou amplitudu oscilací — kolem 12cm z vrtu v Kongu (</a:t>
            </a:r>
            <a:r>
              <a:rPr lang="cs-CZ" sz="1800" b="0" i="0" dirty="0" err="1">
                <a:solidFill>
                  <a:srgbClr val="000000"/>
                </a:solidFill>
                <a:effectLst/>
                <a:latin typeface="SFRM1200"/>
              </a:rPr>
              <a:t>Kiabukwa</a:t>
            </a:r>
            <a:r>
              <a:rPr lang="cs-CZ" sz="1800" b="0" i="0" dirty="0">
                <a:solidFill>
                  <a:srgbClr val="000000"/>
                </a:solidFill>
                <a:effectLst/>
                <a:latin typeface="SFRM1200"/>
              </a:rPr>
              <a:t>)</a:t>
            </a:r>
            <a:r>
              <a:rPr lang="cs-CZ" dirty="0"/>
              <a:t> </a:t>
            </a:r>
            <a:br>
              <a:rPr lang="cs-CZ" dirty="0"/>
            </a:br>
            <a:endParaRPr lang="cs-CZ" dirty="0">
              <a:solidFill>
                <a:schemeClr val="bg2">
                  <a:lumMod val="40000"/>
                  <a:lumOff val="60000"/>
                </a:schemeClr>
              </a:solidFill>
            </a:endParaRPr>
          </a:p>
        </p:txBody>
      </p:sp>
    </p:spTree>
    <p:extLst>
      <p:ext uri="{BB962C8B-B14F-4D97-AF65-F5344CB8AC3E}">
        <p14:creationId xmlns:p14="http://schemas.microsoft.com/office/powerpoint/2010/main" val="11584763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ázek 2" descr="Obsah obrázku text&#10;&#10;Popis byl vytvořen automaticky">
            <a:extLst>
              <a:ext uri="{FF2B5EF4-FFF2-40B4-BE49-F238E27FC236}">
                <a16:creationId xmlns:a16="http://schemas.microsoft.com/office/drawing/2014/main" id="{17E85D60-4401-4805-9EBE-3FE952B9879C}"/>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4120693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60266" y="323153"/>
            <a:ext cx="11448783" cy="1382427"/>
          </a:xfrm>
        </p:spPr>
        <p:txBody>
          <a:bodyPr>
            <a:normAutofit/>
          </a:bodyPr>
          <a:lstStyle/>
          <a:p>
            <a:pPr marL="0" indent="0">
              <a:buNone/>
            </a:pPr>
            <a:r>
              <a:rPr lang="cs-CZ" sz="2800" b="1" spc="40" dirty="0"/>
              <a:t>Isaac Newton 1643-1727 </a:t>
            </a:r>
          </a:p>
          <a:p>
            <a:r>
              <a:rPr lang="en-US" sz="2000" b="1" spc="30" dirty="0"/>
              <a:t>Philosophiæ Naturalis Principia Mathematica, </a:t>
            </a:r>
            <a:r>
              <a:rPr lang="en-US" sz="2000" b="1" spc="30" dirty="0" err="1"/>
              <a:t>Matematické</a:t>
            </a:r>
            <a:r>
              <a:rPr lang="en-US" sz="2000" b="1" spc="30" dirty="0"/>
              <a:t> </a:t>
            </a:r>
            <a:r>
              <a:rPr lang="en-US" sz="2000" b="1" spc="30" dirty="0" err="1"/>
              <a:t>principy</a:t>
            </a:r>
            <a:r>
              <a:rPr lang="en-US" sz="2000" b="1" spc="30" dirty="0"/>
              <a:t> </a:t>
            </a:r>
            <a:r>
              <a:rPr lang="en-US" sz="2000" b="1" spc="30" dirty="0" err="1"/>
              <a:t>přírodní</a:t>
            </a:r>
            <a:r>
              <a:rPr lang="en-US" sz="2000" b="1" spc="30" dirty="0"/>
              <a:t> filo</a:t>
            </a:r>
            <a:r>
              <a:rPr lang="cs-CZ" sz="2000" b="1" spc="30" dirty="0"/>
              <a:t>s</a:t>
            </a:r>
            <a:r>
              <a:rPr lang="en-US" sz="2000" b="1" spc="30" dirty="0" err="1"/>
              <a:t>ofie</a:t>
            </a:r>
            <a:r>
              <a:rPr lang="cs-CZ" sz="2000" b="1" spc="30" dirty="0"/>
              <a:t> </a:t>
            </a:r>
          </a:p>
          <a:p>
            <a:r>
              <a:rPr lang="cs-CZ" sz="2000" b="1" spc="30" dirty="0"/>
              <a:t>(</a:t>
            </a:r>
            <a:r>
              <a:rPr lang="en-US" sz="2000" b="1" spc="30" dirty="0"/>
              <a:t>1687</a:t>
            </a:r>
            <a:r>
              <a:rPr lang="cs-CZ" sz="2000" spc="30" dirty="0"/>
              <a:t>,</a:t>
            </a:r>
            <a:r>
              <a:rPr lang="en-US" sz="2000" spc="30" dirty="0"/>
              <a:t> 1</a:t>
            </a:r>
            <a:r>
              <a:rPr lang="cs-CZ" sz="2000" spc="30" dirty="0"/>
              <a:t>.vydání, 2.vydání </a:t>
            </a:r>
            <a:r>
              <a:rPr lang="cs-CZ" sz="2000" b="1" spc="30" dirty="0"/>
              <a:t>1713</a:t>
            </a:r>
            <a:r>
              <a:rPr lang="cs-CZ" sz="2000" spc="30" dirty="0"/>
              <a:t>, </a:t>
            </a:r>
            <a:r>
              <a:rPr lang="cs-CZ" sz="2000" b="1" spc="30" dirty="0">
                <a:solidFill>
                  <a:schemeClr val="accent1">
                    <a:lumMod val="75000"/>
                  </a:schemeClr>
                </a:solidFill>
              </a:rPr>
              <a:t>3.vydání 1726</a:t>
            </a:r>
            <a:r>
              <a:rPr lang="en-US" sz="2000" b="1" spc="30" dirty="0"/>
              <a:t>)</a:t>
            </a:r>
            <a:r>
              <a:rPr lang="cs-CZ" sz="2000" b="1" spc="30" dirty="0"/>
              <a:t> -  </a:t>
            </a:r>
            <a:r>
              <a:rPr lang="en-US" sz="2000" b="1" spc="30" dirty="0" err="1"/>
              <a:t>spis</a:t>
            </a:r>
            <a:r>
              <a:rPr lang="en-US" sz="2000" b="1" spc="30" dirty="0"/>
              <a:t>, </a:t>
            </a:r>
            <a:r>
              <a:rPr lang="cs-CZ" sz="2000" b="1" spc="30" dirty="0"/>
              <a:t>považovaný za </a:t>
            </a:r>
            <a:r>
              <a:rPr lang="en-US" sz="2000" b="1" spc="30" dirty="0" err="1"/>
              <a:t>jeden</a:t>
            </a:r>
            <a:r>
              <a:rPr lang="en-US" sz="2000" b="1" spc="30" dirty="0"/>
              <a:t> z </a:t>
            </a:r>
            <a:r>
              <a:rPr lang="en-US" sz="2000" b="1" spc="30" dirty="0" err="1"/>
              <a:t>pilířů</a:t>
            </a:r>
            <a:r>
              <a:rPr lang="en-US" sz="2000" b="1" spc="30" dirty="0"/>
              <a:t> </a:t>
            </a:r>
            <a:r>
              <a:rPr lang="en-US" sz="2000" b="1" spc="30" dirty="0" err="1"/>
              <a:t>moderní</a:t>
            </a:r>
            <a:r>
              <a:rPr lang="en-US" sz="2000" b="1" spc="30" dirty="0"/>
              <a:t> </a:t>
            </a:r>
            <a:r>
              <a:rPr lang="en-US" sz="2000" b="1" spc="30" dirty="0" err="1"/>
              <a:t>vědy</a:t>
            </a:r>
            <a:r>
              <a:rPr lang="en-US" sz="2000" b="1" spc="30" dirty="0"/>
              <a:t>. </a:t>
            </a:r>
            <a:endParaRPr lang="cs-CZ" sz="2000" b="1" spc="30" dirty="0"/>
          </a:p>
        </p:txBody>
      </p:sp>
      <p:sp>
        <p:nvSpPr>
          <p:cNvPr id="4" name="TextBox 3"/>
          <p:cNvSpPr txBox="1"/>
          <p:nvPr/>
        </p:nvSpPr>
        <p:spPr>
          <a:xfrm>
            <a:off x="361866" y="1896569"/>
            <a:ext cx="9365460" cy="3620478"/>
          </a:xfrm>
          <a:prstGeom prst="rect">
            <a:avLst/>
          </a:prstGeom>
          <a:noFill/>
        </p:spPr>
        <p:txBody>
          <a:bodyPr wrap="square" rtlCol="0">
            <a:spAutoFit/>
          </a:bodyPr>
          <a:lstStyle/>
          <a:p>
            <a:pPr marL="91440" indent="-91440" defTabSz="914400">
              <a:lnSpc>
                <a:spcPct val="90000"/>
              </a:lnSpc>
              <a:spcBef>
                <a:spcPts val="1200"/>
              </a:spcBef>
              <a:spcAft>
                <a:spcPts val="200"/>
              </a:spcAft>
              <a:buClr>
                <a:schemeClr val="accent1"/>
              </a:buClr>
              <a:buSzPct val="100000"/>
              <a:buFont typeface="Tw Cen MT" panose="020B0602020104020603" pitchFamily="34" charset="0"/>
              <a:buChar char=" "/>
            </a:pPr>
            <a:r>
              <a:rPr lang="cs-CZ" sz="2400" b="1" spc="100" dirty="0">
                <a:solidFill>
                  <a:schemeClr val="accent2">
                    <a:lumMod val="75000"/>
                  </a:schemeClr>
                </a:solidFill>
              </a:rPr>
              <a:t>Výběr kapitol pro překlad: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cs-CZ" sz="2000" b="1" spc="100" dirty="0"/>
              <a:t>Úvodní texty včetně všech předmluv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t>DEFINICE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t>AXIOMY NEBOLI ZÁKONY POHYBU </a:t>
            </a:r>
            <a:endParaRPr lang="cs-CZ" sz="2000" b="1" spc="100" dirty="0"/>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cs-CZ" sz="2000" b="1" spc="100" dirty="0"/>
              <a:t>větší část Třetí knihy „</a:t>
            </a:r>
            <a:r>
              <a:rPr lang="en-US" sz="2000" b="1" spc="100" dirty="0"/>
              <a:t>PŘÍRODNÍ FILOSOFIE</a:t>
            </a:r>
            <a:r>
              <a:rPr lang="cs-CZ" sz="2000" b="1" spc="100" dirty="0"/>
              <a:t> -</a:t>
            </a:r>
            <a:r>
              <a:rPr lang="en-US" sz="2000" b="1" spc="100" dirty="0"/>
              <a:t> O SYSTÉMU SVĚTA</a:t>
            </a:r>
            <a:r>
              <a:rPr lang="cs-CZ" sz="2000" b="1" spc="100" dirty="0"/>
              <a:t>“</a:t>
            </a:r>
            <a:r>
              <a:rPr lang="en-US" sz="2000" b="1" spc="100" dirty="0"/>
              <a:t>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cs-CZ" sz="2000" b="1" spc="100" dirty="0">
                <a:solidFill>
                  <a:schemeClr val="accent1">
                    <a:lumMod val="75000"/>
                  </a:schemeClr>
                </a:solidFill>
              </a:rPr>
              <a:t>JEVY </a:t>
            </a:r>
            <a:r>
              <a:rPr lang="en-US" sz="2000" b="1" spc="100" dirty="0">
                <a:solidFill>
                  <a:schemeClr val="accent1">
                    <a:lumMod val="75000"/>
                  </a:schemeClr>
                </a:solidFill>
              </a:rPr>
              <a:t> </a:t>
            </a:r>
            <a:r>
              <a:rPr lang="cs-CZ" sz="2000" b="1" spc="100" dirty="0">
                <a:solidFill>
                  <a:schemeClr val="accent1">
                    <a:lumMod val="75000"/>
                  </a:schemeClr>
                </a:solidFill>
              </a:rPr>
              <a:t>(precese, dmutí)</a:t>
            </a:r>
            <a:endParaRPr lang="en-US" sz="2000" b="1" spc="100" dirty="0">
              <a:solidFill>
                <a:schemeClr val="accent1">
                  <a:lumMod val="75000"/>
                </a:schemeClr>
              </a:solidFill>
            </a:endParaRP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solidFill>
                  <a:schemeClr val="accent1">
                    <a:lumMod val="75000"/>
                  </a:schemeClr>
                </a:solidFill>
              </a:rPr>
              <a:t>OBECNÉ SCHOLIUM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solidFill>
                  <a:schemeClr val="accent1">
                    <a:lumMod val="75000"/>
                  </a:schemeClr>
                </a:solidFill>
              </a:rPr>
              <a:t>DOPISY SIRA ISAACA NEWTONA DR. RICHARDU  BENTLEYMU </a:t>
            </a:r>
            <a:r>
              <a:rPr lang="cs-CZ" sz="2000" b="1" spc="100" dirty="0">
                <a:solidFill>
                  <a:schemeClr val="accent1">
                    <a:lumMod val="75000"/>
                  </a:schemeClr>
                </a:solidFill>
              </a:rPr>
              <a:t> </a:t>
            </a:r>
            <a:r>
              <a:rPr lang="en-US" sz="2000" b="1" spc="100" dirty="0">
                <a:solidFill>
                  <a:schemeClr val="accent1">
                    <a:lumMod val="75000"/>
                  </a:schemeClr>
                </a:solidFill>
              </a:rPr>
              <a:t>1692 </a:t>
            </a:r>
            <a:r>
              <a:rPr lang="cs-CZ" sz="2000" b="1" spc="100" dirty="0">
                <a:solidFill>
                  <a:schemeClr val="accent1">
                    <a:lumMod val="75000"/>
                  </a:schemeClr>
                </a:solidFill>
              </a:rPr>
              <a:t>-1693</a:t>
            </a:r>
            <a:endParaRPr lang="en-US" sz="2000" b="1" spc="100" dirty="0">
              <a:solidFill>
                <a:schemeClr val="accent1">
                  <a:lumMod val="75000"/>
                </a:schemeClr>
              </a:solidFill>
            </a:endParaRPr>
          </a:p>
        </p:txBody>
      </p:sp>
      <p:sp>
        <p:nvSpPr>
          <p:cNvPr id="6" name="Slide Number Placeholder 5"/>
          <p:cNvSpPr>
            <a:spLocks noGrp="1"/>
          </p:cNvSpPr>
          <p:nvPr>
            <p:ph type="sldNum" sz="quarter" idx="12"/>
          </p:nvPr>
        </p:nvSpPr>
        <p:spPr/>
        <p:txBody>
          <a:bodyPr/>
          <a:lstStyle/>
          <a:p>
            <a:pPr rtl="0"/>
            <a:fld id="{4FAB73BC-B049-4115-A692-8D63A059BFB8}" type="slidenum">
              <a:rPr lang="cs-CZ" noProof="0" smtClean="0"/>
              <a:t>3</a:t>
            </a:fld>
            <a:endParaRPr lang="cs-CZ" noProof="0" dirty="0"/>
          </a:p>
        </p:txBody>
      </p:sp>
      <p:pic>
        <p:nvPicPr>
          <p:cNvPr id="5" name="Obrázek 4">
            <a:extLst>
              <a:ext uri="{FF2B5EF4-FFF2-40B4-BE49-F238E27FC236}">
                <a16:creationId xmlns:a16="http://schemas.microsoft.com/office/drawing/2014/main" id="{257BA4D8-E106-41B6-BE23-D92BD31727F0}"/>
              </a:ext>
            </a:extLst>
          </p:cNvPr>
          <p:cNvPicPr>
            <a:picLocks noChangeAspect="1"/>
          </p:cNvPicPr>
          <p:nvPr/>
        </p:nvPicPr>
        <p:blipFill>
          <a:blip r:embed="rId3"/>
          <a:stretch>
            <a:fillRect/>
          </a:stretch>
        </p:blipFill>
        <p:spPr>
          <a:xfrm>
            <a:off x="8156424" y="1989580"/>
            <a:ext cx="1092267" cy="1598440"/>
          </a:xfrm>
          <a:prstGeom prst="rect">
            <a:avLst/>
          </a:prstGeom>
        </p:spPr>
      </p:pic>
      <p:pic>
        <p:nvPicPr>
          <p:cNvPr id="7" name="Obrázek 6">
            <a:extLst>
              <a:ext uri="{FF2B5EF4-FFF2-40B4-BE49-F238E27FC236}">
                <a16:creationId xmlns:a16="http://schemas.microsoft.com/office/drawing/2014/main" id="{AE076122-F128-4BE5-A643-190366E3CC92}"/>
              </a:ext>
            </a:extLst>
          </p:cNvPr>
          <p:cNvPicPr>
            <a:picLocks noChangeAspect="1"/>
          </p:cNvPicPr>
          <p:nvPr/>
        </p:nvPicPr>
        <p:blipFill>
          <a:blip r:embed="rId4"/>
          <a:stretch>
            <a:fillRect/>
          </a:stretch>
        </p:blipFill>
        <p:spPr>
          <a:xfrm>
            <a:off x="9355879" y="1996888"/>
            <a:ext cx="1097455" cy="1613555"/>
          </a:xfrm>
          <a:prstGeom prst="rect">
            <a:avLst/>
          </a:prstGeom>
        </p:spPr>
      </p:pic>
      <p:pic>
        <p:nvPicPr>
          <p:cNvPr id="8" name="Obrázek 7">
            <a:extLst>
              <a:ext uri="{FF2B5EF4-FFF2-40B4-BE49-F238E27FC236}">
                <a16:creationId xmlns:a16="http://schemas.microsoft.com/office/drawing/2014/main" id="{EE82F9FB-7BF6-4275-BFDA-5FDA4438C96A}"/>
              </a:ext>
            </a:extLst>
          </p:cNvPr>
          <p:cNvPicPr>
            <a:picLocks noChangeAspect="1"/>
          </p:cNvPicPr>
          <p:nvPr/>
        </p:nvPicPr>
        <p:blipFill>
          <a:blip r:embed="rId5"/>
          <a:stretch>
            <a:fillRect/>
          </a:stretch>
        </p:blipFill>
        <p:spPr>
          <a:xfrm>
            <a:off x="10105324" y="3684956"/>
            <a:ext cx="1097454" cy="1426132"/>
          </a:xfrm>
          <a:prstGeom prst="rect">
            <a:avLst/>
          </a:prstGeom>
        </p:spPr>
      </p:pic>
      <p:pic>
        <p:nvPicPr>
          <p:cNvPr id="9" name="Obrázek 8">
            <a:extLst>
              <a:ext uri="{FF2B5EF4-FFF2-40B4-BE49-F238E27FC236}">
                <a16:creationId xmlns:a16="http://schemas.microsoft.com/office/drawing/2014/main" id="{767F6E1A-0DEE-4CD0-9C44-707BF1D1AC6F}"/>
              </a:ext>
            </a:extLst>
          </p:cNvPr>
          <p:cNvPicPr>
            <a:picLocks noChangeAspect="1"/>
          </p:cNvPicPr>
          <p:nvPr/>
        </p:nvPicPr>
        <p:blipFill>
          <a:blip r:embed="rId6"/>
          <a:stretch>
            <a:fillRect/>
          </a:stretch>
        </p:blipFill>
        <p:spPr>
          <a:xfrm>
            <a:off x="8808766" y="3688339"/>
            <a:ext cx="1281564" cy="1382427"/>
          </a:xfrm>
          <a:prstGeom prst="rect">
            <a:avLst/>
          </a:prstGeom>
        </p:spPr>
      </p:pic>
      <p:pic>
        <p:nvPicPr>
          <p:cNvPr id="10" name="Obrázek 9">
            <a:extLst>
              <a:ext uri="{FF2B5EF4-FFF2-40B4-BE49-F238E27FC236}">
                <a16:creationId xmlns:a16="http://schemas.microsoft.com/office/drawing/2014/main" id="{963C5603-DE7B-4D68-BE67-318574009871}"/>
              </a:ext>
            </a:extLst>
          </p:cNvPr>
          <p:cNvPicPr>
            <a:picLocks noChangeAspect="1"/>
          </p:cNvPicPr>
          <p:nvPr/>
        </p:nvPicPr>
        <p:blipFill>
          <a:blip r:embed="rId7"/>
          <a:stretch>
            <a:fillRect/>
          </a:stretch>
        </p:blipFill>
        <p:spPr>
          <a:xfrm>
            <a:off x="10560522" y="2004218"/>
            <a:ext cx="1092267" cy="1641385"/>
          </a:xfrm>
          <a:prstGeom prst="rect">
            <a:avLst/>
          </a:prstGeom>
        </p:spPr>
      </p:pic>
      <p:sp>
        <p:nvSpPr>
          <p:cNvPr id="2" name="TextovéPole 1">
            <a:extLst>
              <a:ext uri="{FF2B5EF4-FFF2-40B4-BE49-F238E27FC236}">
                <a16:creationId xmlns:a16="http://schemas.microsoft.com/office/drawing/2014/main" id="{0F552B39-FA39-48C9-B45D-F0EBEA668CA9}"/>
              </a:ext>
            </a:extLst>
          </p:cNvPr>
          <p:cNvSpPr txBox="1"/>
          <p:nvPr/>
        </p:nvSpPr>
        <p:spPr>
          <a:xfrm>
            <a:off x="480861" y="5956240"/>
            <a:ext cx="8226996" cy="400110"/>
          </a:xfrm>
          <a:prstGeom prst="rect">
            <a:avLst/>
          </a:prstGeom>
          <a:noFill/>
        </p:spPr>
        <p:txBody>
          <a:bodyPr wrap="none" rtlCol="0">
            <a:spAutoFit/>
          </a:bodyPr>
          <a:lstStyle/>
          <a:p>
            <a:r>
              <a:rPr lang="cs-CZ" sz="2000" b="1" spc="30" dirty="0"/>
              <a:t>+  Průvod</a:t>
            </a:r>
            <a:r>
              <a:rPr lang="cs-CZ" sz="2000" b="1" spc="30" dirty="0">
                <a:solidFill>
                  <a:schemeClr val="accent3">
                    <a:lumMod val="50000"/>
                  </a:schemeClr>
                </a:solidFill>
              </a:rPr>
              <a:t>ní texty pro čtenáře  filosofa  </a:t>
            </a:r>
            <a:r>
              <a:rPr lang="cs-CZ" sz="2000" b="1" spc="30" dirty="0" err="1">
                <a:solidFill>
                  <a:schemeClr val="accent3">
                    <a:lumMod val="50000"/>
                  </a:schemeClr>
                </a:solidFill>
              </a:rPr>
              <a:t>D.Špeldy</a:t>
            </a:r>
            <a:r>
              <a:rPr lang="cs-CZ" sz="2000" b="1" spc="30" dirty="0">
                <a:solidFill>
                  <a:schemeClr val="accent3">
                    <a:lumMod val="50000"/>
                  </a:schemeClr>
                </a:solidFill>
              </a:rPr>
              <a:t>  a  fyzika  </a:t>
            </a:r>
            <a:r>
              <a:rPr lang="cs-CZ" sz="2000" b="1" spc="30" dirty="0" err="1">
                <a:solidFill>
                  <a:schemeClr val="accent3">
                    <a:lumMod val="50000"/>
                  </a:schemeClr>
                </a:solidFill>
              </a:rPr>
              <a:t>J.Novotného</a:t>
            </a:r>
            <a:endParaRPr lang="cs-CZ" sz="2000" b="1" spc="30" dirty="0">
              <a:solidFill>
                <a:schemeClr val="accent3">
                  <a:lumMod val="50000"/>
                </a:schemeClr>
              </a:solidFill>
            </a:endParaRPr>
          </a:p>
        </p:txBody>
      </p:sp>
      <p:pic>
        <p:nvPicPr>
          <p:cNvPr id="12" name="Obrázek 11">
            <a:extLst>
              <a:ext uri="{FF2B5EF4-FFF2-40B4-BE49-F238E27FC236}">
                <a16:creationId xmlns:a16="http://schemas.microsoft.com/office/drawing/2014/main" id="{D40227FB-54A6-4901-89F8-428FCECD8EF3}"/>
              </a:ext>
            </a:extLst>
          </p:cNvPr>
          <p:cNvPicPr>
            <a:picLocks noChangeAspect="1"/>
          </p:cNvPicPr>
          <p:nvPr/>
        </p:nvPicPr>
        <p:blipFill>
          <a:blip r:embed="rId8"/>
          <a:stretch>
            <a:fillRect/>
          </a:stretch>
        </p:blipFill>
        <p:spPr>
          <a:xfrm>
            <a:off x="9794191" y="5589819"/>
            <a:ext cx="1719720" cy="548451"/>
          </a:xfrm>
          <a:prstGeom prst="rect">
            <a:avLst/>
          </a:prstGeom>
        </p:spPr>
      </p:pic>
    </p:spTree>
    <p:extLst>
      <p:ext uri="{BB962C8B-B14F-4D97-AF65-F5344CB8AC3E}">
        <p14:creationId xmlns:p14="http://schemas.microsoft.com/office/powerpoint/2010/main" val="1253885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873DFBB-52B0-46C7-8538-090C1BA991F2}"/>
              </a:ext>
            </a:extLst>
          </p:cNvPr>
          <p:cNvPicPr>
            <a:picLocks noChangeAspect="1"/>
          </p:cNvPicPr>
          <p:nvPr/>
        </p:nvPicPr>
        <p:blipFill>
          <a:blip r:embed="rId3"/>
          <a:stretch>
            <a:fillRect/>
          </a:stretch>
        </p:blipFill>
        <p:spPr>
          <a:xfrm>
            <a:off x="7043238" y="696283"/>
            <a:ext cx="4516904" cy="3270304"/>
          </a:xfrm>
          <a:prstGeom prst="rect">
            <a:avLst/>
          </a:prstGeom>
        </p:spPr>
      </p:pic>
      <p:sp>
        <p:nvSpPr>
          <p:cNvPr id="2" name="Nadpis 1">
            <a:extLst>
              <a:ext uri="{FF2B5EF4-FFF2-40B4-BE49-F238E27FC236}">
                <a16:creationId xmlns:a16="http://schemas.microsoft.com/office/drawing/2014/main" id="{52DDCE35-6509-473E-9536-B9E61AD68470}"/>
              </a:ext>
            </a:extLst>
          </p:cNvPr>
          <p:cNvSpPr>
            <a:spLocks noGrp="1"/>
          </p:cNvSpPr>
          <p:nvPr>
            <p:ph type="title" idx="4294967295"/>
          </p:nvPr>
        </p:nvSpPr>
        <p:spPr>
          <a:xfrm>
            <a:off x="359318" y="146217"/>
            <a:ext cx="8772436" cy="750627"/>
          </a:xfrm>
        </p:spPr>
        <p:txBody>
          <a:bodyPr>
            <a:normAutofit/>
          </a:bodyPr>
          <a:lstStyle/>
          <a:p>
            <a:r>
              <a:rPr lang="cs-CZ" sz="2000" b="1" dirty="0">
                <a:solidFill>
                  <a:schemeClr val="tx1"/>
                </a:solidFill>
                <a:latin typeface="+mn-lt"/>
                <a:ea typeface="+mn-ea"/>
                <a:cs typeface="+mn-cs"/>
              </a:rPr>
              <a:t>Obsah  Díla - </a:t>
            </a:r>
            <a:r>
              <a:rPr lang="en-US" sz="2000" b="1" spc="30" dirty="0" err="1"/>
              <a:t>Matematické</a:t>
            </a:r>
            <a:r>
              <a:rPr lang="en-US" sz="2000" b="1" spc="30" dirty="0"/>
              <a:t> </a:t>
            </a:r>
            <a:r>
              <a:rPr lang="en-US" sz="2000" b="1" spc="30" dirty="0" err="1"/>
              <a:t>principy</a:t>
            </a:r>
            <a:r>
              <a:rPr lang="en-US" sz="2000" b="1" spc="30" dirty="0"/>
              <a:t> </a:t>
            </a:r>
            <a:r>
              <a:rPr lang="en-US" sz="2000" b="1" spc="30" dirty="0" err="1"/>
              <a:t>přírodní</a:t>
            </a:r>
            <a:r>
              <a:rPr lang="en-US" sz="2000" b="1" spc="30" dirty="0"/>
              <a:t> </a:t>
            </a:r>
            <a:r>
              <a:rPr lang="en-US" sz="2000" b="1" spc="30" dirty="0" err="1"/>
              <a:t>filozofie</a:t>
            </a:r>
            <a:r>
              <a:rPr lang="cs-CZ" sz="2000" b="1" dirty="0">
                <a:solidFill>
                  <a:schemeClr val="tx1"/>
                </a:solidFill>
                <a:latin typeface="+mn-lt"/>
                <a:ea typeface="+mn-ea"/>
                <a:cs typeface="+mn-cs"/>
              </a:rPr>
              <a:t>  - </a:t>
            </a:r>
            <a:r>
              <a:rPr lang="cs-CZ" sz="2000" b="1" spc="20" dirty="0">
                <a:solidFill>
                  <a:schemeClr val="tx1"/>
                </a:solidFill>
                <a:latin typeface="+mn-lt"/>
                <a:ea typeface="+mn-ea"/>
                <a:cs typeface="+mn-cs"/>
              </a:rPr>
              <a:t>3.</a:t>
            </a:r>
            <a:r>
              <a:rPr lang="cs-CZ" sz="2000" b="1" cap="none" spc="20" dirty="0">
                <a:solidFill>
                  <a:schemeClr val="tx1"/>
                </a:solidFill>
                <a:latin typeface="+mn-lt"/>
                <a:ea typeface="+mn-ea"/>
                <a:cs typeface="+mn-cs"/>
              </a:rPr>
              <a:t>vydání </a:t>
            </a:r>
            <a:r>
              <a:rPr lang="cs-CZ" sz="2000" cap="none" spc="20" dirty="0">
                <a:solidFill>
                  <a:schemeClr val="tx1"/>
                </a:solidFill>
                <a:latin typeface="+mn-lt"/>
                <a:ea typeface="+mn-ea"/>
                <a:cs typeface="+mn-cs"/>
              </a:rPr>
              <a:t>(1</a:t>
            </a:r>
            <a:r>
              <a:rPr lang="en-US" sz="2000" b="1" dirty="0"/>
              <a:t>7</a:t>
            </a:r>
            <a:r>
              <a:rPr lang="cs-CZ" sz="2000" b="1" dirty="0"/>
              <a:t>26)</a:t>
            </a:r>
            <a:endParaRPr lang="en-GB" sz="2000" b="1" cap="none" spc="20" dirty="0">
              <a:solidFill>
                <a:schemeClr val="tx1"/>
              </a:solidFill>
              <a:latin typeface="+mn-lt"/>
              <a:ea typeface="+mn-ea"/>
              <a:cs typeface="+mn-cs"/>
            </a:endParaRPr>
          </a:p>
        </p:txBody>
      </p:sp>
      <p:sp>
        <p:nvSpPr>
          <p:cNvPr id="7" name="Obdélník 6">
            <a:extLst>
              <a:ext uri="{FF2B5EF4-FFF2-40B4-BE49-F238E27FC236}">
                <a16:creationId xmlns:a16="http://schemas.microsoft.com/office/drawing/2014/main" id="{E3169632-6D61-4F43-BF69-D75B7C8C3CA0}"/>
              </a:ext>
            </a:extLst>
          </p:cNvPr>
          <p:cNvSpPr/>
          <p:nvPr/>
        </p:nvSpPr>
        <p:spPr>
          <a:xfrm>
            <a:off x="359318" y="944143"/>
            <a:ext cx="11766007" cy="5613203"/>
          </a:xfrm>
          <a:prstGeom prst="rect">
            <a:avLst/>
          </a:prstGeom>
        </p:spPr>
        <p:txBody>
          <a:bodyPr wrap="square">
            <a:spAutoFit/>
          </a:bodyPr>
          <a:lstStyle/>
          <a:p>
            <a:pPr defTabSz="914400">
              <a:spcBef>
                <a:spcPct val="0"/>
              </a:spcBef>
            </a:pPr>
            <a:r>
              <a:rPr lang="cs-CZ" sz="2000" b="1" dirty="0"/>
              <a:t>Edmond Halley: Óda na Newtona</a:t>
            </a:r>
          </a:p>
          <a:p>
            <a:pPr defTabSz="914400">
              <a:spcBef>
                <a:spcPct val="0"/>
              </a:spcBef>
            </a:pPr>
            <a:r>
              <a:rPr lang="cs-CZ" sz="2000" b="1" dirty="0"/>
              <a:t>Autorova předmluva k prvému vydání</a:t>
            </a:r>
          </a:p>
          <a:p>
            <a:pPr defTabSz="914400">
              <a:spcBef>
                <a:spcPct val="0"/>
              </a:spcBef>
            </a:pPr>
            <a:r>
              <a:rPr lang="cs-CZ" sz="2000" b="1" dirty="0"/>
              <a:t>Autorova předmluva k druhému vydání</a:t>
            </a:r>
          </a:p>
          <a:p>
            <a:pPr>
              <a:spcBef>
                <a:spcPct val="0"/>
              </a:spcBef>
            </a:pPr>
            <a:r>
              <a:rPr lang="cs-CZ" sz="2000" b="1" dirty="0"/>
              <a:t>Úvodní text </a:t>
            </a:r>
            <a:r>
              <a:rPr lang="cs-CZ" sz="2000" b="1" dirty="0">
                <a:solidFill>
                  <a:srgbClr val="7030A0"/>
                </a:solidFill>
              </a:rPr>
              <a:t>Rogera </a:t>
            </a:r>
            <a:r>
              <a:rPr lang="cs-CZ" sz="2000" b="1" dirty="0" err="1">
                <a:solidFill>
                  <a:srgbClr val="7030A0"/>
                </a:solidFill>
              </a:rPr>
              <a:t>Cotese</a:t>
            </a:r>
            <a:endParaRPr lang="cs-CZ" sz="2000" b="1" dirty="0">
              <a:solidFill>
                <a:srgbClr val="7030A0"/>
              </a:solidFill>
            </a:endParaRPr>
          </a:p>
          <a:p>
            <a:pPr>
              <a:spcBef>
                <a:spcPct val="0"/>
              </a:spcBef>
            </a:pPr>
            <a:endParaRPr lang="cs-CZ" sz="2000" b="1" u="sng" dirty="0"/>
          </a:p>
          <a:p>
            <a:pPr defTabSz="914400">
              <a:spcBef>
                <a:spcPct val="0"/>
              </a:spcBef>
            </a:pPr>
            <a:r>
              <a:rPr lang="cs-CZ" sz="2000" b="1" dirty="0"/>
              <a:t>Autorova předmluva ke třetímu vydání</a:t>
            </a:r>
          </a:p>
          <a:p>
            <a:pPr defTabSz="914400">
              <a:lnSpc>
                <a:spcPct val="80000"/>
              </a:lnSpc>
              <a:spcBef>
                <a:spcPct val="0"/>
              </a:spcBef>
            </a:pPr>
            <a:endParaRPr lang="cs-CZ" sz="1600" dirty="0"/>
          </a:p>
          <a:p>
            <a:pPr defTabSz="914400">
              <a:lnSpc>
                <a:spcPct val="80000"/>
              </a:lnSpc>
              <a:spcBef>
                <a:spcPct val="0"/>
              </a:spcBef>
            </a:pPr>
            <a:r>
              <a:rPr lang="en-US" sz="2000" b="1" dirty="0">
                <a:solidFill>
                  <a:schemeClr val="accent2">
                    <a:lumMod val="75000"/>
                  </a:schemeClr>
                </a:solidFill>
              </a:rPr>
              <a:t>D</a:t>
            </a:r>
            <a:r>
              <a:rPr lang="cs-CZ" sz="2000" b="1" dirty="0">
                <a:solidFill>
                  <a:schemeClr val="accent2">
                    <a:lumMod val="75000"/>
                  </a:schemeClr>
                </a:solidFill>
              </a:rPr>
              <a:t>EFINICE  </a:t>
            </a:r>
            <a:r>
              <a:rPr lang="cs-CZ" sz="2000" b="1" dirty="0"/>
              <a:t>(8 definic. 1 scholium)</a:t>
            </a:r>
          </a:p>
          <a:p>
            <a:pPr defTabSz="914400">
              <a:lnSpc>
                <a:spcPct val="80000"/>
              </a:lnSpc>
              <a:spcBef>
                <a:spcPct val="0"/>
              </a:spcBef>
            </a:pPr>
            <a:endParaRPr lang="cs-CZ" sz="2000" b="1" dirty="0"/>
          </a:p>
          <a:p>
            <a:pPr defTabSz="914400">
              <a:lnSpc>
                <a:spcPct val="80000"/>
              </a:lnSpc>
              <a:spcBef>
                <a:spcPct val="0"/>
              </a:spcBef>
            </a:pPr>
            <a:r>
              <a:rPr lang="en-US" sz="2000" b="1" dirty="0">
                <a:solidFill>
                  <a:schemeClr val="accent5">
                    <a:lumMod val="50000"/>
                  </a:schemeClr>
                </a:solidFill>
              </a:rPr>
              <a:t>A</a:t>
            </a:r>
            <a:r>
              <a:rPr lang="cs-CZ" sz="2000" b="1" dirty="0">
                <a:solidFill>
                  <a:schemeClr val="accent5">
                    <a:lumMod val="50000"/>
                  </a:schemeClr>
                </a:solidFill>
              </a:rPr>
              <a:t>XIOMY </a:t>
            </a:r>
            <a:r>
              <a:rPr lang="cs-CZ" sz="2000" dirty="0">
                <a:solidFill>
                  <a:schemeClr val="accent5">
                    <a:lumMod val="50000"/>
                  </a:schemeClr>
                </a:solidFill>
              </a:rPr>
              <a:t>-</a:t>
            </a:r>
            <a:r>
              <a:rPr lang="cs-CZ" sz="2000" b="1" dirty="0">
                <a:solidFill>
                  <a:schemeClr val="accent5">
                    <a:lumMod val="50000"/>
                  </a:schemeClr>
                </a:solidFill>
              </a:rPr>
              <a:t>  ZÁKONY</a:t>
            </a:r>
            <a:r>
              <a:rPr lang="en-US" sz="2000" b="1" dirty="0">
                <a:solidFill>
                  <a:schemeClr val="accent5">
                    <a:lumMod val="50000"/>
                  </a:schemeClr>
                </a:solidFill>
              </a:rPr>
              <a:t> </a:t>
            </a:r>
            <a:r>
              <a:rPr lang="cs-CZ" sz="2000" b="1" dirty="0">
                <a:solidFill>
                  <a:schemeClr val="accent5">
                    <a:lumMod val="50000"/>
                  </a:schemeClr>
                </a:solidFill>
              </a:rPr>
              <a:t>POHYBU</a:t>
            </a:r>
            <a:r>
              <a:rPr lang="cs-CZ" sz="2000" b="1" dirty="0"/>
              <a:t> (15 stran, 3 zákony, 6 korolárů)</a:t>
            </a:r>
          </a:p>
          <a:p>
            <a:pPr defTabSz="914400">
              <a:lnSpc>
                <a:spcPct val="80000"/>
              </a:lnSpc>
              <a:spcBef>
                <a:spcPct val="0"/>
              </a:spcBef>
            </a:pPr>
            <a:endParaRPr lang="cs-CZ" sz="2000" b="1" dirty="0"/>
          </a:p>
          <a:p>
            <a:pPr defTabSz="914400">
              <a:lnSpc>
                <a:spcPct val="80000"/>
              </a:lnSpc>
              <a:spcBef>
                <a:spcPct val="0"/>
              </a:spcBef>
            </a:pPr>
            <a:r>
              <a:rPr lang="cs-CZ" sz="2000" b="1" dirty="0">
                <a:solidFill>
                  <a:srgbClr val="6C0000"/>
                </a:solidFill>
              </a:rPr>
              <a:t>KNIHA</a:t>
            </a:r>
            <a:r>
              <a:rPr lang="en-US" sz="2000" b="1" dirty="0">
                <a:solidFill>
                  <a:srgbClr val="6C0000"/>
                </a:solidFill>
              </a:rPr>
              <a:t> 1:</a:t>
            </a:r>
            <a:r>
              <a:rPr lang="en-US" sz="2000" b="1" dirty="0"/>
              <a:t> </a:t>
            </a:r>
            <a:r>
              <a:rPr lang="cs-CZ" sz="2000" b="1" dirty="0"/>
              <a:t>O pohybu těles (De Motu </a:t>
            </a:r>
            <a:r>
              <a:rPr lang="cs-CZ" sz="2000" b="1" dirty="0" err="1"/>
              <a:t>Corporum</a:t>
            </a:r>
            <a:r>
              <a:rPr lang="cs-CZ" sz="2000" b="1" dirty="0"/>
              <a:t> I):   O nalezení centrálních sil (cca 200 stran) </a:t>
            </a:r>
          </a:p>
          <a:p>
            <a:pPr defTabSz="914400">
              <a:lnSpc>
                <a:spcPct val="80000"/>
              </a:lnSpc>
              <a:spcBef>
                <a:spcPct val="0"/>
              </a:spcBef>
            </a:pPr>
            <a:endParaRPr lang="cs-CZ" sz="2000" b="1" dirty="0"/>
          </a:p>
          <a:p>
            <a:pPr defTabSz="914400">
              <a:lnSpc>
                <a:spcPct val="80000"/>
              </a:lnSpc>
              <a:spcBef>
                <a:spcPct val="0"/>
              </a:spcBef>
            </a:pPr>
            <a:r>
              <a:rPr lang="cs-CZ" sz="2000" b="1" dirty="0">
                <a:solidFill>
                  <a:srgbClr val="6C0000"/>
                </a:solidFill>
              </a:rPr>
              <a:t>KNIHA 2:</a:t>
            </a:r>
            <a:r>
              <a:rPr lang="cs-CZ" sz="2000" b="1" dirty="0"/>
              <a:t> O pohybu těles (</a:t>
            </a:r>
            <a:r>
              <a:rPr lang="en-US" sz="2000" b="1" dirty="0"/>
              <a:t>De </a:t>
            </a:r>
            <a:r>
              <a:rPr lang="cs-CZ" sz="2000" b="1" dirty="0"/>
              <a:t>M</a:t>
            </a:r>
            <a:r>
              <a:rPr lang="en-US" sz="2000" b="1" dirty="0" err="1"/>
              <a:t>otu</a:t>
            </a:r>
            <a:r>
              <a:rPr lang="en-US" sz="2000" b="1" dirty="0"/>
              <a:t> corporum II</a:t>
            </a:r>
            <a:r>
              <a:rPr lang="cs-CZ" sz="2000" b="1" dirty="0"/>
              <a:t>): Pohyb v prostředí, Mechanika tekutin, vyvrácení teorie 						vírů (150 stran)</a:t>
            </a:r>
          </a:p>
          <a:p>
            <a:pPr defTabSz="914400">
              <a:lnSpc>
                <a:spcPct val="80000"/>
              </a:lnSpc>
              <a:spcBef>
                <a:spcPct val="0"/>
              </a:spcBef>
            </a:pPr>
            <a:endParaRPr lang="cs-CZ" sz="2000" b="1" dirty="0"/>
          </a:p>
          <a:p>
            <a:pPr defTabSz="519113">
              <a:lnSpc>
                <a:spcPct val="80000"/>
              </a:lnSpc>
              <a:spcBef>
                <a:spcPct val="0"/>
              </a:spcBef>
            </a:pPr>
            <a:r>
              <a:rPr lang="cs-CZ" sz="2000" b="1" dirty="0">
                <a:solidFill>
                  <a:srgbClr val="6C0000"/>
                </a:solidFill>
              </a:rPr>
              <a:t>KNIHA</a:t>
            </a:r>
            <a:r>
              <a:rPr lang="en-US" sz="2000" b="1" dirty="0">
                <a:solidFill>
                  <a:srgbClr val="6C0000"/>
                </a:solidFill>
              </a:rPr>
              <a:t> 3:</a:t>
            </a:r>
            <a:r>
              <a:rPr lang="en-US" sz="2000" b="1" dirty="0"/>
              <a:t> O </a:t>
            </a:r>
            <a:r>
              <a:rPr lang="en-US" sz="2000" b="1" dirty="0" err="1"/>
              <a:t>systému</a:t>
            </a:r>
            <a:r>
              <a:rPr lang="en-US" sz="2000" b="1" dirty="0"/>
              <a:t> </a:t>
            </a:r>
            <a:r>
              <a:rPr lang="en-US" sz="2000" b="1" dirty="0" err="1"/>
              <a:t>světa</a:t>
            </a:r>
            <a:r>
              <a:rPr lang="en-US" sz="2000" b="1" dirty="0"/>
              <a:t> </a:t>
            </a:r>
            <a:r>
              <a:rPr lang="cs-CZ" sz="2000" b="1" dirty="0"/>
              <a:t> (De </a:t>
            </a:r>
            <a:r>
              <a:rPr lang="cs-CZ" sz="2000" b="1" dirty="0" err="1"/>
              <a:t>Mundi</a:t>
            </a:r>
            <a:r>
              <a:rPr lang="cs-CZ" sz="2000" b="1" dirty="0"/>
              <a:t> </a:t>
            </a:r>
            <a:r>
              <a:rPr lang="cs-CZ" sz="2000" b="1" dirty="0" err="1"/>
              <a:t>Systemate</a:t>
            </a:r>
            <a:r>
              <a:rPr lang="cs-CZ" sz="2000" b="1" dirty="0"/>
              <a:t>): Snaha na základě pohybových zákonů ukázat 				   		systém světa, kosmologie. Aplikace poznatků na astronomické jevy  (160 stran)</a:t>
            </a:r>
            <a:endParaRPr lang="en-US" sz="2000" b="1" dirty="0"/>
          </a:p>
          <a:p>
            <a:pPr defTabSz="914400">
              <a:lnSpc>
                <a:spcPct val="80000"/>
              </a:lnSpc>
              <a:spcBef>
                <a:spcPct val="0"/>
              </a:spcBef>
            </a:pPr>
            <a:endParaRPr lang="cs-CZ" sz="2400" b="1" dirty="0"/>
          </a:p>
          <a:p>
            <a:pPr defTabSz="914400">
              <a:lnSpc>
                <a:spcPct val="80000"/>
              </a:lnSpc>
              <a:spcBef>
                <a:spcPct val="0"/>
              </a:spcBef>
            </a:pPr>
            <a:r>
              <a:rPr lang="cs-CZ" sz="2000" b="1" dirty="0">
                <a:solidFill>
                  <a:srgbClr val="86723A"/>
                </a:solidFill>
              </a:rPr>
              <a:t>OBECNÉ SCHOLIUM:</a:t>
            </a:r>
            <a:r>
              <a:rPr lang="cs-CZ" sz="2000" b="1" dirty="0"/>
              <a:t>  Newtonův komentář k výsledkům jeho teorie (8 stran)</a:t>
            </a:r>
            <a:endParaRPr lang="en-GB" sz="2000" b="1" dirty="0"/>
          </a:p>
          <a:p>
            <a:pPr defTabSz="914400">
              <a:lnSpc>
                <a:spcPct val="80000"/>
              </a:lnSpc>
              <a:spcBef>
                <a:spcPct val="0"/>
              </a:spcBef>
            </a:pPr>
            <a:endParaRPr lang="cs-CZ" dirty="0"/>
          </a:p>
        </p:txBody>
      </p:sp>
      <p:sp>
        <p:nvSpPr>
          <p:cNvPr id="3" name="Slide Number Placeholder 2"/>
          <p:cNvSpPr>
            <a:spLocks noGrp="1"/>
          </p:cNvSpPr>
          <p:nvPr>
            <p:ph type="sldNum" sz="quarter" idx="12"/>
          </p:nvPr>
        </p:nvSpPr>
        <p:spPr>
          <a:xfrm>
            <a:off x="8543925" y="6584950"/>
            <a:ext cx="2743200" cy="365125"/>
          </a:xfrm>
        </p:spPr>
        <p:txBody>
          <a:bodyPr/>
          <a:lstStyle/>
          <a:p>
            <a:pPr rtl="0"/>
            <a:fld id="{4FAB73BC-B049-4115-A692-8D63A059BFB8}" type="slidenum">
              <a:rPr lang="cs-CZ" noProof="0" smtClean="0"/>
              <a:t>4</a:t>
            </a:fld>
            <a:endParaRPr lang="cs-CZ" noProof="0" dirty="0"/>
          </a:p>
        </p:txBody>
      </p:sp>
    </p:spTree>
    <p:extLst>
      <p:ext uri="{BB962C8B-B14F-4D97-AF65-F5344CB8AC3E}">
        <p14:creationId xmlns:p14="http://schemas.microsoft.com/office/powerpoint/2010/main" val="3216664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595443" y="1371645"/>
            <a:ext cx="10358005" cy="4548210"/>
          </a:xfrm>
        </p:spPr>
        <p:txBody>
          <a:bodyPr>
            <a:noAutofit/>
          </a:bodyPr>
          <a:lstStyle/>
          <a:p>
            <a:pPr marL="0" defTabSz="457200">
              <a:lnSpc>
                <a:spcPct val="150000"/>
              </a:lnSpc>
              <a:spcAft>
                <a:spcPts val="600"/>
              </a:spcAft>
            </a:pPr>
            <a:r>
              <a:rPr lang="cs-CZ" sz="2000" b="1" dirty="0"/>
              <a:t>8 definic: hmotnost, hybnost, inherentní síla (vis </a:t>
            </a:r>
            <a:r>
              <a:rPr lang="cs-CZ" sz="2000" b="1" dirty="0" err="1"/>
              <a:t>insita</a:t>
            </a:r>
            <a:r>
              <a:rPr lang="cs-CZ" sz="2000" b="1" dirty="0"/>
              <a:t>) a 5 definic síly</a:t>
            </a:r>
          </a:p>
          <a:p>
            <a:pPr marL="0" defTabSz="457200">
              <a:lnSpc>
                <a:spcPct val="100000"/>
              </a:lnSpc>
              <a:spcBef>
                <a:spcPts val="0"/>
              </a:spcBef>
            </a:pPr>
            <a:r>
              <a:rPr lang="cs-CZ" sz="2000" b="1" dirty="0"/>
              <a:t>V</a:t>
            </a:r>
            <a:r>
              <a:rPr lang="pt-BR" sz="2000" b="1" dirty="0"/>
              <a:t> latinském originále </a:t>
            </a:r>
            <a:r>
              <a:rPr lang="cs-CZ" sz="2000" b="1" dirty="0"/>
              <a:t>vystupují </a:t>
            </a:r>
            <a:r>
              <a:rPr lang="pt-BR" sz="2000" b="1" dirty="0"/>
              <a:t>termín</a:t>
            </a:r>
            <a:r>
              <a:rPr lang="cs-CZ" sz="2000" b="1" dirty="0"/>
              <a:t>y:</a:t>
            </a:r>
            <a:r>
              <a:rPr lang="pt-BR" sz="2000" b="1" dirty="0"/>
              <a:t> </a:t>
            </a:r>
            <a:r>
              <a:rPr lang="pt-BR" sz="2000" b="1" dirty="0">
                <a:solidFill>
                  <a:schemeClr val="tx2">
                    <a:lumMod val="75000"/>
                  </a:schemeClr>
                </a:solidFill>
              </a:rPr>
              <a:t>quantitas materiae</a:t>
            </a:r>
            <a:r>
              <a:rPr lang="pt-BR" sz="2000" b="1" dirty="0"/>
              <a:t>, </a:t>
            </a:r>
            <a:r>
              <a:rPr lang="pt-BR" sz="2000" b="1" dirty="0">
                <a:solidFill>
                  <a:srgbClr val="6C0000"/>
                </a:solidFill>
              </a:rPr>
              <a:t>corpus</a:t>
            </a:r>
            <a:r>
              <a:rPr lang="pt-BR" sz="2000" b="1" dirty="0"/>
              <a:t>, massa, </a:t>
            </a:r>
            <a:r>
              <a:rPr lang="pt-BR" sz="2000" b="1" dirty="0">
                <a:solidFill>
                  <a:schemeClr val="accent1">
                    <a:lumMod val="50000"/>
                  </a:schemeClr>
                </a:solidFill>
              </a:rPr>
              <a:t>pondus</a:t>
            </a:r>
            <a:r>
              <a:rPr lang="cs-CZ" sz="2000" b="1" dirty="0">
                <a:solidFill>
                  <a:schemeClr val="accent1">
                    <a:lumMod val="50000"/>
                  </a:schemeClr>
                </a:solidFill>
              </a:rPr>
              <a:t>.</a:t>
            </a:r>
          </a:p>
          <a:p>
            <a:pPr marL="0" defTabSz="457200">
              <a:lnSpc>
                <a:spcPct val="100000"/>
              </a:lnSpc>
            </a:pPr>
            <a:r>
              <a:rPr lang="cs-CZ" sz="2000" b="1" dirty="0"/>
              <a:t>B.</a:t>
            </a:r>
            <a:r>
              <a:rPr lang="en-US" sz="2000" b="1" dirty="0"/>
              <a:t>Cohen</a:t>
            </a:r>
            <a:r>
              <a:rPr lang="cs-CZ" sz="2000" b="1" dirty="0"/>
              <a:t> pro</a:t>
            </a:r>
            <a:r>
              <a:rPr lang="en-US" sz="2000" b="1" dirty="0"/>
              <a:t> </a:t>
            </a:r>
            <a:r>
              <a:rPr lang="en-US" sz="2000" b="1" dirty="0" err="1"/>
              <a:t>překlad</a:t>
            </a:r>
            <a:r>
              <a:rPr lang="en-US" sz="2000" b="1" dirty="0"/>
              <a:t> </a:t>
            </a:r>
            <a:r>
              <a:rPr lang="en-US" sz="2000" b="1" dirty="0" err="1"/>
              <a:t>volil</a:t>
            </a:r>
            <a:r>
              <a:rPr lang="en-US" sz="2000" b="1" dirty="0"/>
              <a:t> </a:t>
            </a:r>
            <a:r>
              <a:rPr lang="en-US" sz="2000" b="1" dirty="0" err="1"/>
              <a:t>slova</a:t>
            </a:r>
            <a:r>
              <a:rPr lang="cs-CZ" sz="2000" b="1" dirty="0"/>
              <a:t>: </a:t>
            </a:r>
            <a:r>
              <a:rPr lang="en-US" sz="2000" b="1" dirty="0"/>
              <a:t> </a:t>
            </a:r>
            <a:r>
              <a:rPr lang="en-US" sz="2000" b="1" dirty="0">
                <a:solidFill>
                  <a:schemeClr val="tx2">
                    <a:lumMod val="75000"/>
                  </a:schemeClr>
                </a:solidFill>
              </a:rPr>
              <a:t>quantity of matter</a:t>
            </a:r>
            <a:r>
              <a:rPr lang="en-US" sz="2000" b="1" dirty="0"/>
              <a:t>, </a:t>
            </a:r>
            <a:r>
              <a:rPr lang="en-US" sz="2000" b="1" dirty="0">
                <a:solidFill>
                  <a:srgbClr val="6C0000"/>
                </a:solidFill>
              </a:rPr>
              <a:t>body</a:t>
            </a:r>
            <a:r>
              <a:rPr lang="en-US" sz="2000" b="1" dirty="0"/>
              <a:t>, mass, </a:t>
            </a:r>
            <a:r>
              <a:rPr lang="en-US" sz="2000" b="1" dirty="0">
                <a:solidFill>
                  <a:schemeClr val="accent1">
                    <a:lumMod val="50000"/>
                  </a:schemeClr>
                </a:solidFill>
              </a:rPr>
              <a:t>weight</a:t>
            </a:r>
            <a:r>
              <a:rPr lang="en-US" sz="2000" b="1" dirty="0"/>
              <a:t>. </a:t>
            </a:r>
            <a:endParaRPr lang="cs-CZ" sz="2000" b="1" dirty="0"/>
          </a:p>
          <a:p>
            <a:pPr marL="0" defTabSz="457200"/>
            <a:r>
              <a:rPr lang="cs-CZ" sz="2000" b="1" dirty="0"/>
              <a:t>Náš (</a:t>
            </a:r>
            <a:r>
              <a:rPr lang="cs-CZ" sz="2000" dirty="0"/>
              <a:t>kompromisní</a:t>
            </a:r>
            <a:r>
              <a:rPr lang="cs-CZ" sz="2000" b="1" dirty="0"/>
              <a:t>) překlad: </a:t>
            </a:r>
            <a:r>
              <a:rPr lang="cs-CZ" sz="2000" b="1" dirty="0">
                <a:solidFill>
                  <a:schemeClr val="tx2">
                    <a:lumMod val="75000"/>
                  </a:schemeClr>
                </a:solidFill>
              </a:rPr>
              <a:t>množství látky</a:t>
            </a:r>
            <a:r>
              <a:rPr lang="cs-CZ" sz="2000" b="1" dirty="0"/>
              <a:t>, </a:t>
            </a:r>
            <a:r>
              <a:rPr lang="cs-CZ" sz="2000" b="1" dirty="0">
                <a:solidFill>
                  <a:srgbClr val="6C0000"/>
                </a:solidFill>
              </a:rPr>
              <a:t>těleso</a:t>
            </a:r>
            <a:r>
              <a:rPr lang="cs-CZ" sz="2000" b="1" dirty="0"/>
              <a:t>, hmota, </a:t>
            </a:r>
            <a:r>
              <a:rPr lang="cs-CZ" sz="2000" b="1" dirty="0">
                <a:solidFill>
                  <a:schemeClr val="accent1">
                    <a:lumMod val="50000"/>
                  </a:schemeClr>
                </a:solidFill>
              </a:rPr>
              <a:t>váha.</a:t>
            </a:r>
          </a:p>
          <a:p>
            <a:pPr marL="0" defTabSz="457200">
              <a:spcBef>
                <a:spcPts val="1200"/>
              </a:spcBef>
              <a:spcAft>
                <a:spcPts val="600"/>
              </a:spcAft>
            </a:pPr>
            <a:r>
              <a:rPr lang="cs-CZ" sz="2000" b="1" dirty="0">
                <a:solidFill>
                  <a:schemeClr val="accent1">
                    <a:lumMod val="50000"/>
                  </a:schemeClr>
                </a:solidFill>
              </a:rPr>
              <a:t>Není použit pojem  zrychlení, text  - bez vzorců, dobová označení </a:t>
            </a:r>
          </a:p>
          <a:p>
            <a:pPr marL="0" defTabSz="457200"/>
            <a:r>
              <a:rPr lang="cs-CZ" sz="2000" b="1" spc="100" dirty="0">
                <a:solidFill>
                  <a:srgbClr val="005EA4"/>
                </a:solidFill>
              </a:rPr>
              <a:t>Kruhovost  Newtonovy definice „množství látky“</a:t>
            </a:r>
          </a:p>
          <a:p>
            <a:pPr marL="0" defTabSz="457200"/>
            <a:r>
              <a:rPr lang="cs-CZ" sz="2000" b="1" dirty="0" err="1"/>
              <a:t>Pondus</a:t>
            </a:r>
            <a:r>
              <a:rPr lang="cs-CZ" sz="2000" b="1" dirty="0"/>
              <a:t> a gravitace </a:t>
            </a:r>
          </a:p>
          <a:p>
            <a:pPr marL="0" defTabSz="457200"/>
            <a:r>
              <a:rPr lang="cs-CZ" sz="2000" b="1" dirty="0"/>
              <a:t>Prostor a čas nejsou explicitně definovány</a:t>
            </a:r>
          </a:p>
          <a:p>
            <a:pPr marL="0" defTabSz="457200"/>
            <a:r>
              <a:rPr lang="cs-CZ" sz="2000" b="1" dirty="0"/>
              <a:t>Absolutní a relativní pohyb – vědro, koule spojené lankem </a:t>
            </a:r>
          </a:p>
          <a:p>
            <a:endParaRPr lang="cs-CZ" sz="1800" dirty="0"/>
          </a:p>
          <a:p>
            <a:endParaRPr lang="cs-CZ" sz="1800" dirty="0"/>
          </a:p>
          <a:p>
            <a:pPr marL="0" indent="0">
              <a:buNone/>
            </a:pPr>
            <a:r>
              <a:rPr lang="cs-CZ" sz="1800" dirty="0">
                <a:hlinkClick r:id="rId3"/>
              </a:rPr>
              <a:t>http://www.gutenberg.org/files/28233/28233-h/28233-h.htm</a:t>
            </a:r>
            <a:endParaRPr lang="cs-CZ" sz="1800" dirty="0"/>
          </a:p>
          <a:p>
            <a:pPr marL="0" indent="0">
              <a:buNone/>
            </a:pPr>
            <a:r>
              <a:rPr lang="cs-CZ" sz="1800" dirty="0">
                <a:hlinkClick r:id="rId4"/>
              </a:rPr>
              <a:t>https://en.wikisource.org/wiki/</a:t>
            </a:r>
            <a:r>
              <a:rPr lang="cs-CZ" sz="1800" dirty="0" err="1">
                <a:hlinkClick r:id="rId4"/>
              </a:rPr>
              <a:t>The_Mathematical_Principles_of_Natural_Philosophy</a:t>
            </a:r>
            <a:r>
              <a:rPr lang="cs-CZ" sz="1800" dirty="0">
                <a:hlinkClick r:id="rId4"/>
              </a:rPr>
              <a:t>_(1846)</a:t>
            </a:r>
            <a:endParaRPr lang="cs-CZ" sz="1800" dirty="0"/>
          </a:p>
          <a:p>
            <a:endParaRPr lang="en-US" sz="1800" dirty="0"/>
          </a:p>
        </p:txBody>
      </p:sp>
      <p:sp>
        <p:nvSpPr>
          <p:cNvPr id="2" name="TextBox 1"/>
          <p:cNvSpPr txBox="1"/>
          <p:nvPr/>
        </p:nvSpPr>
        <p:spPr>
          <a:xfrm>
            <a:off x="595443" y="376560"/>
            <a:ext cx="2738122" cy="523220"/>
          </a:xfrm>
          <a:prstGeom prst="rect">
            <a:avLst/>
          </a:prstGeom>
          <a:noFill/>
        </p:spPr>
        <p:txBody>
          <a:bodyPr wrap="none" rtlCol="0">
            <a:spAutoFit/>
          </a:bodyPr>
          <a:lstStyle/>
          <a:p>
            <a:r>
              <a:rPr lang="cs-CZ" sz="2800" b="1" spc="30" dirty="0"/>
              <a:t>Průvodce fyzika:</a:t>
            </a:r>
            <a:endParaRPr lang="en-US" sz="2800" b="1" spc="30" dirty="0"/>
          </a:p>
        </p:txBody>
      </p:sp>
      <p:sp>
        <p:nvSpPr>
          <p:cNvPr id="5" name="Rectangle 4"/>
          <p:cNvSpPr/>
          <p:nvPr/>
        </p:nvSpPr>
        <p:spPr>
          <a:xfrm>
            <a:off x="503637" y="899674"/>
            <a:ext cx="4170052" cy="400110"/>
          </a:xfrm>
          <a:prstGeom prst="rect">
            <a:avLst/>
          </a:prstGeom>
        </p:spPr>
        <p:txBody>
          <a:bodyPr wrap="none">
            <a:spAutoFit/>
          </a:bodyPr>
          <a:lstStyle/>
          <a:p>
            <a:r>
              <a:rPr lang="cs-CZ" sz="2000" b="1" spc="100" dirty="0">
                <a:solidFill>
                  <a:srgbClr val="005EA4"/>
                </a:solidFill>
              </a:rPr>
              <a:t> Definice a </a:t>
            </a:r>
            <a:r>
              <a:rPr lang="en-US" sz="2000" b="1" spc="100" dirty="0" err="1">
                <a:solidFill>
                  <a:srgbClr val="005EA4"/>
                </a:solidFill>
              </a:rPr>
              <a:t>terminologi</a:t>
            </a:r>
            <a:r>
              <a:rPr lang="cs-CZ" sz="2000" b="1" spc="100" dirty="0" err="1">
                <a:solidFill>
                  <a:srgbClr val="005EA4"/>
                </a:solidFill>
              </a:rPr>
              <a:t>cké</a:t>
            </a:r>
            <a:r>
              <a:rPr lang="cs-CZ" sz="2000" b="1" spc="100" dirty="0">
                <a:solidFill>
                  <a:srgbClr val="005EA4"/>
                </a:solidFill>
              </a:rPr>
              <a:t> potíže</a:t>
            </a:r>
            <a:endParaRPr lang="en-US" sz="2000" b="1" spc="100" dirty="0">
              <a:solidFill>
                <a:srgbClr val="005EA4"/>
              </a:solidFill>
            </a:endParaRPr>
          </a:p>
        </p:txBody>
      </p:sp>
      <p:pic>
        <p:nvPicPr>
          <p:cNvPr id="7" name="Obrázek 55">
            <a:extLst>
              <a:ext uri="{FF2B5EF4-FFF2-40B4-BE49-F238E27FC236}">
                <a16:creationId xmlns:a16="http://schemas.microsoft.com/office/drawing/2014/main" id="{897BE31C-1D40-49CF-96A1-1F93EF57F69A}"/>
              </a:ext>
            </a:extLst>
          </p:cNvPr>
          <p:cNvPicPr>
            <a:picLocks noChangeAspect="1"/>
          </p:cNvPicPr>
          <p:nvPr/>
        </p:nvPicPr>
        <p:blipFill>
          <a:blip r:embed="rId5"/>
          <a:stretch>
            <a:fillRect/>
          </a:stretch>
        </p:blipFill>
        <p:spPr>
          <a:xfrm>
            <a:off x="7132927" y="4704754"/>
            <a:ext cx="1015899" cy="1394003"/>
          </a:xfrm>
          <a:prstGeom prst="rect">
            <a:avLst/>
          </a:prstGeom>
        </p:spPr>
      </p:pic>
      <p:pic>
        <p:nvPicPr>
          <p:cNvPr id="8" name="Obrázek 30">
            <a:extLst>
              <a:ext uri="{FF2B5EF4-FFF2-40B4-BE49-F238E27FC236}">
                <a16:creationId xmlns:a16="http://schemas.microsoft.com/office/drawing/2014/main" id="{7FD3C997-4869-4726-AE08-F72D475B33E0}"/>
              </a:ext>
            </a:extLst>
          </p:cNvPr>
          <p:cNvPicPr>
            <a:picLocks noChangeAspect="1"/>
          </p:cNvPicPr>
          <p:nvPr/>
        </p:nvPicPr>
        <p:blipFill>
          <a:blip r:embed="rId6"/>
          <a:stretch>
            <a:fillRect/>
          </a:stretch>
        </p:blipFill>
        <p:spPr>
          <a:xfrm>
            <a:off x="8519544" y="4860901"/>
            <a:ext cx="1264538" cy="843025"/>
          </a:xfrm>
          <a:prstGeom prst="rect">
            <a:avLst/>
          </a:prstGeom>
        </p:spPr>
      </p:pic>
      <p:pic>
        <p:nvPicPr>
          <p:cNvPr id="9" name="Obrázek 45">
            <a:extLst>
              <a:ext uri="{FF2B5EF4-FFF2-40B4-BE49-F238E27FC236}">
                <a16:creationId xmlns:a16="http://schemas.microsoft.com/office/drawing/2014/main" id="{75108933-7BC3-4742-8DD0-F047B0AA29BE}"/>
              </a:ext>
            </a:extLst>
          </p:cNvPr>
          <p:cNvPicPr>
            <a:picLocks noChangeAspect="1"/>
          </p:cNvPicPr>
          <p:nvPr/>
        </p:nvPicPr>
        <p:blipFill>
          <a:blip r:embed="rId7"/>
          <a:stretch>
            <a:fillRect/>
          </a:stretch>
        </p:blipFill>
        <p:spPr>
          <a:xfrm>
            <a:off x="10070472" y="4839729"/>
            <a:ext cx="1253694" cy="864197"/>
          </a:xfrm>
          <a:prstGeom prst="rect">
            <a:avLst/>
          </a:prstGeom>
        </p:spPr>
      </p:pic>
      <p:sp>
        <p:nvSpPr>
          <p:cNvPr id="6" name="Slide Number Placeholder 5"/>
          <p:cNvSpPr>
            <a:spLocks noGrp="1"/>
          </p:cNvSpPr>
          <p:nvPr>
            <p:ph type="sldNum" sz="quarter" idx="12"/>
          </p:nvPr>
        </p:nvSpPr>
        <p:spPr>
          <a:xfrm>
            <a:off x="8610600" y="6492875"/>
            <a:ext cx="2743200" cy="365125"/>
          </a:xfrm>
        </p:spPr>
        <p:txBody>
          <a:bodyPr/>
          <a:lstStyle/>
          <a:p>
            <a:pPr rtl="0"/>
            <a:fld id="{4FAB73BC-B049-4115-A692-8D63A059BFB8}" type="slidenum">
              <a:rPr lang="cs-CZ" noProof="0" smtClean="0"/>
              <a:t>5</a:t>
            </a:fld>
            <a:endParaRPr lang="cs-CZ" noProof="0" dirty="0"/>
          </a:p>
        </p:txBody>
      </p:sp>
      <p:sp>
        <p:nvSpPr>
          <p:cNvPr id="3" name="Šipka: dolů 2">
            <a:extLst>
              <a:ext uri="{FF2B5EF4-FFF2-40B4-BE49-F238E27FC236}">
                <a16:creationId xmlns:a16="http://schemas.microsoft.com/office/drawing/2014/main" id="{BCDEDAFD-D5B2-493D-8FBA-0B4654A714B4}"/>
              </a:ext>
            </a:extLst>
          </p:cNvPr>
          <p:cNvSpPr/>
          <p:nvPr/>
        </p:nvSpPr>
        <p:spPr>
          <a:xfrm>
            <a:off x="11060482" y="376560"/>
            <a:ext cx="175365" cy="2998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59020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4D5311BF-B6FB-4232-97B8-F8104596D761}"/>
              </a:ext>
            </a:extLst>
          </p:cNvPr>
          <p:cNvPicPr>
            <a:picLocks noChangeAspect="1"/>
          </p:cNvPicPr>
          <p:nvPr/>
        </p:nvPicPr>
        <p:blipFill>
          <a:blip r:embed="rId3"/>
          <a:stretch>
            <a:fillRect/>
          </a:stretch>
        </p:blipFill>
        <p:spPr>
          <a:xfrm>
            <a:off x="6182431" y="4354396"/>
            <a:ext cx="1343784" cy="2367442"/>
          </a:xfrm>
          <a:prstGeom prst="rect">
            <a:avLst/>
          </a:prstGeom>
        </p:spPr>
      </p:pic>
      <p:sp>
        <p:nvSpPr>
          <p:cNvPr id="3" name="Zástupný symbol pro obsah 2">
            <a:extLst>
              <a:ext uri="{FF2B5EF4-FFF2-40B4-BE49-F238E27FC236}">
                <a16:creationId xmlns:a16="http://schemas.microsoft.com/office/drawing/2014/main" id="{AB98C780-EE3F-4462-B203-7FB80C0874E1}"/>
              </a:ext>
            </a:extLst>
          </p:cNvPr>
          <p:cNvSpPr>
            <a:spLocks noGrp="1"/>
          </p:cNvSpPr>
          <p:nvPr>
            <p:ph idx="4294967295"/>
          </p:nvPr>
        </p:nvSpPr>
        <p:spPr>
          <a:xfrm>
            <a:off x="240278" y="885410"/>
            <a:ext cx="11636030" cy="5584734"/>
          </a:xfrm>
        </p:spPr>
        <p:txBody>
          <a:bodyPr>
            <a:noAutofit/>
          </a:bodyPr>
          <a:lstStyle/>
          <a:p>
            <a:pPr marL="893763" indent="-893763">
              <a:buNone/>
            </a:pPr>
            <a:r>
              <a:rPr lang="cs-CZ" sz="2000" b="1" spc="-20" dirty="0">
                <a:solidFill>
                  <a:srgbClr val="6C0000"/>
                </a:solidFill>
              </a:rPr>
              <a:t> Zákon 1  (setrvačnosti)</a:t>
            </a:r>
          </a:p>
          <a:p>
            <a:pPr marL="84138" indent="-84138">
              <a:buNone/>
            </a:pPr>
            <a:r>
              <a:rPr lang="cs-CZ" sz="2000" b="1" spc="-20" dirty="0"/>
              <a:t> </a:t>
            </a:r>
            <a:r>
              <a:rPr lang="cs-CZ" sz="2000" b="1" i="1" spc="-20" dirty="0"/>
              <a:t>Corpus omne </a:t>
            </a:r>
            <a:r>
              <a:rPr lang="cs-CZ" sz="2000" b="1" i="1" spc="-20" dirty="0" err="1"/>
              <a:t>perseverare</a:t>
            </a:r>
            <a:r>
              <a:rPr lang="cs-CZ" sz="2000" b="1" i="1" spc="-20" dirty="0"/>
              <a:t> in </a:t>
            </a:r>
            <a:r>
              <a:rPr lang="cs-CZ" sz="2000" b="1" i="1" spc="-20" dirty="0" err="1"/>
              <a:t>statu</a:t>
            </a:r>
            <a:r>
              <a:rPr lang="cs-CZ" sz="2000" b="1" i="1" spc="-20" dirty="0"/>
              <a:t> </a:t>
            </a:r>
            <a:r>
              <a:rPr lang="cs-CZ" sz="2000" b="1" i="1" spc="-20" dirty="0" err="1"/>
              <a:t>suo</a:t>
            </a:r>
            <a:r>
              <a:rPr lang="cs-CZ" sz="2000" b="1" i="1" spc="-20" dirty="0"/>
              <a:t> </a:t>
            </a:r>
            <a:r>
              <a:rPr lang="cs-CZ" sz="2000" b="1" i="1" spc="-20" dirty="0" err="1"/>
              <a:t>quiescendi</a:t>
            </a:r>
            <a:r>
              <a:rPr lang="cs-CZ" sz="2000" b="1" i="1" spc="-20" dirty="0"/>
              <a:t> vel </a:t>
            </a:r>
            <a:r>
              <a:rPr lang="cs-CZ" sz="2000" b="1" i="1" spc="-20" dirty="0" err="1"/>
              <a:t>movendi</a:t>
            </a:r>
            <a:r>
              <a:rPr lang="cs-CZ" sz="2000" b="1" i="1" spc="-20" dirty="0"/>
              <a:t> </a:t>
            </a:r>
            <a:r>
              <a:rPr lang="cs-CZ" sz="2000" b="1" i="1" spc="-20" dirty="0" err="1"/>
              <a:t>uniformiter</a:t>
            </a:r>
            <a:r>
              <a:rPr lang="cs-CZ" sz="2000" b="1" i="1" spc="-20" dirty="0"/>
              <a:t> </a:t>
            </a:r>
            <a:r>
              <a:rPr lang="cs-CZ" sz="2000" b="1" i="1" u="sng" spc="-20" dirty="0"/>
              <a:t>in </a:t>
            </a:r>
            <a:r>
              <a:rPr lang="cs-CZ" sz="2000" b="1" i="1" u="sng" spc="-20" dirty="0" err="1"/>
              <a:t>directum</a:t>
            </a:r>
            <a:r>
              <a:rPr lang="cs-CZ" sz="2000" b="1" i="1" spc="-20" dirty="0"/>
              <a:t>, </a:t>
            </a:r>
            <a:r>
              <a:rPr lang="cs-CZ" sz="2000" b="1" i="1" spc="-20" dirty="0" err="1"/>
              <a:t>nisi</a:t>
            </a:r>
            <a:r>
              <a:rPr lang="cs-CZ" sz="2000" b="1" i="1" spc="-20" dirty="0"/>
              <a:t> </a:t>
            </a:r>
            <a:r>
              <a:rPr lang="cs-CZ" sz="2000" b="1" i="1" spc="-20" dirty="0" err="1"/>
              <a:t>quatenus</a:t>
            </a:r>
            <a:r>
              <a:rPr lang="cs-CZ" sz="2000" b="1" i="1" spc="-20" dirty="0"/>
              <a:t> </a:t>
            </a:r>
            <a:r>
              <a:rPr lang="cs-CZ" sz="2000" b="1" i="1" spc="-20" dirty="0" err="1"/>
              <a:t>illud</a:t>
            </a:r>
            <a:r>
              <a:rPr lang="cs-CZ" sz="2000" b="1" i="1" spc="-20" dirty="0"/>
              <a:t> a </a:t>
            </a:r>
            <a:r>
              <a:rPr lang="cs-CZ" sz="2000" b="1" i="1" spc="-20" dirty="0" err="1"/>
              <a:t>viribus</a:t>
            </a:r>
            <a:r>
              <a:rPr lang="cs-CZ" sz="2000" b="1" i="1" spc="-20" dirty="0"/>
              <a:t> </a:t>
            </a:r>
            <a:r>
              <a:rPr lang="cs-CZ" sz="2000" b="1" i="1" spc="-20" dirty="0" err="1"/>
              <a:t>impressis</a:t>
            </a:r>
            <a:r>
              <a:rPr lang="cs-CZ" sz="2000" b="1" i="1" spc="-20" dirty="0"/>
              <a:t> </a:t>
            </a:r>
            <a:r>
              <a:rPr lang="cs-CZ" sz="2000" b="1" i="1" spc="-20" dirty="0" err="1"/>
              <a:t>cogitur</a:t>
            </a:r>
            <a:r>
              <a:rPr lang="cs-CZ" sz="2000" b="1" i="1" spc="-20" dirty="0"/>
              <a:t> </a:t>
            </a:r>
            <a:r>
              <a:rPr lang="cs-CZ" sz="2000" b="1" i="1" spc="-20" dirty="0" err="1"/>
              <a:t>statum</a:t>
            </a:r>
            <a:r>
              <a:rPr lang="cs-CZ" sz="2000" b="1" i="1" spc="-20" dirty="0"/>
              <a:t> </a:t>
            </a:r>
            <a:r>
              <a:rPr lang="cs-CZ" sz="2000" b="1" i="1" spc="-20" dirty="0" err="1"/>
              <a:t>suum</a:t>
            </a:r>
            <a:r>
              <a:rPr lang="cs-CZ" sz="2000" b="1" i="1" spc="-20" dirty="0"/>
              <a:t> </a:t>
            </a:r>
            <a:r>
              <a:rPr lang="cs-CZ" sz="2000" b="1" i="1" spc="-20" dirty="0" err="1"/>
              <a:t>mutare</a:t>
            </a:r>
            <a:r>
              <a:rPr lang="cs-CZ" sz="2000" b="1" i="1" spc="-20" dirty="0"/>
              <a:t>. </a:t>
            </a:r>
          </a:p>
          <a:p>
            <a:pPr marL="0" indent="0">
              <a:lnSpc>
                <a:spcPct val="100000"/>
              </a:lnSpc>
              <a:spcBef>
                <a:spcPts val="1000"/>
              </a:spcBef>
              <a:spcAft>
                <a:spcPts val="400"/>
              </a:spcAft>
              <a:tabLst>
                <a:tab pos="84138" algn="l"/>
              </a:tabLst>
            </a:pPr>
            <a:r>
              <a:rPr lang="cs-CZ" sz="2000" b="1" spc="-20" dirty="0"/>
              <a:t> Každé těleso setrvává ve svém stavu klidu anebo rovnoměrného přímého pohybu, dokud ho vtištěné síly  	nedonutí změnit jeho stav.</a:t>
            </a:r>
          </a:p>
          <a:p>
            <a:pPr marL="0" indent="0">
              <a:lnSpc>
                <a:spcPct val="100000"/>
              </a:lnSpc>
              <a:spcBef>
                <a:spcPts val="1000"/>
              </a:spcBef>
              <a:spcAft>
                <a:spcPts val="400"/>
              </a:spcAft>
              <a:tabLst>
                <a:tab pos="84138" algn="l"/>
              </a:tabLst>
            </a:pPr>
            <a:endParaRPr lang="cs-CZ" sz="2000" b="1" spc="-20" dirty="0"/>
          </a:p>
          <a:p>
            <a:r>
              <a:rPr lang="cs-CZ" sz="2000" b="1" spc="-20" dirty="0">
                <a:solidFill>
                  <a:schemeClr val="tx2">
                    <a:lumMod val="75000"/>
                  </a:schemeClr>
                </a:solidFill>
              </a:rPr>
              <a:t>Ve 4. knize Aristotelovy „</a:t>
            </a:r>
            <a:r>
              <a:rPr lang="cs-CZ" sz="2000" b="1" i="1" spc="-20" dirty="0">
                <a:solidFill>
                  <a:schemeClr val="tx2">
                    <a:lumMod val="75000"/>
                  </a:schemeClr>
                </a:solidFill>
              </a:rPr>
              <a:t>Fyziky“</a:t>
            </a:r>
            <a:r>
              <a:rPr lang="cs-CZ" sz="2000" b="1" spc="-20" dirty="0">
                <a:solidFill>
                  <a:schemeClr val="tx2">
                    <a:lumMod val="75000"/>
                  </a:schemeClr>
                </a:solidFill>
              </a:rPr>
              <a:t>: </a:t>
            </a:r>
          </a:p>
          <a:p>
            <a:pPr marL="0" indent="0">
              <a:lnSpc>
                <a:spcPct val="100000"/>
              </a:lnSpc>
              <a:spcBef>
                <a:spcPts val="0"/>
              </a:spcBef>
              <a:spcAft>
                <a:spcPts val="0"/>
              </a:spcAft>
              <a:buNone/>
            </a:pPr>
            <a:r>
              <a:rPr lang="cs-CZ" sz="2000" b="1" spc="-20" dirty="0"/>
              <a:t>„Nikdo asi nedovede říci, proč se něco, je-li uvedeno v pohyb, i někde zastaví. </a:t>
            </a:r>
          </a:p>
          <a:p>
            <a:pPr marL="88900" indent="0">
              <a:lnSpc>
                <a:spcPct val="100000"/>
              </a:lnSpc>
              <a:spcBef>
                <a:spcPts val="0"/>
              </a:spcBef>
              <a:spcAft>
                <a:spcPts val="0"/>
              </a:spcAft>
              <a:buNone/>
            </a:pPr>
            <a:r>
              <a:rPr lang="cs-CZ" sz="2000" b="1" spc="-20" dirty="0"/>
              <a:t>Neboť proč spíše zde než tam?  A tak buď bude v klidu, nebo se do neomezena bude nutně pohybovat v prostoru, nebude-li něco silnějšího překážet.“</a:t>
            </a:r>
          </a:p>
          <a:p>
            <a:pPr marL="893763" indent="-893763">
              <a:buNone/>
            </a:pPr>
            <a:endParaRPr lang="cs-CZ" sz="2000" b="1" spc="-20" dirty="0"/>
          </a:p>
          <a:p>
            <a:pPr marL="893763" indent="-893763">
              <a:buNone/>
            </a:pPr>
            <a:endParaRPr lang="cs-CZ" sz="2000" b="1" spc="-20" dirty="0"/>
          </a:p>
          <a:p>
            <a:pPr marL="893763" indent="-893763">
              <a:buNone/>
            </a:pPr>
            <a:r>
              <a:rPr lang="cs-CZ" sz="2000" b="1" spc="-20" dirty="0">
                <a:solidFill>
                  <a:schemeClr val="accent5">
                    <a:lumMod val="50000"/>
                  </a:schemeClr>
                </a:solidFill>
              </a:rPr>
              <a:t> Existuje  9 verzí formulace „zákona „setrvačnosti“  </a:t>
            </a:r>
          </a:p>
          <a:p>
            <a:pPr marL="893763" indent="-893763">
              <a:buNone/>
            </a:pPr>
            <a:r>
              <a:rPr lang="cs-CZ" sz="2000" b="1" spc="-20" dirty="0"/>
              <a:t> ve III. vydání Principů  Newton cíleně přechází od in linea </a:t>
            </a:r>
            <a:r>
              <a:rPr lang="cs-CZ" sz="2000" b="1" spc="-20" dirty="0" err="1"/>
              <a:t>recta</a:t>
            </a:r>
            <a:r>
              <a:rPr lang="cs-CZ" sz="2000" b="1" spc="-20" dirty="0"/>
              <a:t> k in </a:t>
            </a:r>
            <a:r>
              <a:rPr lang="cs-CZ" sz="2000" b="1" spc="-20" dirty="0" err="1"/>
              <a:t>directum</a:t>
            </a:r>
            <a:r>
              <a:rPr lang="cs-CZ" sz="2000" b="1" spc="-20" dirty="0"/>
              <a:t>. </a:t>
            </a:r>
          </a:p>
          <a:p>
            <a:pPr marL="352425" indent="-352425">
              <a:buNone/>
            </a:pPr>
            <a:r>
              <a:rPr lang="cs-CZ" sz="2000" b="1" spc="-20" dirty="0"/>
              <a:t>	</a:t>
            </a:r>
            <a:endParaRPr lang="cs-CZ" sz="1800" spc="-20" dirty="0"/>
          </a:p>
        </p:txBody>
      </p:sp>
      <p:pic>
        <p:nvPicPr>
          <p:cNvPr id="8" name="Obrázek 7">
            <a:extLst>
              <a:ext uri="{FF2B5EF4-FFF2-40B4-BE49-F238E27FC236}">
                <a16:creationId xmlns:a16="http://schemas.microsoft.com/office/drawing/2014/main" id="{ACE83316-223E-4877-986F-5DD57BC4728A}"/>
              </a:ext>
            </a:extLst>
          </p:cNvPr>
          <p:cNvPicPr>
            <a:picLocks noChangeAspect="1"/>
          </p:cNvPicPr>
          <p:nvPr/>
        </p:nvPicPr>
        <p:blipFill>
          <a:blip r:embed="rId4"/>
          <a:stretch>
            <a:fillRect/>
          </a:stretch>
        </p:blipFill>
        <p:spPr>
          <a:xfrm>
            <a:off x="9289341" y="4344989"/>
            <a:ext cx="2510795" cy="1983122"/>
          </a:xfrm>
          <a:prstGeom prst="rect">
            <a:avLst/>
          </a:prstGeom>
        </p:spPr>
      </p:pic>
      <p:grpSp>
        <p:nvGrpSpPr>
          <p:cNvPr id="5" name="Skupina 4">
            <a:extLst>
              <a:ext uri="{FF2B5EF4-FFF2-40B4-BE49-F238E27FC236}">
                <a16:creationId xmlns:a16="http://schemas.microsoft.com/office/drawing/2014/main" id="{0FA76980-BE8E-41F1-BDA0-5761B7F165DF}"/>
              </a:ext>
            </a:extLst>
          </p:cNvPr>
          <p:cNvGrpSpPr/>
          <p:nvPr/>
        </p:nvGrpSpPr>
        <p:grpSpPr>
          <a:xfrm>
            <a:off x="10192659" y="2392858"/>
            <a:ext cx="1313556" cy="1133420"/>
            <a:chOff x="9702587" y="4067221"/>
            <a:chExt cx="1771595" cy="1740869"/>
          </a:xfrm>
        </p:grpSpPr>
        <p:pic>
          <p:nvPicPr>
            <p:cNvPr id="4" name="Obrázek 3">
              <a:extLst>
                <a:ext uri="{FF2B5EF4-FFF2-40B4-BE49-F238E27FC236}">
                  <a16:creationId xmlns:a16="http://schemas.microsoft.com/office/drawing/2014/main" id="{97DCD0EB-864A-402D-8C79-A29E5C3E2255}"/>
                </a:ext>
              </a:extLst>
            </p:cNvPr>
            <p:cNvPicPr>
              <a:picLocks noChangeAspect="1"/>
            </p:cNvPicPr>
            <p:nvPr/>
          </p:nvPicPr>
          <p:blipFill>
            <a:blip r:embed="rId5"/>
            <a:stretch>
              <a:fillRect/>
            </a:stretch>
          </p:blipFill>
          <p:spPr>
            <a:xfrm>
              <a:off x="10524480" y="4067221"/>
              <a:ext cx="949702" cy="1562938"/>
            </a:xfrm>
            <a:prstGeom prst="rect">
              <a:avLst/>
            </a:prstGeom>
          </p:spPr>
        </p:pic>
        <p:pic>
          <p:nvPicPr>
            <p:cNvPr id="2" name="Obrázek 1">
              <a:extLst>
                <a:ext uri="{FF2B5EF4-FFF2-40B4-BE49-F238E27FC236}">
                  <a16:creationId xmlns:a16="http://schemas.microsoft.com/office/drawing/2014/main" id="{8B2241BE-46B3-41F7-B6FB-15DFD759F619}"/>
                </a:ext>
              </a:extLst>
            </p:cNvPr>
            <p:cNvPicPr>
              <a:picLocks noChangeAspect="1"/>
            </p:cNvPicPr>
            <p:nvPr/>
          </p:nvPicPr>
          <p:blipFill>
            <a:blip r:embed="rId6"/>
            <a:stretch>
              <a:fillRect/>
            </a:stretch>
          </p:blipFill>
          <p:spPr>
            <a:xfrm>
              <a:off x="9702587" y="4245152"/>
              <a:ext cx="949702" cy="1562938"/>
            </a:xfrm>
            <a:prstGeom prst="rect">
              <a:avLst/>
            </a:prstGeom>
          </p:spPr>
        </p:pic>
      </p:grpSp>
      <p:sp>
        <p:nvSpPr>
          <p:cNvPr id="7" name="TextBox 6"/>
          <p:cNvSpPr txBox="1"/>
          <p:nvPr/>
        </p:nvSpPr>
        <p:spPr>
          <a:xfrm>
            <a:off x="3372289" y="146496"/>
            <a:ext cx="6132641" cy="523220"/>
          </a:xfrm>
          <a:prstGeom prst="rect">
            <a:avLst/>
          </a:prstGeom>
          <a:noFill/>
        </p:spPr>
        <p:txBody>
          <a:bodyPr wrap="none" rtlCol="0">
            <a:spAutoFit/>
          </a:bodyPr>
          <a:lstStyle/>
          <a:p>
            <a:r>
              <a:rPr lang="en-US" sz="2800" b="1" dirty="0" err="1"/>
              <a:t>Axiomy</a:t>
            </a:r>
            <a:r>
              <a:rPr lang="en-US" sz="2800" b="1" dirty="0"/>
              <a:t> </a:t>
            </a:r>
            <a:r>
              <a:rPr lang="en-US" sz="2800" b="1" dirty="0" err="1"/>
              <a:t>čili</a:t>
            </a:r>
            <a:r>
              <a:rPr lang="en-US" sz="2800" b="1" dirty="0"/>
              <a:t> </a:t>
            </a:r>
            <a:r>
              <a:rPr lang="en-US" sz="2800" b="1" dirty="0" err="1"/>
              <a:t>Newtonovy</a:t>
            </a:r>
            <a:r>
              <a:rPr lang="en-US" sz="2800" b="1" dirty="0"/>
              <a:t> </a:t>
            </a:r>
            <a:r>
              <a:rPr lang="en-US" sz="2800" b="1" dirty="0" err="1"/>
              <a:t>zákony</a:t>
            </a:r>
            <a:r>
              <a:rPr lang="en-US" sz="2800" b="1" dirty="0"/>
              <a:t> </a:t>
            </a:r>
            <a:r>
              <a:rPr lang="en-US" sz="2800" b="1" dirty="0" err="1"/>
              <a:t>pohybu</a:t>
            </a:r>
            <a:endParaRPr lang="en-US" sz="2800" b="1" dirty="0"/>
          </a:p>
        </p:txBody>
      </p:sp>
      <p:sp>
        <p:nvSpPr>
          <p:cNvPr id="9" name="Slide Number Placeholder 8"/>
          <p:cNvSpPr>
            <a:spLocks noGrp="1"/>
          </p:cNvSpPr>
          <p:nvPr>
            <p:ph type="sldNum" sz="quarter" idx="12"/>
          </p:nvPr>
        </p:nvSpPr>
        <p:spPr>
          <a:xfrm>
            <a:off x="11705166" y="6470144"/>
            <a:ext cx="973667" cy="274320"/>
          </a:xfrm>
        </p:spPr>
        <p:txBody>
          <a:bodyPr/>
          <a:lstStyle/>
          <a:p>
            <a:pPr rtl="0"/>
            <a:fld id="{4FAB73BC-B049-4115-A692-8D63A059BFB8}" type="slidenum">
              <a:rPr lang="cs-CZ" noProof="0" smtClean="0"/>
              <a:t>6</a:t>
            </a:fld>
            <a:endParaRPr lang="cs-CZ" noProof="0" dirty="0"/>
          </a:p>
        </p:txBody>
      </p:sp>
      <p:pic>
        <p:nvPicPr>
          <p:cNvPr id="11" name="Obrázek 10">
            <a:extLst>
              <a:ext uri="{FF2B5EF4-FFF2-40B4-BE49-F238E27FC236}">
                <a16:creationId xmlns:a16="http://schemas.microsoft.com/office/drawing/2014/main" id="{AAEC15F9-EC4B-47FB-BB66-6B0050717533}"/>
              </a:ext>
            </a:extLst>
          </p:cNvPr>
          <p:cNvPicPr>
            <a:picLocks noChangeAspect="1"/>
          </p:cNvPicPr>
          <p:nvPr/>
        </p:nvPicPr>
        <p:blipFill>
          <a:blip r:embed="rId7"/>
          <a:stretch>
            <a:fillRect/>
          </a:stretch>
        </p:blipFill>
        <p:spPr>
          <a:xfrm>
            <a:off x="7772496" y="4344989"/>
            <a:ext cx="1516845" cy="1249167"/>
          </a:xfrm>
          <a:prstGeom prst="rect">
            <a:avLst/>
          </a:prstGeom>
        </p:spPr>
      </p:pic>
      <p:sp>
        <p:nvSpPr>
          <p:cNvPr id="12" name="Obdélník 11">
            <a:extLst>
              <a:ext uri="{FF2B5EF4-FFF2-40B4-BE49-F238E27FC236}">
                <a16:creationId xmlns:a16="http://schemas.microsoft.com/office/drawing/2014/main" id="{34B453C8-2509-4497-B74B-E488D8ECE18B}"/>
              </a:ext>
            </a:extLst>
          </p:cNvPr>
          <p:cNvSpPr/>
          <p:nvPr/>
        </p:nvSpPr>
        <p:spPr>
          <a:xfrm>
            <a:off x="10115101" y="6470144"/>
            <a:ext cx="1468672" cy="261610"/>
          </a:xfrm>
          <a:prstGeom prst="rect">
            <a:avLst/>
          </a:prstGeom>
        </p:spPr>
        <p:txBody>
          <a:bodyPr wrap="none">
            <a:spAutoFit/>
          </a:bodyPr>
          <a:lstStyle/>
          <a:p>
            <a:r>
              <a:rPr lang="cs-CZ" sz="1100" dirty="0"/>
              <a:t>Čs. čas. </a:t>
            </a:r>
            <a:r>
              <a:rPr lang="cs-CZ" sz="1100" dirty="0" err="1"/>
              <a:t>fyz</a:t>
            </a:r>
            <a:r>
              <a:rPr lang="cs-CZ" sz="1100" dirty="0"/>
              <a:t>. 62 (2012)</a:t>
            </a:r>
          </a:p>
        </p:txBody>
      </p:sp>
      <p:pic>
        <p:nvPicPr>
          <p:cNvPr id="13" name="Obrázek 12">
            <a:extLst>
              <a:ext uri="{FF2B5EF4-FFF2-40B4-BE49-F238E27FC236}">
                <a16:creationId xmlns:a16="http://schemas.microsoft.com/office/drawing/2014/main" id="{376ECE4F-2AEB-4546-8A51-BC44D0C20046}"/>
              </a:ext>
            </a:extLst>
          </p:cNvPr>
          <p:cNvPicPr>
            <a:picLocks noChangeAspect="1"/>
          </p:cNvPicPr>
          <p:nvPr/>
        </p:nvPicPr>
        <p:blipFill>
          <a:blip r:embed="rId8"/>
          <a:stretch>
            <a:fillRect/>
          </a:stretch>
        </p:blipFill>
        <p:spPr>
          <a:xfrm>
            <a:off x="11872133" y="343246"/>
            <a:ext cx="213378" cy="317019"/>
          </a:xfrm>
          <a:prstGeom prst="rect">
            <a:avLst/>
          </a:prstGeom>
        </p:spPr>
      </p:pic>
    </p:spTree>
    <p:extLst>
      <p:ext uri="{BB962C8B-B14F-4D97-AF65-F5344CB8AC3E}">
        <p14:creationId xmlns:p14="http://schemas.microsoft.com/office/powerpoint/2010/main" val="158792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844" y="313021"/>
            <a:ext cx="11532359" cy="5991384"/>
          </a:xfrm>
          <a:prstGeom prst="rect">
            <a:avLst/>
          </a:prstGeom>
        </p:spPr>
        <p:txBody>
          <a:bodyPr wrap="square">
            <a:spAutoFit/>
          </a:bodyPr>
          <a:lstStyle/>
          <a:p>
            <a:pPr marL="893763" indent="-893763">
              <a:spcBef>
                <a:spcPts val="1000"/>
              </a:spcBef>
              <a:spcAft>
                <a:spcPts val="200"/>
              </a:spcAft>
              <a:buNone/>
            </a:pPr>
            <a:r>
              <a:rPr lang="cs-CZ" sz="2000" b="1" dirty="0">
                <a:solidFill>
                  <a:srgbClr val="6C0000"/>
                </a:solidFill>
              </a:rPr>
              <a:t>Zákon 2</a:t>
            </a:r>
            <a:r>
              <a:rPr lang="cs-CZ" sz="2000" b="1" dirty="0"/>
              <a:t>   (síly)</a:t>
            </a:r>
          </a:p>
          <a:p>
            <a:pPr defTabSz="179388">
              <a:spcBef>
                <a:spcPts val="600"/>
              </a:spcBef>
              <a:spcAft>
                <a:spcPts val="200"/>
              </a:spcAft>
              <a:buNone/>
            </a:pPr>
            <a:r>
              <a:rPr lang="cs-CZ" sz="2000" b="1" i="1" dirty="0" err="1"/>
              <a:t>Mutationem</a:t>
            </a:r>
            <a:r>
              <a:rPr lang="cs-CZ" sz="2000" b="1" i="1" dirty="0"/>
              <a:t> </a:t>
            </a:r>
            <a:r>
              <a:rPr lang="cs-CZ" sz="2000" b="1" i="1" dirty="0" err="1"/>
              <a:t>motus</a:t>
            </a:r>
            <a:r>
              <a:rPr lang="cs-CZ" sz="2000" b="1" i="1" dirty="0"/>
              <a:t>  </a:t>
            </a:r>
            <a:r>
              <a:rPr lang="cs-CZ" sz="2000" b="1" i="1" dirty="0" err="1"/>
              <a:t>proportionalem</a:t>
            </a:r>
            <a:r>
              <a:rPr lang="cs-CZ" sz="2000" b="1" i="1" dirty="0"/>
              <a:t> </a:t>
            </a:r>
            <a:r>
              <a:rPr lang="cs-CZ" sz="2000" b="1" i="1" dirty="0" err="1"/>
              <a:t>esse</a:t>
            </a:r>
            <a:r>
              <a:rPr lang="cs-CZ" sz="2000" b="1" i="1" dirty="0"/>
              <a:t> </a:t>
            </a:r>
            <a:r>
              <a:rPr lang="cs-CZ" sz="2000" b="1" i="1" dirty="0" err="1"/>
              <a:t>vi</a:t>
            </a:r>
            <a:r>
              <a:rPr lang="cs-CZ" sz="2000" b="1" i="1" dirty="0"/>
              <a:t> </a:t>
            </a:r>
            <a:r>
              <a:rPr lang="cs-CZ" sz="2000" b="1" i="1" dirty="0" err="1"/>
              <a:t>motrici</a:t>
            </a:r>
            <a:r>
              <a:rPr lang="cs-CZ" sz="2000" b="1" i="1" dirty="0"/>
              <a:t> </a:t>
            </a:r>
            <a:r>
              <a:rPr lang="cs-CZ" sz="2000" b="1" i="1" dirty="0" err="1"/>
              <a:t>impressae</a:t>
            </a:r>
            <a:r>
              <a:rPr lang="cs-CZ" sz="2000" b="1" i="1" dirty="0"/>
              <a:t>, </a:t>
            </a:r>
            <a:r>
              <a:rPr lang="cs-CZ" sz="2000" b="1" i="1" dirty="0" err="1"/>
              <a:t>fieri</a:t>
            </a:r>
            <a:r>
              <a:rPr lang="cs-CZ" sz="2000" b="1" i="1" dirty="0"/>
              <a:t>  </a:t>
            </a:r>
            <a:r>
              <a:rPr lang="cs-CZ" sz="2000" b="1" i="1" dirty="0" err="1"/>
              <a:t>secundum</a:t>
            </a:r>
            <a:r>
              <a:rPr lang="cs-CZ" sz="2000" b="1" i="1" dirty="0"/>
              <a:t> </a:t>
            </a:r>
            <a:r>
              <a:rPr lang="cs-CZ" sz="2000" b="1" i="1" dirty="0" err="1"/>
              <a:t>lineam</a:t>
            </a:r>
            <a:r>
              <a:rPr lang="cs-CZ" sz="2000" b="1" i="1" dirty="0"/>
              <a:t> </a:t>
            </a:r>
            <a:r>
              <a:rPr lang="cs-CZ" sz="2000" b="1" i="1" dirty="0" err="1"/>
              <a:t>rectam</a:t>
            </a:r>
            <a:r>
              <a:rPr lang="cs-CZ" sz="2000" b="1" i="1" dirty="0"/>
              <a:t> </a:t>
            </a:r>
            <a:r>
              <a:rPr lang="cs-CZ" sz="2000" b="1" i="1" dirty="0" err="1"/>
              <a:t>qua</a:t>
            </a:r>
            <a:r>
              <a:rPr lang="cs-CZ" sz="2000" b="1" i="1" dirty="0"/>
              <a:t> vis </a:t>
            </a:r>
            <a:r>
              <a:rPr lang="cs-CZ" sz="2000" b="1" i="1" dirty="0" err="1"/>
              <a:t>illa</a:t>
            </a:r>
            <a:r>
              <a:rPr lang="cs-CZ" sz="2000" b="1" i="1" dirty="0"/>
              <a:t> </a:t>
            </a:r>
            <a:r>
              <a:rPr lang="cs-CZ" sz="2000" b="1" i="1" dirty="0" err="1"/>
              <a:t>imprimitur</a:t>
            </a:r>
            <a:r>
              <a:rPr lang="cs-CZ" sz="2000" b="1" i="1" dirty="0"/>
              <a:t>.</a:t>
            </a:r>
          </a:p>
          <a:p>
            <a:pPr defTabSz="179388">
              <a:spcBef>
                <a:spcPts val="600"/>
              </a:spcBef>
              <a:spcAft>
                <a:spcPts val="200"/>
              </a:spcAft>
              <a:buNone/>
              <a:tabLst>
                <a:tab pos="0" algn="l"/>
              </a:tabLst>
            </a:pPr>
            <a:r>
              <a:rPr lang="cs-CZ" dirty="0"/>
              <a:t>	</a:t>
            </a:r>
            <a:r>
              <a:rPr lang="cs-CZ" sz="2000" b="1" dirty="0"/>
              <a:t>Změna pohybu je úměrná hybné vtištěné síle a nastává ve směru přímky, podél níž vtištěná síla působí.</a:t>
            </a:r>
          </a:p>
          <a:p>
            <a:pPr>
              <a:spcBef>
                <a:spcPts val="1000"/>
              </a:spcBef>
              <a:spcAft>
                <a:spcPts val="200"/>
              </a:spcAft>
            </a:pPr>
            <a:r>
              <a:rPr lang="cs-CZ" dirty="0"/>
              <a:t>Pokud nějaká síla působí pohyb, dvojnásobná síla způsobí dvojnásobný pohyb, trojnásobná síla trojnásobný pohyb, ať už je síla přiložena najednou nebo postupně. A pokud se těleso před tím pohybovalo, nový pohyb (jelikož pohyb je vždy ve stejném směru jako působící síla) se přidá k původnímu pohybu...</a:t>
            </a:r>
          </a:p>
          <a:p>
            <a:pPr>
              <a:spcBef>
                <a:spcPts val="600"/>
              </a:spcBef>
            </a:pPr>
            <a:r>
              <a:rPr lang="cs-CZ" sz="2000" b="1" dirty="0"/>
              <a:t>Newtonova formulace neobsahuje </a:t>
            </a:r>
            <a:r>
              <a:rPr lang="cs-CZ" sz="2000" b="1" dirty="0">
                <a:solidFill>
                  <a:schemeClr val="accent4">
                    <a:lumMod val="50000"/>
                  </a:schemeClr>
                </a:solidFill>
              </a:rPr>
              <a:t>pojem zrychlení</a:t>
            </a:r>
            <a:r>
              <a:rPr lang="cs-CZ" sz="2000" b="1" dirty="0"/>
              <a:t>,  je 1. zákon důsledkem 2. zákona?</a:t>
            </a:r>
          </a:p>
          <a:p>
            <a:endParaRPr lang="cs-CZ" sz="2000" b="1" dirty="0"/>
          </a:p>
          <a:p>
            <a:pPr marL="893763" indent="-893763">
              <a:spcBef>
                <a:spcPts val="1000"/>
              </a:spcBef>
              <a:spcAft>
                <a:spcPts val="200"/>
              </a:spcAft>
            </a:pPr>
            <a:r>
              <a:rPr lang="cs-CZ" sz="2000" b="1" dirty="0">
                <a:solidFill>
                  <a:srgbClr val="6C0000"/>
                </a:solidFill>
              </a:rPr>
              <a:t>Zákon 3  </a:t>
            </a:r>
            <a:r>
              <a:rPr lang="cs-CZ" sz="2000" b="1" dirty="0"/>
              <a:t>(vzájemného působení těles)</a:t>
            </a:r>
          </a:p>
          <a:p>
            <a:pPr defTabSz="179388">
              <a:spcBef>
                <a:spcPts val="600"/>
              </a:spcBef>
              <a:spcAft>
                <a:spcPts val="200"/>
              </a:spcAft>
            </a:pPr>
            <a:r>
              <a:rPr lang="cs-CZ" sz="2000" b="1" i="1" dirty="0" err="1"/>
              <a:t>Actioni</a:t>
            </a:r>
            <a:r>
              <a:rPr lang="cs-CZ" sz="2000" b="1" i="1" dirty="0"/>
              <a:t> </a:t>
            </a:r>
            <a:r>
              <a:rPr lang="cs-CZ" sz="2000" b="1" i="1" dirty="0" err="1"/>
              <a:t>contrariam</a:t>
            </a:r>
            <a:r>
              <a:rPr lang="cs-CZ" sz="2000" b="1" i="1" dirty="0"/>
              <a:t> </a:t>
            </a:r>
            <a:r>
              <a:rPr lang="cs-CZ" sz="2000" b="1" i="1" dirty="0" err="1"/>
              <a:t>semper</a:t>
            </a:r>
            <a:r>
              <a:rPr lang="cs-CZ" sz="2000" b="1" i="1" dirty="0"/>
              <a:t> et </a:t>
            </a:r>
            <a:r>
              <a:rPr lang="cs-CZ" sz="2000" b="1" i="1" dirty="0" err="1"/>
              <a:t>aequalem</a:t>
            </a:r>
            <a:r>
              <a:rPr lang="cs-CZ" sz="2000" b="1" i="1" dirty="0"/>
              <a:t> </a:t>
            </a:r>
            <a:r>
              <a:rPr lang="cs-CZ" sz="2000" b="1" i="1" dirty="0" err="1"/>
              <a:t>esse</a:t>
            </a:r>
            <a:r>
              <a:rPr lang="cs-CZ" sz="2000" b="1" i="1" dirty="0"/>
              <a:t> </a:t>
            </a:r>
            <a:r>
              <a:rPr lang="cs-CZ" sz="2000" b="1" i="1" dirty="0" err="1"/>
              <a:t>reactionem</a:t>
            </a:r>
            <a:r>
              <a:rPr lang="cs-CZ" sz="2000" b="1" i="1" dirty="0"/>
              <a:t>: </a:t>
            </a:r>
            <a:r>
              <a:rPr lang="cs-CZ" sz="2000" b="1" i="1" dirty="0" err="1"/>
              <a:t>sive</a:t>
            </a:r>
            <a:r>
              <a:rPr lang="cs-CZ" sz="2000" b="1" i="1" dirty="0"/>
              <a:t> corporum </a:t>
            </a:r>
            <a:r>
              <a:rPr lang="cs-CZ" sz="2000" b="1" i="1" dirty="0" err="1"/>
              <a:t>duorum</a:t>
            </a:r>
            <a:r>
              <a:rPr lang="cs-CZ" sz="2000" b="1" i="1" dirty="0"/>
              <a:t> </a:t>
            </a:r>
            <a:r>
              <a:rPr lang="cs-CZ" sz="2000" b="1" i="1" dirty="0" err="1"/>
              <a:t>actiones</a:t>
            </a:r>
            <a:r>
              <a:rPr lang="cs-CZ" sz="2000" b="1" i="1" dirty="0"/>
              <a:t> in se </a:t>
            </a:r>
            <a:r>
              <a:rPr lang="cs-CZ" sz="2000" b="1" i="1" dirty="0" err="1"/>
              <a:t>mutuo</a:t>
            </a:r>
            <a:r>
              <a:rPr lang="cs-CZ" sz="2000" b="1" i="1" dirty="0"/>
              <a:t> </a:t>
            </a:r>
            <a:r>
              <a:rPr lang="cs-CZ" sz="2000" b="1" i="1" dirty="0" err="1"/>
              <a:t>semper</a:t>
            </a:r>
            <a:r>
              <a:rPr lang="cs-CZ" sz="2000" b="1" i="1" dirty="0"/>
              <a:t> </a:t>
            </a:r>
            <a:r>
              <a:rPr lang="cs-CZ" sz="2000" b="1" i="1" dirty="0" err="1"/>
              <a:t>esse</a:t>
            </a:r>
            <a:r>
              <a:rPr lang="cs-CZ" sz="2000" b="1" i="1" dirty="0"/>
              <a:t> </a:t>
            </a:r>
            <a:r>
              <a:rPr lang="cs-CZ" sz="2000" b="1" i="1" dirty="0" err="1"/>
              <a:t>aequales</a:t>
            </a:r>
            <a:r>
              <a:rPr lang="cs-CZ" sz="2000" b="1" i="1" dirty="0"/>
              <a:t> et in partes </a:t>
            </a:r>
            <a:r>
              <a:rPr lang="cs-CZ" sz="2000" b="1" i="1" dirty="0" err="1"/>
              <a:t>contrarias</a:t>
            </a:r>
            <a:r>
              <a:rPr lang="cs-CZ" sz="2000" b="1" i="1" dirty="0"/>
              <a:t> </a:t>
            </a:r>
            <a:r>
              <a:rPr lang="cs-CZ" sz="2000" b="1" i="1" dirty="0" err="1"/>
              <a:t>dirigi</a:t>
            </a:r>
            <a:r>
              <a:rPr lang="cs-CZ" sz="2000" b="1" i="1" dirty="0"/>
              <a:t>.</a:t>
            </a:r>
          </a:p>
          <a:p>
            <a:pPr defTabSz="179388">
              <a:spcBef>
                <a:spcPts val="600"/>
              </a:spcBef>
              <a:spcAft>
                <a:spcPts val="200"/>
              </a:spcAft>
              <a:tabLst>
                <a:tab pos="0" algn="l"/>
              </a:tabLst>
            </a:pPr>
            <a:r>
              <a:rPr lang="cs-CZ" sz="2000" b="1" dirty="0"/>
              <a:t>	Proti každé akci vždy působí stejná reakce; jinak: vzájemná působení dvou těles jsou vždy stejně velká a míří na opačné strany.</a:t>
            </a:r>
          </a:p>
          <a:p>
            <a:r>
              <a:rPr lang="cs-CZ" dirty="0"/>
              <a:t>Cokoliv co tlačí nebo táhne něco jiného je tím také tlačeno nebo taženo. Když kdokoliv zatlačí na kámen prstem, jeho prst je též tlačen tímto kamenem</a:t>
            </a:r>
          </a:p>
          <a:p>
            <a:endParaRPr lang="cs-CZ" sz="2000" b="1" dirty="0"/>
          </a:p>
          <a:p>
            <a:r>
              <a:rPr lang="cs-CZ" sz="2000" b="1" dirty="0">
                <a:solidFill>
                  <a:schemeClr val="accent4">
                    <a:lumMod val="50000"/>
                  </a:schemeClr>
                </a:solidFill>
              </a:rPr>
              <a:t>Akce a reakce </a:t>
            </a:r>
            <a:r>
              <a:rPr lang="cs-CZ" sz="2000" b="1" dirty="0"/>
              <a:t>- Newtonův originální příspěvek, vztah zákona k veličině, kterou Newton nazývá massa</a:t>
            </a:r>
          </a:p>
        </p:txBody>
      </p:sp>
      <p:sp>
        <p:nvSpPr>
          <p:cNvPr id="3" name="Slide Number Placeholder 2"/>
          <p:cNvSpPr>
            <a:spLocks noGrp="1"/>
          </p:cNvSpPr>
          <p:nvPr>
            <p:ph type="sldNum" sz="quarter" idx="12"/>
          </p:nvPr>
        </p:nvSpPr>
        <p:spPr/>
        <p:txBody>
          <a:bodyPr/>
          <a:lstStyle/>
          <a:p>
            <a:pPr rtl="0"/>
            <a:fld id="{4FAB73BC-B049-4115-A692-8D63A059BFB8}" type="slidenum">
              <a:rPr lang="cs-CZ" noProof="0" smtClean="0"/>
              <a:t>7</a:t>
            </a:fld>
            <a:endParaRPr lang="cs-CZ" noProof="0" dirty="0"/>
          </a:p>
        </p:txBody>
      </p:sp>
      <p:pic>
        <p:nvPicPr>
          <p:cNvPr id="5" name="Obrázek 4">
            <a:extLst>
              <a:ext uri="{FF2B5EF4-FFF2-40B4-BE49-F238E27FC236}">
                <a16:creationId xmlns:a16="http://schemas.microsoft.com/office/drawing/2014/main" id="{00EDEA5B-6EB8-46F3-846E-EBCBD46D5283}"/>
              </a:ext>
            </a:extLst>
          </p:cNvPr>
          <p:cNvPicPr>
            <a:picLocks noChangeAspect="1"/>
          </p:cNvPicPr>
          <p:nvPr/>
        </p:nvPicPr>
        <p:blipFill>
          <a:blip r:embed="rId3"/>
          <a:stretch>
            <a:fillRect/>
          </a:stretch>
        </p:blipFill>
        <p:spPr>
          <a:xfrm>
            <a:off x="11713502" y="154511"/>
            <a:ext cx="213378" cy="317019"/>
          </a:xfrm>
          <a:prstGeom prst="rect">
            <a:avLst/>
          </a:prstGeom>
        </p:spPr>
      </p:pic>
    </p:spTree>
    <p:extLst>
      <p:ext uri="{BB962C8B-B14F-4D97-AF65-F5344CB8AC3E}">
        <p14:creationId xmlns:p14="http://schemas.microsoft.com/office/powerpoint/2010/main" val="1973199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355839" y="266453"/>
            <a:ext cx="7716894" cy="551202"/>
          </a:xfrm>
        </p:spPr>
        <p:txBody>
          <a:bodyPr>
            <a:normAutofit/>
          </a:bodyPr>
          <a:lstStyle/>
          <a:p>
            <a:r>
              <a:rPr lang="cs-CZ" sz="2800" b="1" cap="none" dirty="0">
                <a:solidFill>
                  <a:schemeClr val="tx1"/>
                </a:solidFill>
                <a:latin typeface="+mn-lt"/>
                <a:ea typeface="+mn-ea"/>
                <a:cs typeface="+mn-cs"/>
              </a:rPr>
              <a:t>Forma všeobecného gravitačního zákona</a:t>
            </a:r>
            <a:endParaRPr lang="en-US" sz="2800" b="1" cap="none" dirty="0">
              <a:solidFill>
                <a:schemeClr val="tx1"/>
              </a:solidFill>
              <a:latin typeface="+mn-lt"/>
              <a:ea typeface="+mn-ea"/>
              <a:cs typeface="+mn-cs"/>
            </a:endParaRPr>
          </a:p>
        </p:txBody>
      </p:sp>
      <p:sp>
        <p:nvSpPr>
          <p:cNvPr id="5123" name="Content Placeholder 2"/>
          <p:cNvSpPr>
            <a:spLocks noGrp="1"/>
          </p:cNvSpPr>
          <p:nvPr>
            <p:ph idx="4294967295"/>
          </p:nvPr>
        </p:nvSpPr>
        <p:spPr>
          <a:xfrm>
            <a:off x="355839" y="1022345"/>
            <a:ext cx="7716894" cy="4813309"/>
          </a:xfrm>
        </p:spPr>
        <p:txBody>
          <a:bodyPr>
            <a:normAutofit/>
          </a:bodyPr>
          <a:lstStyle/>
          <a:p>
            <a:pPr marL="0" indent="0">
              <a:lnSpc>
                <a:spcPct val="100000"/>
              </a:lnSpc>
              <a:spcBef>
                <a:spcPct val="0"/>
              </a:spcBef>
              <a:buNone/>
            </a:pPr>
            <a:r>
              <a:rPr lang="cs-CZ" sz="2000" b="1" kern="1400" spc="30" dirty="0">
                <a:solidFill>
                  <a:schemeClr val="accent5">
                    <a:lumMod val="50000"/>
                  </a:schemeClr>
                </a:solidFill>
              </a:rPr>
              <a:t>1. KNIHA </a:t>
            </a:r>
            <a:r>
              <a:rPr lang="cs-CZ" sz="2000" b="1" kern="1400" spc="30" dirty="0"/>
              <a:t>– pohyby bez odporu prostředí, formulace zákona pro centrální sílu, rozbor vlastnosti centrální síly </a:t>
            </a:r>
          </a:p>
          <a:p>
            <a:pPr marL="0" indent="0">
              <a:lnSpc>
                <a:spcPct val="100000"/>
              </a:lnSpc>
              <a:spcBef>
                <a:spcPct val="0"/>
              </a:spcBef>
              <a:buNone/>
            </a:pPr>
            <a:endParaRPr lang="cs-CZ" sz="2000" b="1" kern="1400" spc="30" dirty="0"/>
          </a:p>
          <a:p>
            <a:pPr marL="0" indent="0">
              <a:lnSpc>
                <a:spcPct val="100000"/>
              </a:lnSpc>
              <a:spcBef>
                <a:spcPct val="0"/>
              </a:spcBef>
              <a:buNone/>
            </a:pPr>
            <a:r>
              <a:rPr lang="cs-CZ" sz="2000" b="1" kern="1400" spc="30" dirty="0">
                <a:solidFill>
                  <a:srgbClr val="005EA4"/>
                </a:solidFill>
              </a:rPr>
              <a:t>Dvě možnosti:  </a:t>
            </a:r>
          </a:p>
          <a:p>
            <a:pPr marL="0" indent="0" algn="ctr">
              <a:lnSpc>
                <a:spcPct val="100000"/>
              </a:lnSpc>
              <a:spcBef>
                <a:spcPct val="0"/>
              </a:spcBef>
              <a:buNone/>
            </a:pPr>
            <a:r>
              <a:rPr lang="cs-CZ" sz="2000" b="1" kern="1400" spc="30" dirty="0"/>
              <a:t>síla </a:t>
            </a:r>
            <a:r>
              <a:rPr lang="cs-CZ" sz="2000" b="1" kern="1400" spc="30" dirty="0" err="1"/>
              <a:t>uměrná</a:t>
            </a:r>
            <a:r>
              <a:rPr lang="cs-CZ" sz="2000" b="1" kern="1400" spc="30" dirty="0"/>
              <a:t> ~ </a:t>
            </a:r>
            <a:r>
              <a:rPr lang="cs-CZ" sz="2000" b="1" i="1" kern="1400" spc="30" dirty="0"/>
              <a:t>1/r</a:t>
            </a:r>
            <a:r>
              <a:rPr lang="cs-CZ" sz="2000" b="1" i="1" kern="1400" spc="30" baseline="28000" dirty="0"/>
              <a:t>2</a:t>
            </a:r>
            <a:r>
              <a:rPr lang="cs-CZ" sz="2000" b="1" i="1" kern="1400" spc="30" dirty="0"/>
              <a:t>   </a:t>
            </a:r>
            <a:r>
              <a:rPr lang="cs-CZ" sz="2000" b="1" kern="1400" spc="30" dirty="0"/>
              <a:t>a  síla úměrná ~ </a:t>
            </a:r>
            <a:r>
              <a:rPr lang="cs-CZ" sz="2000" b="1" i="1" kern="1400" spc="30" dirty="0"/>
              <a:t>r</a:t>
            </a:r>
          </a:p>
          <a:p>
            <a:pPr marL="0" indent="0">
              <a:lnSpc>
                <a:spcPct val="100000"/>
              </a:lnSpc>
              <a:spcBef>
                <a:spcPct val="0"/>
              </a:spcBef>
              <a:buNone/>
            </a:pPr>
            <a:endParaRPr lang="cs-CZ" sz="2000" b="1" kern="1400" spc="30" dirty="0"/>
          </a:p>
          <a:p>
            <a:pPr marL="0" indent="0">
              <a:lnSpc>
                <a:spcPct val="100000"/>
              </a:lnSpc>
              <a:spcBef>
                <a:spcPct val="0"/>
              </a:spcBef>
              <a:buNone/>
            </a:pPr>
            <a:r>
              <a:rPr lang="cs-CZ" sz="2000" b="1" kern="1400" spc="30" dirty="0"/>
              <a:t> existují společné rysy obou případů.</a:t>
            </a:r>
          </a:p>
          <a:p>
            <a:pPr marL="0" indent="0">
              <a:lnSpc>
                <a:spcPct val="100000"/>
              </a:lnSpc>
              <a:spcBef>
                <a:spcPct val="0"/>
              </a:spcBef>
              <a:buNone/>
            </a:pPr>
            <a:endParaRPr lang="cs-CZ" sz="2000" b="1" kern="1400" spc="30" dirty="0">
              <a:solidFill>
                <a:srgbClr val="005EA4"/>
              </a:solidFill>
            </a:endParaRPr>
          </a:p>
          <a:p>
            <a:pPr marL="0" indent="0">
              <a:lnSpc>
                <a:spcPct val="100000"/>
              </a:lnSpc>
              <a:spcBef>
                <a:spcPct val="0"/>
              </a:spcBef>
              <a:buNone/>
            </a:pPr>
            <a:r>
              <a:rPr lang="cs-CZ" sz="2000" b="1" kern="1400" spc="30" dirty="0">
                <a:solidFill>
                  <a:srgbClr val="005EA4"/>
                </a:solidFill>
              </a:rPr>
              <a:t>Newton</a:t>
            </a:r>
            <a:r>
              <a:rPr lang="cs-CZ" sz="2000" b="1" kern="1400" spc="30" dirty="0"/>
              <a:t>: „</a:t>
            </a:r>
            <a:r>
              <a:rPr lang="cs-CZ" sz="2000" b="1" kern="1400" spc="30" dirty="0">
                <a:solidFill>
                  <a:srgbClr val="6C0000"/>
                </a:solidFill>
              </a:rPr>
              <a:t>je to hodno pozornosti</a:t>
            </a:r>
            <a:r>
              <a:rPr lang="cs-CZ" sz="2000" b="1" kern="1400" spc="30" dirty="0"/>
              <a:t>“, oba případy umožňují vytvořit homogenní a izotropní kosmologické modely</a:t>
            </a:r>
          </a:p>
          <a:p>
            <a:pPr marL="0" indent="0">
              <a:lnSpc>
                <a:spcPct val="100000"/>
              </a:lnSpc>
              <a:spcBef>
                <a:spcPct val="0"/>
              </a:spcBef>
              <a:buNone/>
            </a:pPr>
            <a:endParaRPr lang="cs-CZ" sz="2000" b="1" kern="1400" spc="30" dirty="0"/>
          </a:p>
          <a:p>
            <a:pPr marL="0" indent="0">
              <a:lnSpc>
                <a:spcPct val="100000"/>
              </a:lnSpc>
              <a:spcBef>
                <a:spcPct val="0"/>
              </a:spcBef>
              <a:buNone/>
            </a:pPr>
            <a:r>
              <a:rPr lang="cs-CZ" sz="2000" b="1" kern="1400" spc="30" dirty="0"/>
              <a:t>Dále zde Newton podává objasnění Keplerových zákonů,  odvození časového průběhu trajektorie tělesa v centrálním poli, řeší přímou i inverzní úlohu a problém dvou těles.</a:t>
            </a:r>
          </a:p>
          <a:p>
            <a:endParaRPr lang="cs-CZ" sz="2000" dirty="0">
              <a:cs typeface="Arial" charset="0"/>
            </a:endParaRPr>
          </a:p>
          <a:p>
            <a:endParaRPr lang="cs-CZ" dirty="0">
              <a:cs typeface="Arial" charset="0"/>
            </a:endParaRPr>
          </a:p>
          <a:p>
            <a:endParaRPr lang="en-US" dirty="0">
              <a:cs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854" y="1670554"/>
            <a:ext cx="3762502" cy="489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rtl="0"/>
            <a:fld id="{4FAB73BC-B049-4115-A692-8D63A059BFB8}" type="slidenum">
              <a:rPr lang="cs-CZ" noProof="0" smtClean="0"/>
              <a:t>8</a:t>
            </a:fld>
            <a:endParaRPr lang="cs-CZ" noProof="0" dirty="0"/>
          </a:p>
        </p:txBody>
      </p:sp>
      <p:pic>
        <p:nvPicPr>
          <p:cNvPr id="4" name="Obrázek 3">
            <a:extLst>
              <a:ext uri="{FF2B5EF4-FFF2-40B4-BE49-F238E27FC236}">
                <a16:creationId xmlns:a16="http://schemas.microsoft.com/office/drawing/2014/main" id="{A867FA6A-BE1A-4213-93D4-038AEE171334}"/>
              </a:ext>
            </a:extLst>
          </p:cNvPr>
          <p:cNvPicPr>
            <a:picLocks noChangeAspect="1"/>
          </p:cNvPicPr>
          <p:nvPr/>
        </p:nvPicPr>
        <p:blipFill>
          <a:blip r:embed="rId4"/>
          <a:stretch>
            <a:fillRect/>
          </a:stretch>
        </p:blipFill>
        <p:spPr>
          <a:xfrm>
            <a:off x="8460703" y="265107"/>
            <a:ext cx="3019425" cy="1514475"/>
          </a:xfrm>
          <a:prstGeom prst="rect">
            <a:avLst/>
          </a:prstGeom>
        </p:spPr>
      </p:pic>
      <p:pic>
        <p:nvPicPr>
          <p:cNvPr id="5" name="Obrázek 4">
            <a:extLst>
              <a:ext uri="{FF2B5EF4-FFF2-40B4-BE49-F238E27FC236}">
                <a16:creationId xmlns:a16="http://schemas.microsoft.com/office/drawing/2014/main" id="{A68C1CFB-ECD1-490F-BE64-57366E89563D}"/>
              </a:ext>
            </a:extLst>
          </p:cNvPr>
          <p:cNvPicPr>
            <a:picLocks noChangeAspect="1"/>
          </p:cNvPicPr>
          <p:nvPr/>
        </p:nvPicPr>
        <p:blipFill>
          <a:blip r:embed="rId5"/>
          <a:stretch>
            <a:fillRect/>
          </a:stretch>
        </p:blipFill>
        <p:spPr>
          <a:xfrm>
            <a:off x="2409841" y="5335943"/>
            <a:ext cx="1697042" cy="1355861"/>
          </a:xfrm>
          <a:prstGeom prst="rect">
            <a:avLst/>
          </a:prstGeom>
        </p:spPr>
      </p:pic>
      <p:pic>
        <p:nvPicPr>
          <p:cNvPr id="6" name="Obrázek 5">
            <a:extLst>
              <a:ext uri="{FF2B5EF4-FFF2-40B4-BE49-F238E27FC236}">
                <a16:creationId xmlns:a16="http://schemas.microsoft.com/office/drawing/2014/main" id="{D3B94D5A-A3AB-40F0-AF5F-40D0C14E0101}"/>
              </a:ext>
            </a:extLst>
          </p:cNvPr>
          <p:cNvPicPr>
            <a:picLocks noChangeAspect="1"/>
          </p:cNvPicPr>
          <p:nvPr/>
        </p:nvPicPr>
        <p:blipFill>
          <a:blip r:embed="rId6"/>
          <a:stretch>
            <a:fillRect/>
          </a:stretch>
        </p:blipFill>
        <p:spPr>
          <a:xfrm>
            <a:off x="4931923" y="5332777"/>
            <a:ext cx="1285461" cy="1359027"/>
          </a:xfrm>
          <a:prstGeom prst="rect">
            <a:avLst/>
          </a:prstGeom>
        </p:spPr>
      </p:pic>
      <p:pic>
        <p:nvPicPr>
          <p:cNvPr id="7" name="Obrázek 6">
            <a:extLst>
              <a:ext uri="{FF2B5EF4-FFF2-40B4-BE49-F238E27FC236}">
                <a16:creationId xmlns:a16="http://schemas.microsoft.com/office/drawing/2014/main" id="{B5DAD322-310C-4FCC-BA20-364593FB550F}"/>
              </a:ext>
            </a:extLst>
          </p:cNvPr>
          <p:cNvPicPr>
            <a:picLocks noChangeAspect="1"/>
          </p:cNvPicPr>
          <p:nvPr/>
        </p:nvPicPr>
        <p:blipFill>
          <a:blip r:embed="rId7"/>
          <a:stretch>
            <a:fillRect/>
          </a:stretch>
        </p:blipFill>
        <p:spPr>
          <a:xfrm>
            <a:off x="11784503" y="136750"/>
            <a:ext cx="213378" cy="317019"/>
          </a:xfrm>
          <a:prstGeom prst="rect">
            <a:avLst/>
          </a:prstGeom>
        </p:spPr>
      </p:pic>
    </p:spTree>
    <p:extLst>
      <p:ext uri="{BB962C8B-B14F-4D97-AF65-F5344CB8AC3E}">
        <p14:creationId xmlns:p14="http://schemas.microsoft.com/office/powerpoint/2010/main" val="844064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4294967295"/>
          </p:nvPr>
        </p:nvSpPr>
        <p:spPr>
          <a:xfrm>
            <a:off x="485847" y="5002925"/>
            <a:ext cx="7783513" cy="2478087"/>
          </a:xfrm>
        </p:spPr>
        <p:txBody>
          <a:bodyPr/>
          <a:lstStyle/>
          <a:p>
            <a:r>
              <a:rPr lang="cs-CZ" sz="2000" b="1" dirty="0">
                <a:cs typeface="Arial" charset="0"/>
              </a:rPr>
              <a:t>Mořská dmutí </a:t>
            </a:r>
            <a:r>
              <a:rPr lang="en-US" sz="2000" b="1" dirty="0" err="1">
                <a:cs typeface="Arial" charset="0"/>
              </a:rPr>
              <a:t>přílivy</a:t>
            </a:r>
            <a:r>
              <a:rPr lang="cs-CZ" sz="2000" b="1" dirty="0">
                <a:cs typeface="Arial" charset="0"/>
              </a:rPr>
              <a:t> a odlivy</a:t>
            </a:r>
            <a:endParaRPr lang="en-US" sz="2000" b="1" dirty="0">
              <a:cs typeface="Arial" charset="0"/>
            </a:endParaRPr>
          </a:p>
          <a:p>
            <a:r>
              <a:rPr lang="cs-CZ" sz="2000" b="1" dirty="0">
                <a:cs typeface="Arial" charset="0"/>
              </a:rPr>
              <a:t>Precese rovnodenností </a:t>
            </a:r>
          </a:p>
          <a:p>
            <a:r>
              <a:rPr lang="cs-CZ" sz="2000" b="1" dirty="0">
                <a:cs typeface="Arial" charset="0"/>
              </a:rPr>
              <a:t>Pohyb komet  (Halleyova k.)</a:t>
            </a:r>
          </a:p>
          <a:p>
            <a:r>
              <a:rPr lang="cs-CZ" sz="2000" b="1" dirty="0">
                <a:cs typeface="Arial" charset="0"/>
              </a:rPr>
              <a:t>a další jevy</a:t>
            </a:r>
            <a:endParaRPr lang="en-US" sz="2000" b="1" dirty="0">
              <a:cs typeface="Arial" charset="0"/>
            </a:endParaRPr>
          </a:p>
          <a:p>
            <a:endParaRPr lang="en-US" dirty="0">
              <a:cs typeface="Arial"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440" y="4759167"/>
            <a:ext cx="2479957" cy="152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9676" y="300181"/>
            <a:ext cx="1404552" cy="461665"/>
          </a:xfrm>
          <a:prstGeom prst="rect">
            <a:avLst/>
          </a:prstGeom>
          <a:noFill/>
        </p:spPr>
        <p:txBody>
          <a:bodyPr wrap="none" rtlCol="0">
            <a:spAutoFit/>
          </a:bodyPr>
          <a:lstStyle/>
          <a:p>
            <a:r>
              <a:rPr lang="cs-CZ" sz="2400" b="1" dirty="0">
                <a:solidFill>
                  <a:schemeClr val="accent5">
                    <a:lumMod val="50000"/>
                  </a:schemeClr>
                </a:solidFill>
              </a:rPr>
              <a:t>3. KNIHA</a:t>
            </a:r>
            <a:endParaRPr lang="en-US" sz="2400" b="1" dirty="0">
              <a:solidFill>
                <a:schemeClr val="accent5">
                  <a:lumMod val="50000"/>
                </a:schemeClr>
              </a:solidFill>
            </a:endParaRPr>
          </a:p>
        </p:txBody>
      </p:sp>
      <p:sp>
        <p:nvSpPr>
          <p:cNvPr id="3" name="TextBox 2"/>
          <p:cNvSpPr txBox="1"/>
          <p:nvPr/>
        </p:nvSpPr>
        <p:spPr>
          <a:xfrm>
            <a:off x="1844228" y="330958"/>
            <a:ext cx="7878247" cy="400110"/>
          </a:xfrm>
          <a:prstGeom prst="rect">
            <a:avLst/>
          </a:prstGeom>
          <a:noFill/>
        </p:spPr>
        <p:txBody>
          <a:bodyPr wrap="none" rtlCol="0">
            <a:spAutoFit/>
          </a:bodyPr>
          <a:lstStyle/>
          <a:p>
            <a:r>
              <a:rPr lang="cs-CZ" sz="2000" b="1" dirty="0"/>
              <a:t>Pravidla filosofování,  </a:t>
            </a:r>
            <a:r>
              <a:rPr lang="cs-CZ" sz="2000" b="1" dirty="0" err="1"/>
              <a:t>Phenomena</a:t>
            </a:r>
            <a:r>
              <a:rPr lang="cs-CZ" sz="2000" b="1" dirty="0"/>
              <a:t> (jevy),  Propozice,  Obecné scholium</a:t>
            </a:r>
            <a:endParaRPr lang="en-US" sz="2000" b="1" dirty="0"/>
          </a:p>
        </p:txBody>
      </p:sp>
      <p:sp>
        <p:nvSpPr>
          <p:cNvPr id="5" name="TextBox 4"/>
          <p:cNvSpPr txBox="1"/>
          <p:nvPr/>
        </p:nvSpPr>
        <p:spPr>
          <a:xfrm>
            <a:off x="485847" y="4533610"/>
            <a:ext cx="5189113" cy="400110"/>
          </a:xfrm>
          <a:prstGeom prst="rect">
            <a:avLst/>
          </a:prstGeom>
          <a:noFill/>
        </p:spPr>
        <p:txBody>
          <a:bodyPr wrap="none" rtlCol="0">
            <a:spAutoFit/>
          </a:bodyPr>
          <a:lstStyle/>
          <a:p>
            <a:r>
              <a:rPr lang="cs-CZ" sz="2000" b="1" dirty="0">
                <a:solidFill>
                  <a:schemeClr val="accent1">
                    <a:lumMod val="50000"/>
                  </a:schemeClr>
                </a:solidFill>
              </a:rPr>
              <a:t>Aplikace gravitační teorie na pozorované jevy </a:t>
            </a:r>
            <a:endParaRPr lang="en-US" sz="2000" b="1" dirty="0">
              <a:solidFill>
                <a:schemeClr val="accent1">
                  <a:lumMod val="50000"/>
                </a:schemeClr>
              </a:solidFill>
            </a:endParaRPr>
          </a:p>
        </p:txBody>
      </p:sp>
      <p:sp>
        <p:nvSpPr>
          <p:cNvPr id="6" name="Slide Number Placeholder 5"/>
          <p:cNvSpPr>
            <a:spLocks noGrp="1"/>
          </p:cNvSpPr>
          <p:nvPr>
            <p:ph type="sldNum" sz="quarter" idx="12"/>
          </p:nvPr>
        </p:nvSpPr>
        <p:spPr/>
        <p:txBody>
          <a:bodyPr/>
          <a:lstStyle/>
          <a:p>
            <a:pPr rtl="0"/>
            <a:fld id="{4FAB73BC-B049-4115-A692-8D63A059BFB8}" type="slidenum">
              <a:rPr lang="cs-CZ" noProof="0" smtClean="0"/>
              <a:t>9</a:t>
            </a:fld>
            <a:endParaRPr lang="cs-CZ" noProof="0" dirty="0"/>
          </a:p>
        </p:txBody>
      </p:sp>
      <p:pic>
        <p:nvPicPr>
          <p:cNvPr id="4" name="Obrázek 3">
            <a:extLst>
              <a:ext uri="{FF2B5EF4-FFF2-40B4-BE49-F238E27FC236}">
                <a16:creationId xmlns:a16="http://schemas.microsoft.com/office/drawing/2014/main" id="{5266356F-648E-44E3-9894-66AF8FD1E88E}"/>
              </a:ext>
            </a:extLst>
          </p:cNvPr>
          <p:cNvPicPr>
            <a:picLocks noChangeAspect="1"/>
          </p:cNvPicPr>
          <p:nvPr/>
        </p:nvPicPr>
        <p:blipFill>
          <a:blip r:embed="rId4"/>
          <a:stretch>
            <a:fillRect/>
          </a:stretch>
        </p:blipFill>
        <p:spPr>
          <a:xfrm>
            <a:off x="7934318" y="4694047"/>
            <a:ext cx="3133725" cy="1457325"/>
          </a:xfrm>
          <a:prstGeom prst="rect">
            <a:avLst/>
          </a:prstGeom>
        </p:spPr>
      </p:pic>
      <p:sp>
        <p:nvSpPr>
          <p:cNvPr id="7" name="Šipka: dolů 6">
            <a:extLst>
              <a:ext uri="{FF2B5EF4-FFF2-40B4-BE49-F238E27FC236}">
                <a16:creationId xmlns:a16="http://schemas.microsoft.com/office/drawing/2014/main" id="{A1D30EED-8517-4C13-A038-5C8CC1B096CE}"/>
              </a:ext>
            </a:extLst>
          </p:cNvPr>
          <p:cNvSpPr/>
          <p:nvPr/>
        </p:nvSpPr>
        <p:spPr>
          <a:xfrm>
            <a:off x="11536471" y="421258"/>
            <a:ext cx="175365" cy="2998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a:extLst>
              <a:ext uri="{FF2B5EF4-FFF2-40B4-BE49-F238E27FC236}">
                <a16:creationId xmlns:a16="http://schemas.microsoft.com/office/drawing/2014/main" id="{7B3AB17D-62D1-44FF-B610-5B37F839EB56}"/>
              </a:ext>
            </a:extLst>
          </p:cNvPr>
          <p:cNvSpPr txBox="1"/>
          <p:nvPr/>
        </p:nvSpPr>
        <p:spPr>
          <a:xfrm>
            <a:off x="5335526" y="6273251"/>
            <a:ext cx="6093822" cy="369332"/>
          </a:xfrm>
          <a:prstGeom prst="rect">
            <a:avLst/>
          </a:prstGeom>
          <a:noFill/>
        </p:spPr>
        <p:txBody>
          <a:bodyPr wrap="square">
            <a:spAutoFit/>
          </a:bodyPr>
          <a:lstStyle/>
          <a:p>
            <a:r>
              <a:rPr lang="cs-CZ" dirty="0"/>
              <a:t>https://www.physics.muni.cz/astrohistorie/node19.html</a:t>
            </a:r>
          </a:p>
        </p:txBody>
      </p:sp>
      <p:sp>
        <p:nvSpPr>
          <p:cNvPr id="8" name="Obdélník 7">
            <a:extLst>
              <a:ext uri="{FF2B5EF4-FFF2-40B4-BE49-F238E27FC236}">
                <a16:creationId xmlns:a16="http://schemas.microsoft.com/office/drawing/2014/main" id="{394E3EAC-7DCD-4AFD-BAA9-1D24FD58B4D6}"/>
              </a:ext>
            </a:extLst>
          </p:cNvPr>
          <p:cNvSpPr/>
          <p:nvPr/>
        </p:nvSpPr>
        <p:spPr>
          <a:xfrm>
            <a:off x="475157" y="842982"/>
            <a:ext cx="10878644" cy="3477875"/>
          </a:xfrm>
          <a:prstGeom prst="rect">
            <a:avLst/>
          </a:prstGeom>
        </p:spPr>
        <p:txBody>
          <a:bodyPr wrap="square">
            <a:spAutoFit/>
          </a:bodyPr>
          <a:lstStyle/>
          <a:p>
            <a:r>
              <a:rPr lang="cs-CZ" sz="2000" dirty="0"/>
              <a:t>Proč má gravitace právě tyto vlastnosti, to jsem zatím na základě jevů vyvodit nedokázal, a </a:t>
            </a:r>
            <a:r>
              <a:rPr lang="cs-CZ" sz="2000" b="1" dirty="0">
                <a:solidFill>
                  <a:srgbClr val="002060"/>
                </a:solidFill>
              </a:rPr>
              <a:t>hypotézy si nevymýšlím </a:t>
            </a:r>
            <a:r>
              <a:rPr lang="cs-CZ" sz="2000" dirty="0"/>
              <a:t>(</a:t>
            </a:r>
            <a:r>
              <a:rPr lang="cs-CZ" sz="2000" b="1" i="1" dirty="0" err="1"/>
              <a:t>hypotheses</a:t>
            </a:r>
            <a:r>
              <a:rPr lang="cs-CZ" sz="2000" b="1" i="1" dirty="0"/>
              <a:t> non </a:t>
            </a:r>
            <a:r>
              <a:rPr lang="cs-CZ" sz="2000" b="1" i="1" dirty="0" err="1"/>
              <a:t>fingo</a:t>
            </a:r>
            <a:r>
              <a:rPr lang="cs-CZ" sz="2000" dirty="0"/>
              <a:t>). </a:t>
            </a:r>
          </a:p>
          <a:p>
            <a:endParaRPr lang="cs-CZ" sz="2000" dirty="0"/>
          </a:p>
          <a:p>
            <a:r>
              <a:rPr lang="cs-CZ" sz="2000" b="1" dirty="0"/>
              <a:t>Cokoliv, co není vyvozeno z jevů, musíme nazývat hypotézou</a:t>
            </a:r>
            <a:r>
              <a:rPr lang="cs-CZ" sz="2000" dirty="0"/>
              <a:t>, a hypotézy, ať již metafyzické, fyzikální, ty týkající se skrytých vlastností (</a:t>
            </a:r>
            <a:r>
              <a:rPr lang="cs-CZ" sz="2000" i="1" dirty="0" err="1"/>
              <a:t>qualitatum</a:t>
            </a:r>
            <a:r>
              <a:rPr lang="cs-CZ" sz="2000" i="1" dirty="0"/>
              <a:t> </a:t>
            </a:r>
            <a:r>
              <a:rPr lang="cs-CZ" sz="2000" i="1" dirty="0" err="1"/>
              <a:t>occultarum</a:t>
            </a:r>
            <a:r>
              <a:rPr lang="cs-CZ" sz="2000" dirty="0"/>
              <a:t>) anebo mechanické nemají v </a:t>
            </a:r>
            <a:r>
              <a:rPr lang="cs-CZ" sz="2000" b="1" dirty="0"/>
              <a:t>experimentální filosofii</a:t>
            </a:r>
            <a:r>
              <a:rPr lang="cs-CZ" sz="2000" dirty="0"/>
              <a:t> místo. </a:t>
            </a:r>
          </a:p>
          <a:p>
            <a:r>
              <a:rPr lang="cs-CZ" sz="2000" dirty="0"/>
              <a:t>V této filosofii vyvozujeme propozice (tvrzení) z jevů a zobecňujeme je indukcí. Neprostupnost … těles, zákony pohybu a gravitace byly nalezeny tímto způsobem. </a:t>
            </a:r>
          </a:p>
          <a:p>
            <a:endParaRPr lang="cs-CZ" sz="2000" dirty="0"/>
          </a:p>
          <a:p>
            <a:r>
              <a:rPr lang="cs-CZ" sz="2000" dirty="0"/>
              <a:t>Je dostatečné, že </a:t>
            </a:r>
            <a:r>
              <a:rPr lang="cs-CZ" sz="2000" b="1" dirty="0"/>
              <a:t>gravitace vskutku existuje a působí podle zákonů</a:t>
            </a:r>
            <a:r>
              <a:rPr lang="cs-CZ" sz="2000" dirty="0"/>
              <a:t>, které jsme vyložili, a dostačuje k [vysvětlení]  pohybů nebeských těles a pozemského moře. </a:t>
            </a:r>
          </a:p>
        </p:txBody>
      </p:sp>
    </p:spTree>
    <p:extLst>
      <p:ext uri="{BB962C8B-B14F-4D97-AF65-F5344CB8AC3E}">
        <p14:creationId xmlns:p14="http://schemas.microsoft.com/office/powerpoint/2010/main" val="327107624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ured">
  <a:themeElements>
    <a:clrScheme name="Textured 13">
      <a:dk1>
        <a:srgbClr val="000066"/>
      </a:dk1>
      <a:lt1>
        <a:srgbClr val="FFFFFF"/>
      </a:lt1>
      <a:dk2>
        <a:srgbClr val="9999FF"/>
      </a:dk2>
      <a:lt2>
        <a:srgbClr val="FFCC00"/>
      </a:lt2>
      <a:accent1>
        <a:srgbClr val="009999"/>
      </a:accent1>
      <a:accent2>
        <a:srgbClr val="DC0C3E"/>
      </a:accent2>
      <a:accent3>
        <a:srgbClr val="CACAFF"/>
      </a:accent3>
      <a:accent4>
        <a:srgbClr val="DADADA"/>
      </a:accent4>
      <a:accent5>
        <a:srgbClr val="AACACA"/>
      </a:accent5>
      <a:accent6>
        <a:srgbClr val="C70A37"/>
      </a:accent6>
      <a:hlink>
        <a:srgbClr val="C4BDFB"/>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
      <a:clrScheme name="Textured 9">
        <a:dk1>
          <a:srgbClr val="003366"/>
        </a:dk1>
        <a:lt1>
          <a:srgbClr val="FFFFFF"/>
        </a:lt1>
        <a:dk2>
          <a:srgbClr val="2B5481"/>
        </a:dk2>
        <a:lt2>
          <a:srgbClr val="FFCC00"/>
        </a:lt2>
        <a:accent1>
          <a:srgbClr val="009999"/>
        </a:accent1>
        <a:accent2>
          <a:srgbClr val="336699"/>
        </a:accent2>
        <a:accent3>
          <a:srgbClr val="ACB3C1"/>
        </a:accent3>
        <a:accent4>
          <a:srgbClr val="DADADA"/>
        </a:accent4>
        <a:accent5>
          <a:srgbClr val="AACACA"/>
        </a:accent5>
        <a:accent6>
          <a:srgbClr val="2D5C8A"/>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0">
        <a:dk1>
          <a:srgbClr val="000066"/>
        </a:dk1>
        <a:lt1>
          <a:srgbClr val="FFFFFF"/>
        </a:lt1>
        <a:dk2>
          <a:srgbClr val="2B5481"/>
        </a:dk2>
        <a:lt2>
          <a:srgbClr val="FFCC00"/>
        </a:lt2>
        <a:accent1>
          <a:srgbClr val="009999"/>
        </a:accent1>
        <a:accent2>
          <a:srgbClr val="336699"/>
        </a:accent2>
        <a:accent3>
          <a:srgbClr val="ACB3C1"/>
        </a:accent3>
        <a:accent4>
          <a:srgbClr val="DADADA"/>
        </a:accent4>
        <a:accent5>
          <a:srgbClr val="AACACA"/>
        </a:accent5>
        <a:accent6>
          <a:srgbClr val="2D5C8A"/>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1">
        <a:dk1>
          <a:srgbClr val="000066"/>
        </a:dk1>
        <a:lt1>
          <a:srgbClr val="FFFFFF"/>
        </a:lt1>
        <a:dk2>
          <a:srgbClr val="2B5481"/>
        </a:dk2>
        <a:lt2>
          <a:srgbClr val="FFCC00"/>
        </a:lt2>
        <a:accent1>
          <a:srgbClr val="009999"/>
        </a:accent1>
        <a:accent2>
          <a:srgbClr val="FF0000"/>
        </a:accent2>
        <a:accent3>
          <a:srgbClr val="ACB3C1"/>
        </a:accent3>
        <a:accent4>
          <a:srgbClr val="DADADA"/>
        </a:accent4>
        <a:accent5>
          <a:srgbClr val="AACACA"/>
        </a:accent5>
        <a:accent6>
          <a:srgbClr val="E70000"/>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2">
        <a:dk1>
          <a:srgbClr val="000066"/>
        </a:dk1>
        <a:lt1>
          <a:srgbClr val="FFFFFF"/>
        </a:lt1>
        <a:dk2>
          <a:srgbClr val="E61244"/>
        </a:dk2>
        <a:lt2>
          <a:srgbClr val="FFCC00"/>
        </a:lt2>
        <a:accent1>
          <a:srgbClr val="009999"/>
        </a:accent1>
        <a:accent2>
          <a:srgbClr val="DC0C3E"/>
        </a:accent2>
        <a:accent3>
          <a:srgbClr val="F0AAB0"/>
        </a:accent3>
        <a:accent4>
          <a:srgbClr val="DADADA"/>
        </a:accent4>
        <a:accent5>
          <a:srgbClr val="AACACA"/>
        </a:accent5>
        <a:accent6>
          <a:srgbClr val="C70A37"/>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3">
        <a:dk1>
          <a:srgbClr val="000066"/>
        </a:dk1>
        <a:lt1>
          <a:srgbClr val="FFFFFF"/>
        </a:lt1>
        <a:dk2>
          <a:srgbClr val="9999FF"/>
        </a:dk2>
        <a:lt2>
          <a:srgbClr val="FFCC00"/>
        </a:lt2>
        <a:accent1>
          <a:srgbClr val="009999"/>
        </a:accent1>
        <a:accent2>
          <a:srgbClr val="DC0C3E"/>
        </a:accent2>
        <a:accent3>
          <a:srgbClr val="CACAFF"/>
        </a:accent3>
        <a:accent4>
          <a:srgbClr val="DADADA"/>
        </a:accent4>
        <a:accent5>
          <a:srgbClr val="AACACA"/>
        </a:accent5>
        <a:accent6>
          <a:srgbClr val="C70A37"/>
        </a:accent6>
        <a:hlink>
          <a:srgbClr val="C4BDFB"/>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ultureName xmlns="fe04a458-8a7a-4ce7-bed2-c729e2afdad9" xsi:nil="true"/>
    <Student_Groups xmlns="fe04a458-8a7a-4ce7-bed2-c729e2afdad9">
      <UserInfo>
        <DisplayName/>
        <AccountId xsi:nil="true"/>
        <AccountType/>
      </UserInfo>
    </Student_Groups>
    <Invited_Teachers xmlns="fe04a458-8a7a-4ce7-bed2-c729e2afdad9" xsi:nil="true"/>
    <Invited_Students xmlns="fe04a458-8a7a-4ce7-bed2-c729e2afdad9" xsi:nil="true"/>
    <IsNotebookLocked xmlns="fe04a458-8a7a-4ce7-bed2-c729e2afdad9" xsi:nil="true"/>
    <DefaultSectionNames xmlns="fe04a458-8a7a-4ce7-bed2-c729e2afdad9" xsi:nil="true"/>
    <Teams_Channel_Section_Location xmlns="fe04a458-8a7a-4ce7-bed2-c729e2afdad9" xsi:nil="true"/>
    <Math_Settings xmlns="fe04a458-8a7a-4ce7-bed2-c729e2afdad9" xsi:nil="true"/>
    <Has_Teacher_Only_SectionGroup xmlns="fe04a458-8a7a-4ce7-bed2-c729e2afdad9" xsi:nil="true"/>
    <Students xmlns="fe04a458-8a7a-4ce7-bed2-c729e2afdad9">
      <UserInfo>
        <DisplayName/>
        <AccountId xsi:nil="true"/>
        <AccountType/>
      </UserInfo>
    </Students>
    <Is_Collaboration_Space_Locked xmlns="fe04a458-8a7a-4ce7-bed2-c729e2afdad9" xsi:nil="true"/>
    <Self_Registration_Enabled xmlns="fe04a458-8a7a-4ce7-bed2-c729e2afdad9" xsi:nil="true"/>
    <FolderType xmlns="fe04a458-8a7a-4ce7-bed2-c729e2afdad9" xsi:nil="true"/>
    <Distribution_Groups xmlns="fe04a458-8a7a-4ce7-bed2-c729e2afdad9" xsi:nil="true"/>
    <AppVersion xmlns="fe04a458-8a7a-4ce7-bed2-c729e2afdad9" xsi:nil="true"/>
    <Templates xmlns="fe04a458-8a7a-4ce7-bed2-c729e2afdad9" xsi:nil="true"/>
    <NotebookType xmlns="fe04a458-8a7a-4ce7-bed2-c729e2afdad9" xsi:nil="true"/>
    <Teachers xmlns="fe04a458-8a7a-4ce7-bed2-c729e2afdad9">
      <UserInfo>
        <DisplayName/>
        <AccountId xsi:nil="true"/>
        <AccountType/>
      </UserInfo>
    </Teachers>
    <TeamsChannelId xmlns="fe04a458-8a7a-4ce7-bed2-c729e2afdad9" xsi:nil="true"/>
    <Owner xmlns="fe04a458-8a7a-4ce7-bed2-c729e2afdad9">
      <UserInfo>
        <DisplayName/>
        <AccountId xsi:nil="true"/>
        <AccountType/>
      </UserInfo>
    </Owner>
    <LMS_Mappings xmlns="fe04a458-8a7a-4ce7-bed2-c729e2afdad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AAABA433669944486956209FAD090FB" ma:contentTypeVersion="33" ma:contentTypeDescription="Vytvoří nový dokument" ma:contentTypeScope="" ma:versionID="9097de1c83a6eba6d0527381c04ccf59">
  <xsd:schema xmlns:xsd="http://www.w3.org/2001/XMLSchema" xmlns:xs="http://www.w3.org/2001/XMLSchema" xmlns:p="http://schemas.microsoft.com/office/2006/metadata/properties" xmlns:ns3="545e56d2-0225-4f08-a72b-edde3a9e2f8a" xmlns:ns4="fe04a458-8a7a-4ce7-bed2-c729e2afdad9" targetNamespace="http://schemas.microsoft.com/office/2006/metadata/properties" ma:root="true" ma:fieldsID="5bb3dfa11558c865182a4b66d9bc1a76" ns3:_="" ns4:_="">
    <xsd:import namespace="545e56d2-0225-4f08-a72b-edde3a9e2f8a"/>
    <xsd:import namespace="fe04a458-8a7a-4ce7-bed2-c729e2afdad9"/>
    <xsd:element name="properties">
      <xsd:complexType>
        <xsd:sequence>
          <xsd:element name="documentManagement">
            <xsd:complexType>
              <xsd:all>
                <xsd:element ref="ns3:SharedWithUsers" minOccurs="0"/>
                <xsd:element ref="ns4:MediaServiceMetadata" minOccurs="0"/>
                <xsd:element ref="ns4:MediaServiceFastMetadata" minOccurs="0"/>
                <xsd:element ref="ns3:SharedWithDetails" minOccurs="0"/>
                <xsd:element ref="ns3:SharingHintHash" minOccurs="0"/>
                <xsd:element ref="ns4:MediaServiceAutoTags" minOccurs="0"/>
                <xsd:element ref="ns4:MediaServiceOCR" minOccurs="0"/>
                <xsd:element ref="ns4:MediaServiceDateTaken"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ServiceGenerationTime" minOccurs="0"/>
                <xsd:element ref="ns4:MediaServiceEventHashCode" minOccurs="0"/>
                <xsd:element ref="ns4:MediaServiceAutoKeyPoints" minOccurs="0"/>
                <xsd:element ref="ns4:MediaServiceKeyPoints" minOccurs="0"/>
                <xsd:element ref="ns4:Teams_Channel_Section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e56d2-0225-4f08-a72b-edde3a9e2f8a" elementFormDefault="qualified">
    <xsd:import namespace="http://schemas.microsoft.com/office/2006/documentManagement/types"/>
    <xsd:import namespace="http://schemas.microsoft.com/office/infopath/2007/PartnerControls"/>
    <xsd:element name="SharedWithUsers" ma:index="8" nillable="true" ma:displayName="Sdílí se s"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04a458-8a7a-4ce7-bed2-c729e2afdad9"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NotebookType" ma:index="16" nillable="true" ma:displayName="Notebook Type" ma:internalName="NotebookType">
      <xsd:simpleType>
        <xsd:restriction base="dms:Text"/>
      </xsd:simpleType>
    </xsd:element>
    <xsd:element name="FolderType" ma:index="17" nillable="true" ma:displayName="Folder Type" ma:internalName="FolderType">
      <xsd:simpleType>
        <xsd:restriction base="dms:Text"/>
      </xsd:simpleType>
    </xsd:element>
    <xsd:element name="CultureName" ma:index="18" nillable="true" ma:displayName="Culture Name" ma:internalName="CultureName">
      <xsd:simpleType>
        <xsd:restriction base="dms:Text"/>
      </xsd:simpleType>
    </xsd:element>
    <xsd:element name="AppVersion" ma:index="19" nillable="true" ma:displayName="App Version" ma:internalName="AppVersion">
      <xsd:simpleType>
        <xsd:restriction base="dms:Text"/>
      </xsd:simpleType>
    </xsd:element>
    <xsd:element name="TeamsChannelId" ma:index="20" nillable="true" ma:displayName="Teams Channel Id" ma:internalName="TeamsChannelId">
      <xsd:simpleType>
        <xsd:restriction base="dms:Text"/>
      </xsd:simpleType>
    </xsd:element>
    <xsd:element name="Owner" ma:index="21"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2" nillable="true" ma:displayName="Math Settings" ma:internalName="Math_Settings">
      <xsd:simpleType>
        <xsd:restriction base="dms:Text"/>
      </xsd:simpleType>
    </xsd:element>
    <xsd:element name="DefaultSectionNames" ma:index="23" nillable="true" ma:displayName="Default Section Names" ma:internalName="DefaultSectionNames">
      <xsd:simpleType>
        <xsd:restriction base="dms:Note">
          <xsd:maxLength value="255"/>
        </xsd:restriction>
      </xsd:simpleType>
    </xsd:element>
    <xsd:element name="Templates" ma:index="24" nillable="true" ma:displayName="Templates" ma:internalName="Templates">
      <xsd:simpleType>
        <xsd:restriction base="dms:Note">
          <xsd:maxLength value="255"/>
        </xsd:restriction>
      </xsd:simpleType>
    </xsd:element>
    <xsd:element name="Teachers" ma:index="2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8" nillable="true" ma:displayName="Distribution Groups" ma:internalName="Distribution_Groups">
      <xsd:simpleType>
        <xsd:restriction base="dms:Note">
          <xsd:maxLength value="255"/>
        </xsd:restriction>
      </xsd:simpleType>
    </xsd:element>
    <xsd:element name="LMS_Mappings" ma:index="29" nillable="true" ma:displayName="LMS Mappings" ma:internalName="LMS_Mappings">
      <xsd:simpleType>
        <xsd:restriction base="dms:Note">
          <xsd:maxLength value="255"/>
        </xsd:restriction>
      </xsd:simple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element name="Teams_Channel_Section_Location" ma:index="40" nillable="true" ma:displayName="Teams Channel Section Location" ma:internalName="Teams_Channel_Section_Locat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2CDC13-2ED3-4C41-936D-CB4AE933FEF9}">
  <ds:schemaRefs>
    <ds:schemaRef ds:uri="http://schemas.microsoft.com/sharepoint/v3/contenttype/forms"/>
  </ds:schemaRefs>
</ds:datastoreItem>
</file>

<file path=customXml/itemProps2.xml><?xml version="1.0" encoding="utf-8"?>
<ds:datastoreItem xmlns:ds="http://schemas.openxmlformats.org/officeDocument/2006/customXml" ds:itemID="{763EE5CE-CE2C-4976-9CD3-65C0FC6604BB}">
  <ds:schemaRefs>
    <ds:schemaRef ds:uri="http://www.w3.org/XML/1998/namespace"/>
    <ds:schemaRef ds:uri="http://purl.org/dc/dcmityp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fe04a458-8a7a-4ce7-bed2-c729e2afdad9"/>
    <ds:schemaRef ds:uri="545e56d2-0225-4f08-a72b-edde3a9e2f8a"/>
    <ds:schemaRef ds:uri="http://schemas.microsoft.com/office/2006/metadata/properties"/>
  </ds:schemaRefs>
</ds:datastoreItem>
</file>

<file path=customXml/itemProps3.xml><?xml version="1.0" encoding="utf-8"?>
<ds:datastoreItem xmlns:ds="http://schemas.openxmlformats.org/officeDocument/2006/customXml" ds:itemID="{E5E8D992-77E5-49CE-A0AE-5DEB8AB51F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e56d2-0225-4f08-a72b-edde3a9e2f8a"/>
    <ds:schemaRef ds:uri="fe04a458-8a7a-4ce7-bed2-c729e2afd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1778</TotalTime>
  <Words>6282</Words>
  <Application>Microsoft Office PowerPoint</Application>
  <PresentationFormat>Širokoúhlá obrazovka</PresentationFormat>
  <Paragraphs>406</Paragraphs>
  <Slides>27</Slides>
  <Notes>26</Notes>
  <HiddenSlides>5</HiddenSlides>
  <MMClips>0</MMClips>
  <ScaleCrop>false</ScaleCrop>
  <HeadingPairs>
    <vt:vector size="8" baseType="variant">
      <vt:variant>
        <vt:lpstr>Použitá písma</vt:lpstr>
      </vt:variant>
      <vt:variant>
        <vt:i4>10</vt:i4>
      </vt:variant>
      <vt:variant>
        <vt:lpstr>Motiv</vt:lpstr>
      </vt:variant>
      <vt:variant>
        <vt:i4>2</vt:i4>
      </vt:variant>
      <vt:variant>
        <vt:lpstr>Vložené servery OLE</vt:lpstr>
      </vt:variant>
      <vt:variant>
        <vt:i4>1</vt:i4>
      </vt:variant>
      <vt:variant>
        <vt:lpstr>Nadpisy snímků</vt:lpstr>
      </vt:variant>
      <vt:variant>
        <vt:i4>27</vt:i4>
      </vt:variant>
    </vt:vector>
  </HeadingPairs>
  <TitlesOfParts>
    <vt:vector size="40" baseType="lpstr">
      <vt:lpstr>Arial</vt:lpstr>
      <vt:lpstr>Calibri</vt:lpstr>
      <vt:lpstr>Calibri Light</vt:lpstr>
      <vt:lpstr>CMMI12</vt:lpstr>
      <vt:lpstr>SFRM1200</vt:lpstr>
      <vt:lpstr>Tahoma</vt:lpstr>
      <vt:lpstr>Times-Italic</vt:lpstr>
      <vt:lpstr>Times-Roman</vt:lpstr>
      <vt:lpstr>Tw Cen MT</vt:lpstr>
      <vt:lpstr>Wingdings</vt:lpstr>
      <vt:lpstr>Motiv Office</vt:lpstr>
      <vt:lpstr>Textured</vt:lpstr>
      <vt:lpstr>Equation</vt:lpstr>
      <vt:lpstr>Prezentace aplikace PowerPoint</vt:lpstr>
      <vt:lpstr>Prezentace aplikace PowerPoint</vt:lpstr>
      <vt:lpstr>Prezentace aplikace PowerPoint</vt:lpstr>
      <vt:lpstr>Obsah  Díla - Matematické principy přírodní filozofie  - 3.vydání (1726)</vt:lpstr>
      <vt:lpstr>Prezentace aplikace PowerPoint</vt:lpstr>
      <vt:lpstr>Prezentace aplikace PowerPoint</vt:lpstr>
      <vt:lpstr>Prezentace aplikace PowerPoint</vt:lpstr>
      <vt:lpstr>Forma všeobecného gravitačního zákona</vt:lpstr>
      <vt:lpstr>Prezentace aplikace PowerPoint</vt:lpstr>
      <vt:lpstr>Prezentace aplikace PowerPoint</vt:lpstr>
      <vt:lpstr>Prezentace aplikace PowerPoint</vt:lpstr>
      <vt:lpstr>Pozorování</vt:lpstr>
      <vt:lpstr>Experiment</vt:lpstr>
      <vt:lpstr>Otázka</vt:lpstr>
      <vt:lpstr>Prezentace aplikace PowerPoint</vt:lpstr>
      <vt:lpstr>Jak Newton vysvětluje dva přílivy pouze s jedním Měsícem?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Ji Svo</dc:creator>
  <cp:lastModifiedBy>Jindřiška Svobodová</cp:lastModifiedBy>
  <cp:revision>261</cp:revision>
  <cp:lastPrinted>2021-04-06T13:23:14Z</cp:lastPrinted>
  <dcterms:created xsi:type="dcterms:W3CDTF">2020-08-28T16:29:03Z</dcterms:created>
  <dcterms:modified xsi:type="dcterms:W3CDTF">2021-04-06T13:42:58Z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0x010100EAAABA433669944486956209FAD090FB</vt:lpwstr>
  </property>
</Properties>
</file>