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9" r:id="rId2"/>
    <p:sldId id="282" r:id="rId3"/>
    <p:sldId id="281" r:id="rId4"/>
    <p:sldId id="280" r:id="rId5"/>
    <p:sldId id="283" r:id="rId6"/>
    <p:sldId id="263" r:id="rId7"/>
    <p:sldId id="265" r:id="rId8"/>
    <p:sldId id="268" r:id="rId9"/>
    <p:sldId id="273" r:id="rId10"/>
    <p:sldId id="264" r:id="rId11"/>
    <p:sldId id="271" r:id="rId12"/>
    <p:sldId id="274" r:id="rId13"/>
    <p:sldId id="270" r:id="rId14"/>
    <p:sldId id="277" r:id="rId15"/>
    <p:sldId id="276" r:id="rId16"/>
    <p:sldId id="278" r:id="rId17"/>
    <p:sldId id="285" r:id="rId18"/>
    <p:sldId id="284" r:id="rId19"/>
    <p:sldId id="286" r:id="rId20"/>
    <p:sldId id="287" r:id="rId21"/>
    <p:sldId id="275" r:id="rId22"/>
    <p:sldId id="272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1738" y="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ECAB1-D0FA-4D3B-ABFF-B5AAF87D57E9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294CC-C5A5-4D7D-96D6-5A7B543BFF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64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seřazuje „intelektuální</a:t>
            </a:r>
          </a:p>
          <a:p>
            <a:pPr marL="0" indent="0">
              <a:buNone/>
            </a:pPr>
            <a:r>
              <a:rPr lang="cs-CZ" sz="1200" dirty="0"/>
              <a:t>schopnosti a  dovednosti“  žáka  k tomu to, co lze označit  jako „kritické myšlení“ ( „reflexivní myšlení“ </a:t>
            </a:r>
            <a:r>
              <a:rPr lang="cs-CZ" sz="1200" dirty="0" err="1"/>
              <a:t>Deweyho</a:t>
            </a:r>
            <a:r>
              <a:rPr lang="cs-CZ" sz="1200" dirty="0"/>
              <a:t> a další), a „řešení problémů“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294CC-C5A5-4D7D-96D6-5A7B543BFFB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34E03-2638-4A47-83CC-B587B1DAD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A77BCF-7246-4ECA-8832-C567D3C60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36077-9734-4AF8-A676-32ABD4AEB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F13603-41FE-47CF-B8B7-DEF32DF98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3C4B68-10BA-45E2-B2ED-84A1DBBF9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1E941-33C7-4100-A3F9-DE70AA461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550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67C4A-83E3-49CE-ABF7-182EA5321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FBF67A-3DBD-4109-8BEB-016B26178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A2D236-B32D-405D-9CAF-E1CD7897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0284C1-33D6-403B-9386-56141820A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E5209-4092-4C9A-AF2A-B0C64291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81EF5-3D9E-411A-903F-0D4BA6F6E8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B545412-02A2-4C36-8B37-1A36A58A3A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80DF88-6EE5-4AFC-A033-AEBF31DD1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2B87C-9AA0-4B10-B0F4-D272029B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86DA68-5E36-4966-9256-42800852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777428-CA37-4EE9-82EF-9C8CBA6C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55602-53B0-4E35-BAE7-D24254189C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276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9A838-A6A8-4DAC-A2EC-FCA4DF34C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8D03BE-C555-4B5E-88B8-039A2B918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E4C7E-5DE5-4407-B1BB-D650D66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712D60-A09F-484E-96F2-B4812F8A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D96D7B-4F7D-43E5-BFDC-D03E4B569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3D93A-FA77-4307-A487-99609FC091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422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23D54-5EDA-4312-893C-6A27355B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551965-4146-4357-9C4E-4B9DE65B0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EB1A4D-2A16-4DF4-AFCA-DBA9FB87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5C7C22-2012-45EE-8688-10E64F2B6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4E269C-AC75-4533-B038-7A264B0D8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CC0CF-02BA-4E71-B97B-A4D4BF5BFD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887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75482-D24D-4BED-B93E-38C553134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E934F-2E1D-44B1-A7DF-7DFC079AD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AB93FD-7125-4D87-B43A-009834CBD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06481B-F10F-4178-A3C3-4E0D694B4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97A6CF-BB0E-4B85-BDD7-75A5BB51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667D54-D551-47A9-9D80-84C7091A0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F517-145D-4A37-BD96-698C4319FF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829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1DD18-3322-46D6-8A70-F42FD5FE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2306CF-106D-4C46-8819-43C513113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CFEC2C-FF1B-44E7-9571-FDF6C174C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120327F-0828-493A-8C25-759F6167C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C182C8-2B3C-4B69-AD44-BC599E6FF9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9AC69E-ECDC-4903-A4D3-240CECA3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C04EBAA-FA4F-4CA0-95EF-4B47DBE44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8CD691E-4989-46B9-971F-94F21C72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A5402-F050-4E40-B418-30DD8D9BF9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59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A4A44-223B-4D15-8A91-F023CCC57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8F2E9AD-D896-451B-A3A4-C7AE34B77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C3BD74-57E9-4F53-802A-A65B4DFD5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CF5B36-5ED9-4633-B471-C75F5B65E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0323C-7D37-4D09-A12D-C0C265F733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122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A6FF110-2F47-42E2-93BF-D0F9750FB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9BD778B-0BE7-4B8E-8805-917A6A281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D335FC-065F-4C7C-BE8A-3F6B7287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4FC5E-A060-4CA6-BD6E-9381C1B48D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772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02904-5565-425C-876D-533FAB4C1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E2DDA9-E991-425B-9702-E29316455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0E2E28-F3E2-4FA6-B96F-BF7F2890B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18DC65-55F2-41FD-87B8-46565942C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42211A-0AAD-494B-991C-71242DB0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B48F0E-4121-469B-A53E-DF06BBEB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15C63-E486-4119-B0E3-C1BE66CA9F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25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F78AA-CF9A-4556-85D6-974E9F009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A9781D-D46B-4D75-B455-019FF93E9D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02065A-84AE-4463-B23B-D4BA5AA4B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A67E10-6EE0-4BC8-9487-E82E613E5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DDDC54-83B1-4A52-A555-B1EEB4A38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71D860-D631-43AF-9349-39DE59CA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798F2-8CBA-482C-BC8B-FE438B1EF6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54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A3C2B59-6F2C-4115-BE19-7E2C7F7392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E1BA69-68E3-419A-B788-2C47A3729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A74AD8-8C2F-48C5-88AA-398871F837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995E83-FF2B-4B2C-9D55-3212508F44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11DFAA0-45FD-4313-9079-76733C4FAA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7EE94E-8AC3-479A-84F4-05194EB2EB0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21.org/" TargetMode="External"/><Relationship Id="rId3" Type="http://schemas.openxmlformats.org/officeDocument/2006/relationships/hyperlink" Target="http://crithinkedu.utad.pt/en/crithinkedu/" TargetMode="External"/><Relationship Id="rId7" Type="http://schemas.openxmlformats.org/officeDocument/2006/relationships/hyperlink" Target="https://www.insightassessment.com/" TargetMode="External"/><Relationship Id="rId2" Type="http://schemas.openxmlformats.org/officeDocument/2006/relationships/hyperlink" Target="https://ailact.wordpres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iticalthinking.org/" TargetMode="External"/><Relationship Id="rId5" Type="http://schemas.openxmlformats.org/officeDocument/2006/relationships/hyperlink" Target="https://railct.com/critical-thinking-research-gateway/" TargetMode="External"/><Relationship Id="rId10" Type="http://schemas.openxmlformats.org/officeDocument/2006/relationships/hyperlink" Target="https://education.illinois.edu/docs/default-source/faculty-documents/robert-ennis/thenatureofcriticalthinking_51711_000.pdf" TargetMode="External"/><Relationship Id="rId4" Type="http://schemas.openxmlformats.org/officeDocument/2006/relationships/hyperlink" Target="http://criticalthinking.net/" TargetMode="External"/><Relationship Id="rId9" Type="http://schemas.openxmlformats.org/officeDocument/2006/relationships/hyperlink" Target="https://tc2.ca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sel.cz/9295-proc-jsme-vsichni-nadprumerni-piloti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9AADF-9261-4EC5-A363-EC34468636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JN 2021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ADFD3B-5C19-44A7-BC10-E4777CBCD3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99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B0E015C-8E34-495C-A54D-73B00FA4C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-103186"/>
            <a:ext cx="8229600" cy="1143000"/>
          </a:xfrm>
        </p:spPr>
        <p:txBody>
          <a:bodyPr/>
          <a:lstStyle/>
          <a:p>
            <a:r>
              <a:rPr lang="cs-CZ" altLang="cs-CZ" sz="3600" dirty="0"/>
              <a:t>Protipříklad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2FC3C13-DA34-41F2-BC7B-213B33F89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9981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2400" dirty="0"/>
              <a:t>„Před odjezdem na horolezeckou výpravu jsem si nechal od věštkyně vyložit karty. Předpověděla mi nehodu. Nedal jsem se odradit a byl jsem v horách zasypán lavinou. Vyložené karty byly zlé znamení.“ </a:t>
            </a:r>
          </a:p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r>
              <a:rPr lang="cs-CZ" altLang="cs-CZ" sz="2400" dirty="0"/>
              <a:t>Toto vysvětlení je příkladem</a:t>
            </a:r>
          </a:p>
          <a:p>
            <a:pPr>
              <a:buFontTx/>
              <a:buNone/>
            </a:pPr>
            <a:r>
              <a:rPr lang="cs-CZ" altLang="cs-CZ" sz="2400" b="1" dirty="0"/>
              <a:t>pověry, že vyložené karty jsou příčinou neštěstí.</a:t>
            </a:r>
          </a:p>
          <a:p>
            <a:pPr>
              <a:buFontTx/>
              <a:buNone/>
            </a:pPr>
            <a:endParaRPr lang="cs-CZ" altLang="cs-CZ" sz="2400" b="1" dirty="0"/>
          </a:p>
        </p:txBody>
      </p:sp>
      <p:pic>
        <p:nvPicPr>
          <p:cNvPr id="24581" name="Picture 5">
            <a:extLst>
              <a:ext uri="{FF2B5EF4-FFF2-40B4-BE49-F238E27FC236}">
                <a16:creationId xmlns:a16="http://schemas.microsoft.com/office/drawing/2014/main" id="{769B299D-CDDC-4111-B6EB-FBC043821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797425"/>
            <a:ext cx="2173287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>
            <a:extLst>
              <a:ext uri="{FF2B5EF4-FFF2-40B4-BE49-F238E27FC236}">
                <a16:creationId xmlns:a16="http://schemas.microsoft.com/office/drawing/2014/main" id="{0E6E3A33-FA8B-484D-81B0-9CDB01A9D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97425"/>
            <a:ext cx="2035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3" name="Picture 7">
            <a:extLst>
              <a:ext uri="{FF2B5EF4-FFF2-40B4-BE49-F238E27FC236}">
                <a16:creationId xmlns:a16="http://schemas.microsoft.com/office/drawing/2014/main" id="{841B099F-AB50-444E-8BBA-040357408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94004"/>
            <a:ext cx="2173287" cy="148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B0FE941-A2E4-4F75-B8AC-CDFBEFD9F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160337"/>
            <a:ext cx="8229600" cy="1143000"/>
          </a:xfrm>
        </p:spPr>
        <p:txBody>
          <a:bodyPr/>
          <a:lstStyle/>
          <a:p>
            <a:r>
              <a:rPr lang="cs-CZ" altLang="cs-CZ" sz="3200" dirty="0"/>
              <a:t>Ukázka č. 3</a:t>
            </a:r>
            <a:br>
              <a:rPr lang="cs-CZ" altLang="cs-CZ" sz="3200" dirty="0"/>
            </a:br>
            <a:r>
              <a:rPr lang="cs-CZ" altLang="cs-CZ" sz="3200" dirty="0">
                <a:solidFill>
                  <a:schemeClr val="accent2">
                    <a:lumMod val="75000"/>
                  </a:schemeClr>
                </a:solidFill>
              </a:rPr>
              <a:t>Nepozorné čtení textu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FB58304-61A5-464C-AAA8-85ABE0856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4360" y="1412776"/>
            <a:ext cx="8435280" cy="4525963"/>
          </a:xfrm>
        </p:spPr>
        <p:txBody>
          <a:bodyPr/>
          <a:lstStyle/>
          <a:p>
            <a:pPr marL="87313" indent="-87313"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„Jsme na konci tzv. moderního věku. Tak jako po antice následovalo několik století orientální nadvlády, jímž se na Západě s provinciální úzkoprsostí říká temný věk, nastupuje po moderním věku postmoderní období.“ Co nám sděluje autor tohoto výroku?</a:t>
            </a:r>
          </a:p>
          <a:p>
            <a:pPr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postmoderní období je temným věkem</a:t>
            </a:r>
          </a:p>
          <a:p>
            <a:pPr marL="273050" indent="-273050"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</a:t>
            </a:r>
            <a:r>
              <a:rPr lang="cs-CZ" altLang="cs-CZ" sz="2400" b="1" dirty="0">
                <a:cs typeface="Arial" panose="020B0604020202020204" pitchFamily="34" charset="0"/>
              </a:rPr>
              <a:t>postmoderní období je novou epochou, čtvrtým obdobím</a:t>
            </a:r>
          </a:p>
          <a:p>
            <a:pPr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západní intelektuálové zabývající se orientálním obdobím nemají vědecký rozhled</a:t>
            </a:r>
          </a:p>
          <a:p>
            <a:pPr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blíží se konec světa</a:t>
            </a:r>
          </a:p>
          <a:p>
            <a:pPr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dějiny jsou střídáním se období rozkvětu a temna</a:t>
            </a:r>
          </a:p>
          <a:p>
            <a:pPr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 </a:t>
            </a:r>
            <a:endParaRPr lang="en-US" altLang="cs-CZ" sz="28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4DC8836-200B-407A-BFCA-44DF00A57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cs-CZ" altLang="cs-CZ" sz="4000" dirty="0"/>
              <a:t>Protipříklad</a:t>
            </a:r>
            <a:endParaRPr lang="en-US" altLang="cs-CZ" sz="4000" dirty="0">
              <a:cs typeface="Arial" panose="020B0604020202020204" pitchFamily="34" charset="0"/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4D1D833-0A47-4182-B4F6-21A656E86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2235" y="1417638"/>
            <a:ext cx="8229600" cy="4525963"/>
          </a:xfrm>
        </p:spPr>
        <p:txBody>
          <a:bodyPr/>
          <a:lstStyle/>
          <a:p>
            <a:pPr marL="174625" indent="-174625">
              <a:buFontTx/>
              <a:buNone/>
              <a:tabLst>
                <a:tab pos="174625" algn="l"/>
              </a:tabLst>
            </a:pPr>
            <a:r>
              <a:rPr lang="cs-CZ" altLang="cs-CZ" sz="2800" dirty="0"/>
              <a:t>„Českoslovenští prezidenti Beneš a Svoboda neukončili svá poslední volební období, jako byl po Benešově abdikaci zvolen Gottwald, po Svobodově odvolání z úřadu nastoupil Husák.“</a:t>
            </a:r>
          </a:p>
          <a:p>
            <a:pPr>
              <a:buFontTx/>
              <a:buNone/>
            </a:pP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400" dirty="0"/>
              <a:t>Autor tohoto výroku nám sděluje, že</a:t>
            </a:r>
          </a:p>
          <a:p>
            <a:pPr>
              <a:buFontTx/>
              <a:buNone/>
            </a:pPr>
            <a:r>
              <a:rPr lang="cs-CZ" altLang="cs-CZ" sz="2400" b="1" dirty="0"/>
              <a:t>Husák byl novou hlavou státu, čtvrtým prezidentem</a:t>
            </a:r>
          </a:p>
          <a:p>
            <a:pPr>
              <a:buFontTx/>
              <a:buNone/>
            </a:pPr>
            <a:r>
              <a:rPr lang="cs-CZ" altLang="cs-CZ" sz="2800" dirty="0"/>
              <a:t> (</a:t>
            </a:r>
            <a:r>
              <a:rPr lang="cs-CZ" altLang="cs-CZ" sz="2000" dirty="0"/>
              <a:t>Masaryk, Beneš, Hácha, Beneš, Gottwald, Zápotocký, Novotný, Svoboda, Husák, Havel)</a:t>
            </a:r>
            <a:r>
              <a:rPr lang="cs-CZ" altLang="cs-CZ" sz="2800" dirty="0"/>
              <a:t> </a:t>
            </a:r>
          </a:p>
          <a:p>
            <a:pPr>
              <a:buFontTx/>
              <a:buNone/>
            </a:pPr>
            <a:endParaRPr lang="cs-CZ" altLang="cs-CZ" sz="2800" dirty="0"/>
          </a:p>
          <a:p>
            <a:pPr>
              <a:buFontTx/>
              <a:buNone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19420A5-8DF2-415C-898F-71D3443AA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cs-CZ" altLang="cs-CZ" sz="3200" dirty="0"/>
              <a:t>Ukázka č. 4</a:t>
            </a:r>
            <a:br>
              <a:rPr lang="cs-CZ" altLang="cs-CZ" sz="4000" dirty="0"/>
            </a:br>
            <a:r>
              <a:rPr lang="cs-CZ" altLang="cs-CZ" sz="2800" dirty="0">
                <a:solidFill>
                  <a:schemeClr val="accent2">
                    <a:lumMod val="75000"/>
                  </a:schemeClr>
                </a:solidFill>
              </a:rPr>
              <a:t>Smím posuzovat knihu, kterou jsem nečetl?</a:t>
            </a:r>
            <a:endParaRPr lang="en-US" altLang="cs-CZ" sz="280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73117AD-891D-41CD-9873-3179DD7C9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0364" y="980728"/>
            <a:ext cx="8363272" cy="4525963"/>
          </a:xfrm>
        </p:spPr>
        <p:txBody>
          <a:bodyPr/>
          <a:lstStyle/>
          <a:p>
            <a:pPr marL="87313" indent="-87313">
              <a:buFontTx/>
              <a:buNone/>
            </a:pPr>
            <a:r>
              <a:rPr lang="cs-CZ" altLang="cs-CZ" sz="3600" dirty="0"/>
              <a:t> </a:t>
            </a:r>
            <a:r>
              <a:rPr lang="cs-CZ" altLang="cs-CZ" sz="2000" dirty="0"/>
              <a:t>„Sisyfos vleče neustále a vytrvale svůj kámen na horu, jakkoliv ví, že jeho námaha nebude mít žádný definitivní úspěch. Ale v okamžiku, kdy stojí na vrcholu a sleduje svůj kámen, který se opět valí dolů, triumfuje nad svým osudem.“ Francouzský filosof, stoupenec existencialismu  Camus, použil „Mýtus o Sisyfovi“ k prezentaci svého filosofického názoru na smysl života. Jeho filosofie existence člověka vychází tedy z názoru, že</a:t>
            </a:r>
          </a:p>
          <a:p>
            <a:pPr marL="87313" indent="-87313"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dirty="0">
                <a:cs typeface="Arial" panose="020B0604020202020204" pitchFamily="34" charset="0"/>
              </a:rPr>
              <a:t>• </a:t>
            </a:r>
            <a:r>
              <a:rPr lang="cs-CZ" altLang="cs-CZ" sz="2000" b="1" dirty="0">
                <a:cs typeface="Arial" panose="020B0604020202020204" pitchFamily="34" charset="0"/>
              </a:rPr>
              <a:t>lidská existence ve světě je jen „absurditou“, která nemá žádný „vyšší“ smysl</a:t>
            </a:r>
          </a:p>
          <a:p>
            <a:pPr>
              <a:buFontTx/>
              <a:buNone/>
            </a:pPr>
            <a:r>
              <a:rPr lang="cs-CZ" altLang="cs-CZ" sz="2000" b="1" dirty="0">
                <a:cs typeface="Arial" panose="020B0604020202020204" pitchFamily="34" charset="0"/>
              </a:rPr>
              <a:t>• </a:t>
            </a:r>
            <a:r>
              <a:rPr lang="cs-CZ" altLang="cs-CZ" sz="2000" dirty="0">
                <a:cs typeface="Arial" panose="020B0604020202020204" pitchFamily="34" charset="0"/>
              </a:rPr>
              <a:t>člověk může najít smysl svého života jen v tvrdé práci</a:t>
            </a:r>
          </a:p>
          <a:p>
            <a:pPr>
              <a:buFontTx/>
              <a:buNone/>
            </a:pPr>
            <a:r>
              <a:rPr lang="cs-CZ" altLang="cs-CZ" sz="2000" dirty="0">
                <a:cs typeface="Arial" panose="020B0604020202020204" pitchFamily="34" charset="0"/>
              </a:rPr>
              <a:t>• člověk je velmi slabá bytost a nemůže se vzepřít Bohu</a:t>
            </a:r>
          </a:p>
          <a:p>
            <a:pPr>
              <a:buFontTx/>
              <a:buNone/>
            </a:pPr>
            <a:r>
              <a:rPr lang="cs-CZ" altLang="cs-CZ" sz="2000" dirty="0">
                <a:cs typeface="Arial" panose="020B0604020202020204" pitchFamily="34" charset="0"/>
              </a:rPr>
              <a:t>• člověk nebude nikdy svobodnou bytostí, protože je osudově připoután k práci</a:t>
            </a:r>
          </a:p>
          <a:p>
            <a:pPr>
              <a:buFontTx/>
              <a:buNone/>
            </a:pPr>
            <a:r>
              <a:rPr lang="cs-CZ" altLang="cs-CZ" sz="2000" dirty="0">
                <a:cs typeface="Arial" panose="020B0604020202020204" pitchFamily="34" charset="0"/>
              </a:rPr>
              <a:t>• člověk je silnější než jeho osud a je schopen jej změnit</a:t>
            </a:r>
          </a:p>
          <a:p>
            <a:pPr>
              <a:buFontTx/>
              <a:buNone/>
            </a:pPr>
            <a:endParaRPr lang="cs-CZ" altLang="cs-CZ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6E00D05-E5C0-4194-88D4-568093A99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Mýtus o Sisyfovi 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4041F32-B7C8-4535-9005-3BD5C5591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400" dirty="0"/>
              <a:t>Souhlasil by Albert Camus s „úředním“ řešením testu?</a:t>
            </a: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A82A4155-5994-43B9-9AF8-687144BB2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3449638" cy="340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5">
            <a:extLst>
              <a:ext uri="{FF2B5EF4-FFF2-40B4-BE49-F238E27FC236}">
                <a16:creationId xmlns:a16="http://schemas.microsoft.com/office/drawing/2014/main" id="{20B83BDC-D769-40BB-94A7-AED6B0A36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78701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4B8319A-E27E-470D-B2CD-5E5D513C6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229600" cy="1143000"/>
          </a:xfrm>
        </p:spPr>
        <p:txBody>
          <a:bodyPr/>
          <a:lstStyle/>
          <a:p>
            <a:r>
              <a:rPr lang="cs-CZ" altLang="cs-CZ" sz="4000" dirty="0"/>
              <a:t>Několik tézí k testům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C854C80-DD21-4B1E-8E85-0ED25AC3C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03648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2800" dirty="0"/>
              <a:t>Domnělé „testy kritického myšlení“ jsou často testy</a:t>
            </a:r>
          </a:p>
          <a:p>
            <a:pPr marL="273050" indent="-273050"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• </a:t>
            </a:r>
            <a:r>
              <a:rPr lang="cs-CZ" altLang="cs-CZ" sz="2800" dirty="0"/>
              <a:t>schopnosti rozeznat vyloženou hloupost od názoru, o kterém by se dal diskutovat</a:t>
            </a:r>
          </a:p>
          <a:p>
            <a:pPr marL="174625" indent="-174625"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• loajality či empatie k autorům testů, resp. schopnosti odhadnout, co chtějí páni od rabů slyšet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4A58BAB-15EE-48DA-8BBE-A9CAF7D36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71400"/>
            <a:ext cx="8229600" cy="1143000"/>
          </a:xfrm>
        </p:spPr>
        <p:txBody>
          <a:bodyPr/>
          <a:lstStyle/>
          <a:p>
            <a:r>
              <a:rPr lang="cs-CZ" altLang="cs-CZ" sz="4000" dirty="0">
                <a:solidFill>
                  <a:schemeClr val="accent2">
                    <a:lumMod val="75000"/>
                  </a:schemeClr>
                </a:solidFill>
              </a:rPr>
              <a:t>Několik závěrů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6F0555C-2483-46ED-B0C6-8CC02EE1D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8748972" cy="4525963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sz="2800" dirty="0">
                <a:solidFill>
                  <a:srgbClr val="663300"/>
                </a:solidFill>
              </a:rPr>
              <a:t>většina tzv. testů kritického myšlení ve světle kritického myšlení plně neobstojí</a:t>
            </a:r>
          </a:p>
          <a:p>
            <a:pPr>
              <a:spcBef>
                <a:spcPts val="800"/>
              </a:spcBef>
            </a:pPr>
            <a:r>
              <a:rPr lang="cs-CZ" altLang="cs-CZ" sz="2800" spc="-100" dirty="0">
                <a:solidFill>
                  <a:schemeClr val="accent1">
                    <a:lumMod val="25000"/>
                  </a:schemeClr>
                </a:solidFill>
              </a:rPr>
              <a:t>kritické myšlení se nezastaví u výběru z předložené nabídky – podrobí kritice i tuto nabídku a bude hledat lepší řešení</a:t>
            </a:r>
          </a:p>
          <a:p>
            <a:pPr>
              <a:spcBef>
                <a:spcPts val="800"/>
              </a:spcBef>
            </a:pPr>
            <a:r>
              <a:rPr lang="cs-CZ" altLang="cs-CZ" sz="2800" dirty="0">
                <a:solidFill>
                  <a:srgbClr val="002060"/>
                </a:solidFill>
              </a:rPr>
              <a:t>kritické myšlení nemusí nutně vést ke shodě názorů – nedává „jedině správnou“ odpověď</a:t>
            </a:r>
          </a:p>
          <a:p>
            <a:pPr>
              <a:spcBef>
                <a:spcPts val="800"/>
              </a:spcBef>
              <a:buFontTx/>
              <a:buNone/>
            </a:pPr>
            <a:endParaRPr lang="cs-CZ" altLang="cs-CZ" sz="1600" dirty="0"/>
          </a:p>
          <a:p>
            <a:pPr marL="87313" indent="-87313">
              <a:spcBef>
                <a:spcPts val="800"/>
              </a:spcBef>
              <a:buFontTx/>
              <a:buNone/>
            </a:pPr>
            <a:r>
              <a:rPr lang="cs-CZ" altLang="cs-CZ" sz="2800" dirty="0"/>
              <a:t>Lze-li vůbec zjišťovat schopnost ke </a:t>
            </a:r>
            <a:r>
              <a:rPr lang="cs-CZ" altLang="cs-CZ" sz="2800"/>
              <a:t>K.M., </a:t>
            </a:r>
            <a:r>
              <a:rPr lang="cs-CZ" altLang="cs-CZ" sz="2800" dirty="0"/>
              <a:t>pak testy s předem zadanými odpověďmi se k tomu nehodí – je třeba hledat důmyslnější a ovšem pracnější – způsoby   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B422E-D387-4337-B725-A77B1ADD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Kontroverze</a:t>
            </a:r>
            <a:br>
              <a:rPr lang="cs-CZ" sz="44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7AE691-BD2F-4521-9433-FB9B86A14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4525963"/>
          </a:xfrm>
        </p:spPr>
        <p:txBody>
          <a:bodyPr/>
          <a:lstStyle/>
          <a:p>
            <a:r>
              <a:rPr lang="cs-CZ" sz="2000" dirty="0"/>
              <a:t>Je vhodné, aby se škole učilo kritické myšlení jako samostatný předmět?</a:t>
            </a:r>
          </a:p>
          <a:p>
            <a:endParaRPr lang="cs-CZ" sz="1600" dirty="0"/>
          </a:p>
          <a:p>
            <a:r>
              <a:rPr lang="cs-CZ" sz="2000" dirty="0"/>
              <a:t>Neměli by učitelé by spíše vést žáky k tomu, aby se  stali samostatnými v přemýšlení tak, že budou učit školní předměty  způsobem, který povzbudí  jejich kognitivní dovednosti?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Námitka:</a:t>
            </a:r>
          </a:p>
          <a:p>
            <a:r>
              <a:rPr lang="cs-CZ" sz="2000" dirty="0"/>
              <a:t>Je  nějaký rozdíl mezi pouhou kognitivní činností a  něčím, co chceme nazvat kritickým myšlením? (:</a:t>
            </a:r>
          </a:p>
          <a:p>
            <a:endParaRPr lang="cs-CZ" sz="1200" dirty="0"/>
          </a:p>
          <a:p>
            <a:r>
              <a:rPr lang="cs-CZ" sz="2000" dirty="0"/>
              <a:t>Kritické  myšlení hledá argumenty, vyhodnocuje informace, opírá se o logiku, ale bez souvislostí s činy, postoji a emocemi postrádá lidskou etickou hloubku.</a:t>
            </a:r>
          </a:p>
        </p:txBody>
      </p:sp>
    </p:spTree>
    <p:extLst>
      <p:ext uri="{BB962C8B-B14F-4D97-AF65-F5344CB8AC3E}">
        <p14:creationId xmlns:p14="http://schemas.microsoft.com/office/powerpoint/2010/main" val="3911314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BD8C9-C703-4C43-BE5D-4CA4B3D39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99392"/>
            <a:ext cx="8229600" cy="1143000"/>
          </a:xfrm>
        </p:spPr>
        <p:txBody>
          <a:bodyPr/>
          <a:lstStyle/>
          <a:p>
            <a:r>
              <a:rPr lang="cs-CZ" sz="3600" dirty="0"/>
              <a:t>(</a:t>
            </a:r>
            <a:r>
              <a:rPr lang="cs-CZ" sz="3600" dirty="0" err="1"/>
              <a:t>Bloom</a:t>
            </a:r>
            <a:r>
              <a:rPr lang="cs-CZ" sz="3600" dirty="0"/>
              <a:t> et al. 1956)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D9819-131D-4AF6-A46D-AC9D3EB7D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268760"/>
            <a:ext cx="5551580" cy="4525963"/>
          </a:xfrm>
        </p:spPr>
        <p:txBody>
          <a:bodyPr/>
          <a:lstStyle/>
          <a:p>
            <a:r>
              <a:rPr lang="cs-CZ" sz="2000" dirty="0" err="1"/>
              <a:t>Bloomova</a:t>
            </a:r>
            <a:r>
              <a:rPr lang="cs-CZ" sz="2000" dirty="0"/>
              <a:t>  taxonomie vzdělávacích  cílů</a:t>
            </a:r>
            <a:endParaRPr lang="cs-CZ" sz="1200" dirty="0"/>
          </a:p>
          <a:p>
            <a:endParaRPr lang="cs-CZ" sz="2000" dirty="0"/>
          </a:p>
          <a:p>
            <a:r>
              <a:rPr lang="cs-CZ" sz="2000" dirty="0"/>
              <a:t>Pokud jde o kreativní myšlení, zčásti se překrývá s kritickým myšlením. </a:t>
            </a:r>
          </a:p>
          <a:p>
            <a:r>
              <a:rPr lang="cs-CZ" sz="2000" dirty="0"/>
              <a:t>Přemýšlení o vysvětlení jevu nebo události vyžaduje kreativní představivost při konstrukci věrohodných vysvětlujících hypotéz a při navrhování možností.</a:t>
            </a:r>
          </a:p>
          <a:p>
            <a:endParaRPr lang="cs-CZ" sz="2000" dirty="0"/>
          </a:p>
          <a:p>
            <a:r>
              <a:rPr lang="cs-CZ" sz="2000" dirty="0"/>
              <a:t>Naopak, kreativitu v jakékoli oblasti je třeba vyvážit kritickým hodnocením kresby, malby, románu nebo matematické teorie.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C974380-0394-485D-91FD-2DBCC6D15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919" y="1556792"/>
            <a:ext cx="2177529" cy="445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76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7FBB4-8AA0-4407-9ACC-7F121068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89" y="136301"/>
            <a:ext cx="8229600" cy="1143000"/>
          </a:xfrm>
        </p:spPr>
        <p:txBody>
          <a:bodyPr/>
          <a:lstStyle/>
          <a:p>
            <a:r>
              <a:rPr lang="cs-CZ" sz="3200" dirty="0"/>
              <a:t>Souhrn</a:t>
            </a:r>
            <a:br>
              <a:rPr lang="cs-CZ" sz="44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FFC8F-C745-42DD-A3D5-4211E2260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653602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Při definování kritického myšlení není jediné a správné tvrzení, historicky „kritické myšlení“ a „řešení problémů“ jsou dvě označení pro totéž (od antiky po dnešek). Od 50.let 20.století se ustálil termín kritické myšlení  s těmito znaky:</a:t>
            </a:r>
          </a:p>
          <a:p>
            <a:pPr marL="0" indent="0">
              <a:buNone/>
            </a:pPr>
            <a:endParaRPr lang="cs-CZ" sz="1050" dirty="0"/>
          </a:p>
          <a:p>
            <a:pPr>
              <a:buFontTx/>
              <a:buChar char="-"/>
            </a:pPr>
            <a:r>
              <a:rPr lang="cs-CZ" sz="2000" dirty="0"/>
              <a:t>Kriticky myslet můžeme i sami pro sebe. Každý si přemýšlí po svém, myšlení nemusí být originální, ale musí být vnímáno jaké své vlastní.</a:t>
            </a:r>
          </a:p>
          <a:p>
            <a:pPr>
              <a:buFontTx/>
              <a:buChar char="-"/>
            </a:pPr>
            <a:endParaRPr lang="cs-CZ" sz="1200" dirty="0"/>
          </a:p>
          <a:p>
            <a:pPr>
              <a:buFontTx/>
              <a:buChar char="-"/>
            </a:pPr>
            <a:r>
              <a:rPr lang="cs-CZ" sz="2000" dirty="0"/>
              <a:t>Cílem K.M. není získávání informací, ovšem abychom mohli o něčem přemýšlet, musíme nejdříve o daném problému něco vědět.</a:t>
            </a:r>
          </a:p>
          <a:p>
            <a:pPr>
              <a:buFontTx/>
              <a:buChar char="-"/>
            </a:pPr>
            <a:endParaRPr lang="cs-CZ" sz="1600" dirty="0"/>
          </a:p>
          <a:p>
            <a:pPr>
              <a:buFontTx/>
              <a:buChar char="-"/>
            </a:pPr>
            <a:r>
              <a:rPr lang="cs-CZ" sz="2000" dirty="0"/>
              <a:t>K.M. hledá argumenty a předkládá přesvědčivé důvody pro vyniknutí našeho řešení před ostatními možnými.</a:t>
            </a:r>
          </a:p>
          <a:p>
            <a:pPr>
              <a:buFontTx/>
              <a:buChar char="-"/>
            </a:pPr>
            <a:endParaRPr lang="cs-CZ" sz="1600" dirty="0"/>
          </a:p>
          <a:p>
            <a:pPr>
              <a:buFontTx/>
              <a:buChar char="-"/>
            </a:pPr>
            <a:r>
              <a:rPr lang="cs-CZ" sz="2000" dirty="0"/>
              <a:t>K:M. v sobě obsahuje zdravou skepsi .To neznamená, že budeme jen pochybovat. potřebujeme dospět k rozhodnutím a zaujmout stanoviska. Tato stanoviska bychom měli být schopni racionálně obhájit a pečlivě vážit argumenty ostatních a přemýšlet nad jejich logikou.</a:t>
            </a:r>
          </a:p>
        </p:txBody>
      </p:sp>
    </p:spTree>
    <p:extLst>
      <p:ext uri="{BB962C8B-B14F-4D97-AF65-F5344CB8AC3E}">
        <p14:creationId xmlns:p14="http://schemas.microsoft.com/office/powerpoint/2010/main" val="49842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5BA93-7640-4B2F-8C49-378377B0C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Kritické myšlení je opatrné myšlení zaměřené na cíl.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06F43-4857-43FA-92DA-D9E165238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/>
              <a:t>Nutné předpoklady:</a:t>
            </a:r>
          </a:p>
          <a:p>
            <a:pPr marL="0" indent="0">
              <a:buNone/>
            </a:pPr>
            <a:r>
              <a:rPr lang="cs-CZ" sz="1600" dirty="0"/>
              <a:t>    ochota začít kriticky myslet</a:t>
            </a:r>
          </a:p>
          <a:p>
            <a:pPr marL="0" indent="0">
              <a:buNone/>
            </a:pPr>
            <a:r>
              <a:rPr lang="cs-CZ" sz="1600" dirty="0"/>
              <a:t>    osobní dispozice (schopnost) kriticky myslet.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Hledání pravdivého obsahu iniciuje kritické myšlení. Kritické uvažování vyžaduje</a:t>
            </a:r>
          </a:p>
          <a:p>
            <a:pPr marL="0" indent="0">
              <a:buNone/>
            </a:pPr>
            <a:r>
              <a:rPr lang="cs-CZ" sz="1600" dirty="0"/>
              <a:t>ochotu pozastavit úsudek, zatímco zkoumáme alternativy. Kritické myšlení potřebuje</a:t>
            </a:r>
          </a:p>
          <a:p>
            <a:pPr marL="0" indent="0">
              <a:buNone/>
            </a:pPr>
            <a:r>
              <a:rPr lang="cs-CZ" sz="1600" dirty="0"/>
              <a:t>osobní iniciativu a  "energii" pro mentální práci.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Kritické zvažování problému vyžaduje věcnou znalost oblasti, do které problém  spadá.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Schopnost kritického myšlení není elixír, který lze aplikovat na jakýkoli problém,</a:t>
            </a:r>
          </a:p>
          <a:p>
            <a:pPr marL="0" indent="0">
              <a:buNone/>
            </a:pPr>
            <a:r>
              <a:rPr lang="cs-CZ" sz="1600" dirty="0"/>
              <a:t>zejména pokud chybí znalosti  o skutečnostech   důležitých pro zkoumání tohoto</a:t>
            </a:r>
          </a:p>
          <a:p>
            <a:pPr marL="0" indent="0">
              <a:buNone/>
            </a:pPr>
            <a:r>
              <a:rPr lang="cs-CZ" sz="1600" dirty="0"/>
              <a:t>problému.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Osobní dispozicí je otevřenost  - ve smyslu ochoty uvažovat o alternativách ke svému</a:t>
            </a:r>
          </a:p>
          <a:p>
            <a:pPr marL="0" indent="0">
              <a:buNone/>
            </a:pPr>
            <a:r>
              <a:rPr lang="cs-CZ" sz="1600" dirty="0"/>
              <a:t>vlastním stanovisku.</a:t>
            </a:r>
          </a:p>
        </p:txBody>
      </p:sp>
    </p:spTree>
    <p:extLst>
      <p:ext uri="{BB962C8B-B14F-4D97-AF65-F5344CB8AC3E}">
        <p14:creationId xmlns:p14="http://schemas.microsoft.com/office/powerpoint/2010/main" val="2417663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21F80-A41B-44AD-AF07-FF6A15622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</a:rPr>
              <a:t>Other Internet Resources</a:t>
            </a:r>
            <a:br>
              <a:rPr lang="en-US" sz="4400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DFE3A-B4B2-4C42-9C8F-1776A043D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2"/>
              </a:rPr>
              <a:t>Association for Informal Logic and Critical Thinking (AILACT)</a:t>
            </a:r>
            <a:endParaRPr lang="en-US" sz="1800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3"/>
              </a:rPr>
              <a:t>Critical Thinking Across the European Higher Education Curricula (CRITHINKEDU)</a:t>
            </a:r>
            <a:endParaRPr lang="en-US" sz="1800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4"/>
              </a:rPr>
              <a:t>Critical Thinking Definition, Instruction, and Assessment: A Rigorous Approach</a:t>
            </a:r>
            <a:r>
              <a:rPr lang="en-US" sz="1800" dirty="0">
                <a:effectLst/>
              </a:rPr>
              <a:t> (criticalTHINKING.net)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5"/>
              </a:rPr>
              <a:t>Critical Thinking Research</a:t>
            </a:r>
            <a:r>
              <a:rPr lang="en-US" sz="1800" dirty="0">
                <a:effectLst/>
              </a:rPr>
              <a:t> (RAIL)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6"/>
              </a:rPr>
              <a:t>Foundation for Critical Thinking</a:t>
            </a:r>
            <a:endParaRPr lang="en-US" sz="1800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7"/>
              </a:rPr>
              <a:t>Insight Assessment</a:t>
            </a:r>
            <a:endParaRPr lang="en-US" sz="1800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8"/>
              </a:rPr>
              <a:t>Partnership for 21st Century Learning (P21)</a:t>
            </a:r>
            <a:endParaRPr lang="en-US" sz="1800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9"/>
              </a:rPr>
              <a:t>The Critical Thinking Consortium</a:t>
            </a:r>
            <a:endParaRPr lang="en-US" sz="1800" dirty="0"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hlinkClick r:id="rId10"/>
              </a:rPr>
              <a:t>The Nature of Critical Thinking: An Outline of Critical Thinking Dispositions and Abilities</a:t>
            </a:r>
            <a:r>
              <a:rPr lang="en-US" sz="1800" dirty="0">
                <a:effectLst/>
              </a:rPr>
              <a:t>, by Robert H. Ennis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06781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8EB7053-3660-409D-B900-B4A91FCF9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Ukázka č. 5</a:t>
            </a:r>
            <a:br>
              <a:rPr lang="cs-CZ" altLang="cs-CZ" sz="4000"/>
            </a:br>
            <a:r>
              <a:rPr lang="cs-CZ" altLang="cs-CZ" sz="3200"/>
              <a:t>Co jsou to globální ekologické problémy?</a:t>
            </a:r>
            <a:endParaRPr lang="en-US" altLang="cs-CZ" sz="3200">
              <a:cs typeface="Arial" panose="020B0604020202020204" pitchFamily="34" charset="0"/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597DBBA-8B10-4146-8301-D02E00773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000"/>
              <a:t>V souvislosti s globalizací se mluví také o globálních ekologických problémech. Jaké jsou to problémy?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/>
              <a:t> </a:t>
            </a:r>
            <a:r>
              <a:rPr lang="cs-CZ" altLang="cs-CZ" sz="2000">
                <a:cs typeface="Arial" panose="020B0604020202020204" pitchFamily="34" charset="0"/>
              </a:rPr>
              <a:t>•  takové problémy neexistují, protože každý stát si musí řešit své vlastní problémy</a:t>
            </a: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 b="1">
                <a:cs typeface="Arial" panose="020B0604020202020204" pitchFamily="34" charset="0"/>
              </a:rPr>
              <a:t>jsou to problémy, které ohrožují samotnou existenci člověka tím, že se znehodnocují jeho základní životní podmínky a zároveň vzniká nedostatek surovin a energie</a:t>
            </a:r>
          </a:p>
          <a:p>
            <a:pPr>
              <a:lnSpc>
                <a:spcPct val="90000"/>
              </a:lnSpc>
            </a:pPr>
            <a:r>
              <a:rPr lang="cs-CZ" altLang="cs-CZ" sz="2000">
                <a:cs typeface="Arial" panose="020B0604020202020204" pitchFamily="34" charset="0"/>
              </a:rPr>
              <a:t>tyto problémy se týkají jen záchrany zvířat, protože se rapidně snížily stavy některých druhů a díky tomu se přemnožily některé druhy</a:t>
            </a:r>
          </a:p>
          <a:p>
            <a:pPr>
              <a:lnSpc>
                <a:spcPct val="90000"/>
              </a:lnSpc>
            </a:pPr>
            <a:r>
              <a:rPr lang="cs-CZ" altLang="cs-CZ" sz="2000">
                <a:cs typeface="Arial" panose="020B0604020202020204" pitchFamily="34" charset="0"/>
              </a:rPr>
              <a:t>v současné době se tyto problémy týkají jen zemí tzv. třetího světa</a:t>
            </a:r>
          </a:p>
          <a:p>
            <a:pPr>
              <a:lnSpc>
                <a:spcPct val="90000"/>
              </a:lnSpc>
            </a:pPr>
            <a:r>
              <a:rPr lang="cs-CZ" altLang="cs-CZ" sz="2000">
                <a:cs typeface="Arial" panose="020B0604020202020204" pitchFamily="34" charset="0"/>
              </a:rPr>
              <a:t>jsou to problémy, které se týkají jen velkých mezinárodních korporací, jejich strategie, jak vytvořit globálně prosperující výrobu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>
                <a:cs typeface="Arial" panose="020B0604020202020204" pitchFamily="34" charset="0"/>
              </a:rPr>
              <a:t>       </a:t>
            </a:r>
            <a:endParaRPr lang="en-US" altLang="cs-CZ" sz="20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F6BD2DA-DEA1-4AB7-A902-D542F59DD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Námitky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3B2EDB4-695B-4B8A-AB35-C555019B2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Vzniká rozšiřováním ozonové díry nedostatek surovin a energie?</a:t>
            </a:r>
          </a:p>
          <a:p>
            <a:pPr>
              <a:buFontTx/>
              <a:buNone/>
            </a:pPr>
            <a:r>
              <a:rPr lang="cs-CZ" altLang="cs-CZ"/>
              <a:t>Ohrožuje stoupání hladin oceánu samotnou existenci člověka?</a:t>
            </a:r>
          </a:p>
          <a:p>
            <a:pPr>
              <a:buFontTx/>
              <a:buNone/>
            </a:pPr>
            <a:r>
              <a:rPr lang="cs-CZ" altLang="cs-CZ"/>
              <a:t>A nejsou to snad globální ekologické problémy?</a:t>
            </a:r>
          </a:p>
        </p:txBody>
      </p:sp>
      <p:pic>
        <p:nvPicPr>
          <p:cNvPr id="33797" name="Picture 5">
            <a:extLst>
              <a:ext uri="{FF2B5EF4-FFF2-40B4-BE49-F238E27FC236}">
                <a16:creationId xmlns:a16="http://schemas.microsoft.com/office/drawing/2014/main" id="{1BDF6C98-D72E-468F-9834-80C1E1B6F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437063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8" name="Picture 6">
            <a:extLst>
              <a:ext uri="{FF2B5EF4-FFF2-40B4-BE49-F238E27FC236}">
                <a16:creationId xmlns:a16="http://schemas.microsoft.com/office/drawing/2014/main" id="{83F5E2F2-9FC0-4B0A-9A0B-723FDDFCE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5085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725FA0-7D24-4F15-86A6-2E25E54CF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4525963"/>
          </a:xfrm>
        </p:spPr>
        <p:txBody>
          <a:bodyPr/>
          <a:lstStyle/>
          <a:p>
            <a:pPr rtl="0"/>
            <a:r>
              <a:rPr lang="cs-CZ" sz="2000" dirty="0">
                <a:effectLst/>
              </a:rPr>
              <a:t>Osoba může vládnout kritickým myšlením, pokud jde o pouze některé druhy problémů. Např. dokáže kriticky a otevřeně jednat o vědeckých otázkách svého oboru, ale ne o náboženských či ideologických otázkách. Dogmatický postoj brání kritickému myšlení.</a:t>
            </a:r>
          </a:p>
          <a:p>
            <a:pPr rtl="0"/>
            <a:endParaRPr lang="cs-CZ" sz="2000" dirty="0">
              <a:effectLst/>
            </a:endParaRPr>
          </a:p>
          <a:p>
            <a:pPr rtl="0"/>
            <a:r>
              <a:rPr lang="cs-CZ" sz="2000" dirty="0">
                <a:effectLst/>
              </a:rPr>
              <a:t>Rovněž nedůvěra ve vlastní úsudek a schopnosti může blokovat kritické myšlení.</a:t>
            </a:r>
          </a:p>
          <a:p>
            <a:pPr rtl="0"/>
            <a:r>
              <a:rPr lang="cs-CZ" sz="2000" dirty="0">
                <a:effectLst/>
              </a:rPr>
              <a:t>viz tzv. </a:t>
            </a:r>
            <a:r>
              <a:rPr lang="cs-CZ" sz="2000" dirty="0" err="1">
                <a:effectLst/>
              </a:rPr>
              <a:t>Dunning-Krugerův</a:t>
            </a:r>
            <a:r>
              <a:rPr lang="cs-CZ" sz="2000" dirty="0">
                <a:effectLst/>
              </a:rPr>
              <a:t> efekt</a:t>
            </a:r>
          </a:p>
          <a:p>
            <a:pPr marL="0" indent="0" rtl="0">
              <a:buNone/>
            </a:pPr>
            <a:r>
              <a:rPr lang="cs-CZ" sz="1400" dirty="0">
                <a:effectLst/>
                <a:hlinkClick r:id="rId2"/>
              </a:rPr>
              <a:t>	https://www.osel.cz/9295-proc-jsme-vsichni-nadprumerni-piloti.html</a:t>
            </a:r>
            <a:endParaRPr lang="cs-CZ" sz="1400" dirty="0">
              <a:effectLst/>
            </a:endParaRP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55278D3-30C4-4D94-B27E-A171E813E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4005064"/>
            <a:ext cx="2901702" cy="256593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4B95307-AC25-495F-8F2F-9C84D2429DF6}"/>
              </a:ext>
            </a:extLst>
          </p:cNvPr>
          <p:cNvSpPr txBox="1"/>
          <p:nvPr/>
        </p:nvSpPr>
        <p:spPr>
          <a:xfrm>
            <a:off x="467544" y="260648"/>
            <a:ext cx="1686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Poznámky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439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FAA0E-0FDD-44BD-B688-AE09B958C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" y="332656"/>
            <a:ext cx="8879188" cy="1143000"/>
          </a:xfrm>
        </p:spPr>
        <p:txBody>
          <a:bodyPr/>
          <a:lstStyle/>
          <a:p>
            <a:r>
              <a:rPr lang="cs-CZ" sz="2800" dirty="0"/>
              <a:t>K.M. </a:t>
            </a:r>
            <a:br>
              <a:rPr lang="cs-CZ" sz="2800" dirty="0"/>
            </a:br>
            <a:r>
              <a:rPr lang="cs-CZ" sz="2800" dirty="0"/>
              <a:t>ve výroku, který je připisován</a:t>
            </a:r>
            <a:br>
              <a:rPr lang="cs-CZ" sz="2800" dirty="0"/>
            </a:br>
            <a:r>
              <a:rPr lang="cs-CZ" sz="2800" dirty="0"/>
              <a:t>Buddhovi: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1C5180-492F-4C49-B090-F2ED9F51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0" y="1772816"/>
            <a:ext cx="8435280" cy="4525963"/>
          </a:xfrm>
        </p:spPr>
        <p:txBody>
          <a:bodyPr/>
          <a:lstStyle/>
          <a:p>
            <a:endParaRPr lang="cs-CZ" sz="2400" u="sng" dirty="0"/>
          </a:p>
          <a:p>
            <a:r>
              <a:rPr lang="cs-CZ" sz="2400" dirty="0"/>
              <a:t>    Nevěřte něčemu jen proto, že to pravil mudrc.</a:t>
            </a:r>
          </a:p>
          <a:p>
            <a:r>
              <a:rPr lang="cs-CZ" sz="2400" dirty="0"/>
              <a:t>    Nevěřte ničemu jen proto, že to všichni uznávají.</a:t>
            </a:r>
          </a:p>
          <a:p>
            <a:r>
              <a:rPr lang="cs-CZ" sz="2400" dirty="0"/>
              <a:t>    Nevěřte ničemu jen proto, že je to psáno v knihách.</a:t>
            </a:r>
          </a:p>
          <a:p>
            <a:r>
              <a:rPr lang="cs-CZ" sz="2400" dirty="0"/>
              <a:t>    Nevěřte ničemu jen proto, že je to prohlašováno za</a:t>
            </a:r>
          </a:p>
          <a:p>
            <a:r>
              <a:rPr lang="cs-CZ" sz="2400" dirty="0"/>
              <a:t>    posvátné.</a:t>
            </a:r>
          </a:p>
          <a:p>
            <a:r>
              <a:rPr lang="cs-CZ" sz="2400" dirty="0"/>
              <a:t>    Nevěřte ničemu jen proto, že tomu věří někdo jiný.</a:t>
            </a:r>
          </a:p>
          <a:p>
            <a:r>
              <a:rPr lang="cs-CZ" sz="2400" dirty="0"/>
              <a:t>    Věřte jen tomu, o čem vy sami soudíte, že je to pravda.</a:t>
            </a:r>
          </a:p>
        </p:txBody>
      </p:sp>
    </p:spTree>
    <p:extLst>
      <p:ext uri="{BB962C8B-B14F-4D97-AF65-F5344CB8AC3E}">
        <p14:creationId xmlns:p14="http://schemas.microsoft.com/office/powerpoint/2010/main" val="273562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B59D4-9157-4854-BA3E-963B44EC5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852" y="214445"/>
            <a:ext cx="4939868" cy="128616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 dirty="0"/>
              <a:t>4 ukázky z testu kritického myšlení: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8B4B34-A95F-4298-ADEE-39F469B7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873" y="2438400"/>
            <a:ext cx="5472608" cy="3785419"/>
          </a:xfrm>
        </p:spPr>
        <p:txBody>
          <a:bodyPr>
            <a:normAutofit/>
          </a:bodyPr>
          <a:lstStyle/>
          <a:p>
            <a:r>
              <a:rPr lang="cs-CZ" altLang="cs-CZ" sz="2400" dirty="0"/>
              <a:t>Růst počtu násilných trestných činů</a:t>
            </a:r>
          </a:p>
          <a:p>
            <a:r>
              <a:rPr lang="cs-CZ" altLang="cs-CZ" sz="2400" dirty="0"/>
              <a:t>Znamení a příčina</a:t>
            </a:r>
          </a:p>
          <a:p>
            <a:r>
              <a:rPr lang="cs-CZ" altLang="cs-CZ" sz="2400" dirty="0"/>
              <a:t>Nepozorné čtení</a:t>
            </a:r>
          </a:p>
          <a:p>
            <a:r>
              <a:rPr lang="cs-CZ" altLang="cs-CZ" sz="2400" dirty="0"/>
              <a:t>Smím posuzovat knihu, kterou jsem nečetl?</a:t>
            </a:r>
          </a:p>
          <a:p>
            <a:endParaRPr lang="cs-CZ" sz="1700" dirty="0"/>
          </a:p>
        </p:txBody>
      </p:sp>
      <p:pic>
        <p:nvPicPr>
          <p:cNvPr id="5" name="Obrázek 4" descr="Obsah obrázku voda, exteriér&#10;&#10;Popis byl vytvořen automaticky">
            <a:extLst>
              <a:ext uri="{FF2B5EF4-FFF2-40B4-BE49-F238E27FC236}">
                <a16:creationId xmlns:a16="http://schemas.microsoft.com/office/drawing/2014/main" id="{30DFEF3F-D703-4A5A-8DAC-19C1F009EF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1" r="542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9A7C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632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3B9AD21-2952-41A9-BD19-12E6F111E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Co je (a co není) kritické myšlení aneb Císař v kobce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16AE3B9-2149-4D7C-91D9-2572C4C0B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Legenda (?) o Josefu II. na Špilberku </a:t>
            </a:r>
          </a:p>
        </p:txBody>
      </p:sp>
      <p:pic>
        <p:nvPicPr>
          <p:cNvPr id="23558" name="Picture 6">
            <a:extLst>
              <a:ext uri="{FF2B5EF4-FFF2-40B4-BE49-F238E27FC236}">
                <a16:creationId xmlns:a16="http://schemas.microsoft.com/office/drawing/2014/main" id="{6104D97F-7E9A-436D-9791-EF7B48C2D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636838"/>
            <a:ext cx="2679700" cy="338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9" name="Picture 7">
            <a:extLst>
              <a:ext uri="{FF2B5EF4-FFF2-40B4-BE49-F238E27FC236}">
                <a16:creationId xmlns:a16="http://schemas.microsoft.com/office/drawing/2014/main" id="{306CDD1D-F649-4248-A7EB-F9A1908F9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565400"/>
            <a:ext cx="2446338" cy="345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114936F-66D8-4B6D-8D95-A66C99753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332656"/>
            <a:ext cx="8229600" cy="1143000"/>
          </a:xfrm>
        </p:spPr>
        <p:txBody>
          <a:bodyPr/>
          <a:lstStyle/>
          <a:p>
            <a:r>
              <a:rPr lang="cs-CZ" altLang="cs-CZ" sz="4000" dirty="0"/>
              <a:t>Ukázka č. 1</a:t>
            </a:r>
            <a:br>
              <a:rPr lang="cs-CZ" altLang="cs-CZ" sz="4000" dirty="0"/>
            </a:br>
            <a:br>
              <a:rPr lang="cs-CZ" altLang="cs-CZ" sz="4000" dirty="0"/>
            </a:br>
            <a:r>
              <a:rPr lang="cs-CZ" altLang="cs-CZ" sz="3200" dirty="0">
                <a:solidFill>
                  <a:schemeClr val="accent2">
                    <a:lumMod val="75000"/>
                  </a:schemeClr>
                </a:solidFill>
              </a:rPr>
              <a:t>Příčina jevu a příčina růstu jeho výskytu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6B702E4-39EF-4591-B738-E63EF87D8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363272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2000" dirty="0"/>
              <a:t>    „Růst počtu násilných trestných činů je důsledkem toho, že se v televizi zvýšil počet filmů s touto tématikou.“ Tento způsob argumentace je příkladem omylu, kdy závěr je učiněn: </a:t>
            </a:r>
          </a:p>
          <a:p>
            <a:r>
              <a:rPr lang="cs-CZ" altLang="cs-CZ" sz="2000" dirty="0"/>
              <a:t>na základě povrchní analýzy, protože není jasné, o jakou násilnou trestnou činnost se jedná</a:t>
            </a:r>
          </a:p>
          <a:p>
            <a:r>
              <a:rPr lang="cs-CZ" altLang="cs-CZ" sz="2000" dirty="0"/>
              <a:t>zřejmě na základě nesprávného vyhodnocení statistických údajů, protože v populaci celkově klesá počet mladistvých</a:t>
            </a:r>
          </a:p>
          <a:p>
            <a:r>
              <a:rPr lang="cs-CZ" altLang="cs-CZ" sz="2000" dirty="0"/>
              <a:t>na základě předsudku, že mladiství pachatelé jsou vždy agresivní</a:t>
            </a:r>
          </a:p>
          <a:p>
            <a:r>
              <a:rPr lang="cs-CZ" altLang="cs-CZ" sz="2000" b="1" dirty="0"/>
              <a:t>zobecněním jedné příčiny i navzdory tomu, že násilná trestná činnost mladistvých je důsledkem řady dalších příčin</a:t>
            </a:r>
          </a:p>
          <a:p>
            <a:r>
              <a:rPr lang="cs-CZ" altLang="cs-CZ" sz="2000" dirty="0"/>
              <a:t>na základě vnitřního rozporu, protože filmy plní vždy výchovnou a kulturní roli   </a:t>
            </a:r>
          </a:p>
          <a:p>
            <a:pPr>
              <a:buFontTx/>
              <a:buNone/>
            </a:pPr>
            <a:r>
              <a:rPr lang="cs-CZ" altLang="cs-CZ" sz="2000" dirty="0"/>
              <a:t>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E7E0613-F1F4-4C2B-98E2-9C203AA39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Protipříklad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DB6795E-BBB8-4BF5-82B2-A494EAA85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r>
              <a:rPr lang="cs-CZ" altLang="cs-CZ" sz="2400" dirty="0"/>
              <a:t>   „Růst počtu chorob dýchacího ústrojí je důsledkem zhoršení čistoty ovzduší.“ Tento způsob argumentace je příkladem omylu, kdy závěr je učiněn</a:t>
            </a:r>
          </a:p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r>
              <a:rPr lang="cs-CZ" altLang="cs-CZ" sz="2400" b="1" dirty="0"/>
              <a:t>	zobecněním jedné příčiny i navzdory tomu, že choroby dýchacího ústrojí jsou důsledkem řady dalších příčin. </a:t>
            </a:r>
            <a:r>
              <a:rPr lang="cs-CZ" altLang="cs-CZ" sz="2400" dirty="0"/>
              <a:t>   </a:t>
            </a:r>
          </a:p>
          <a:p>
            <a:pPr>
              <a:buFontTx/>
              <a:buNone/>
            </a:pPr>
            <a:r>
              <a:rPr lang="cs-CZ" altLang="cs-CZ" sz="2400" dirty="0"/>
              <a:t> </a:t>
            </a:r>
          </a:p>
          <a:p>
            <a:endParaRPr lang="cs-CZ" altLang="cs-CZ" sz="2400" dirty="0"/>
          </a:p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37B1950-2FCE-4A7D-9C8D-87E22905C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5727808" cy="1143000"/>
          </a:xfrm>
        </p:spPr>
        <p:txBody>
          <a:bodyPr/>
          <a:lstStyle/>
          <a:p>
            <a:pPr algn="l"/>
            <a:r>
              <a:rPr lang="cs-CZ" altLang="cs-CZ" sz="3600" dirty="0"/>
              <a:t>Ukázka č. 2</a:t>
            </a:r>
            <a:br>
              <a:rPr lang="cs-CZ" altLang="cs-CZ" sz="3600" dirty="0"/>
            </a:br>
            <a:r>
              <a:rPr lang="cs-CZ" altLang="cs-CZ" sz="3600" dirty="0">
                <a:solidFill>
                  <a:schemeClr val="accent2">
                    <a:lumMod val="75000"/>
                  </a:schemeClr>
                </a:solidFill>
              </a:rPr>
              <a:t>Znamení a příčina</a:t>
            </a:r>
            <a:endParaRPr lang="en-US" altLang="cs-CZ" sz="360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D4D9E76-A593-4FEC-BB49-E05573D4C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72723"/>
            <a:ext cx="8229600" cy="4525963"/>
          </a:xfrm>
        </p:spPr>
        <p:txBody>
          <a:bodyPr/>
          <a:lstStyle/>
          <a:p>
            <a:pPr marL="174625" indent="-174625">
              <a:lnSpc>
                <a:spcPct val="90000"/>
              </a:lnSpc>
              <a:buFontTx/>
              <a:buNone/>
            </a:pPr>
            <a:r>
              <a:rPr lang="cs-CZ" altLang="cs-CZ" sz="2400" dirty="0"/>
              <a:t>„Jel jsem a přes cestu mi zleva přeběhla černá kočka. Za chvíli jsem havaroval. Černá kočka byla zlé znamení.“ </a:t>
            </a:r>
            <a:r>
              <a:rPr lang="cs-CZ" altLang="cs-CZ" sz="2400" b="1" dirty="0"/>
              <a:t>Toto vysvětlení je příkladem</a:t>
            </a:r>
            <a:r>
              <a:rPr lang="cs-CZ" altLang="cs-CZ" sz="2400" dirty="0"/>
              <a:t>:</a:t>
            </a:r>
          </a:p>
          <a:p>
            <a:pPr marL="174625" indent="-174625">
              <a:lnSpc>
                <a:spcPct val="9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populistické propagandy ekologických aktivistů bojujících proti rozvoji automobilové dopravy</a:t>
            </a:r>
          </a:p>
          <a:p>
            <a:pPr marL="174625" indent="-174625">
              <a:lnSpc>
                <a:spcPct val="9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tzv. černobílého klamu, kdyby to byla bílá kočka, neštěstí by se nestalo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</a:t>
            </a:r>
            <a:r>
              <a:rPr lang="cs-CZ" altLang="cs-CZ" sz="2400" b="1" dirty="0">
                <a:cs typeface="Arial" panose="020B0604020202020204" pitchFamily="34" charset="0"/>
              </a:rPr>
              <a:t>pověry, že černá kočka je příčinou neštěstí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• kritické analýzy stavu bezpečnosti silničního provozu</a:t>
            </a:r>
          </a:p>
          <a:p>
            <a:pPr marL="174625" indent="-174625">
              <a:lnSpc>
                <a:spcPct val="90000"/>
              </a:lnSpc>
              <a:buFontTx/>
              <a:buNone/>
              <a:tabLst>
                <a:tab pos="174625" algn="l"/>
              </a:tabLst>
            </a:pPr>
            <a:r>
              <a:rPr lang="cs-CZ" altLang="cs-CZ" sz="2400" dirty="0">
                <a:cs typeface="Arial" panose="020B0604020202020204" pitchFamily="34" charset="0"/>
              </a:rPr>
              <a:t>• racionální analýzy krizové situace, kdy autor sdělení   přesně popisuje příčinu události</a:t>
            </a:r>
            <a:r>
              <a:rPr lang="cs-CZ" altLang="cs-CZ" sz="2400" dirty="0"/>
              <a:t>  </a:t>
            </a:r>
          </a:p>
        </p:txBody>
      </p:sp>
      <p:pic>
        <p:nvPicPr>
          <p:cNvPr id="34820" name="Picture 4">
            <a:extLst>
              <a:ext uri="{FF2B5EF4-FFF2-40B4-BE49-F238E27FC236}">
                <a16:creationId xmlns:a16="http://schemas.microsoft.com/office/drawing/2014/main" id="{E0FE7145-08F9-4B72-B420-E91D2A648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4664"/>
            <a:ext cx="2398414" cy="159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1668</Words>
  <Application>Microsoft Office PowerPoint</Application>
  <PresentationFormat>Předvádění na obrazovce (4:3)</PresentationFormat>
  <Paragraphs>152</Paragraphs>
  <Slides>22</Slides>
  <Notes>1</Notes>
  <HiddenSlides>2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Arial</vt:lpstr>
      <vt:lpstr>Výchozí návrh</vt:lpstr>
      <vt:lpstr>JN 2021</vt:lpstr>
      <vt:lpstr>Kritické myšlení je opatrné myšlení zaměřené na cíl.</vt:lpstr>
      <vt:lpstr>Prezentace aplikace PowerPoint</vt:lpstr>
      <vt:lpstr>K.M.  ve výroku, který je připisován Buddhovi:</vt:lpstr>
      <vt:lpstr>4 ukázky z testu kritického myšlení:</vt:lpstr>
      <vt:lpstr>Co je (a co není) kritické myšlení aneb Císař v kobce</vt:lpstr>
      <vt:lpstr>Ukázka č. 1  Příčina jevu a příčina růstu jeho výskytu</vt:lpstr>
      <vt:lpstr>Protipříklad</vt:lpstr>
      <vt:lpstr>Ukázka č. 2 Znamení a příčina</vt:lpstr>
      <vt:lpstr>Protipříklad</vt:lpstr>
      <vt:lpstr>Ukázka č. 3 Nepozorné čtení textu</vt:lpstr>
      <vt:lpstr>Protipříklad</vt:lpstr>
      <vt:lpstr>Ukázka č. 4 Smím posuzovat knihu, kterou jsem nečetl?</vt:lpstr>
      <vt:lpstr>Mýtus o Sisyfovi </vt:lpstr>
      <vt:lpstr>Několik tézí k testům</vt:lpstr>
      <vt:lpstr>Několik závěrů</vt:lpstr>
      <vt:lpstr>Kontroverze </vt:lpstr>
      <vt:lpstr>(Bloom et al. 1956)</vt:lpstr>
      <vt:lpstr>Souhrn </vt:lpstr>
      <vt:lpstr>Other Internet Resources </vt:lpstr>
      <vt:lpstr>Ukázka č. 5 Co jsou to globální ekologické problémy?</vt:lpstr>
      <vt:lpstr>Námitky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Novotný</dc:creator>
  <cp:lastModifiedBy>Jindřiška Svobodová</cp:lastModifiedBy>
  <cp:revision>47</cp:revision>
  <dcterms:created xsi:type="dcterms:W3CDTF">2006-11-13T07:29:58Z</dcterms:created>
  <dcterms:modified xsi:type="dcterms:W3CDTF">2021-04-27T13:10:47Z</dcterms:modified>
</cp:coreProperties>
</file>