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4" r:id="rId5"/>
    <p:sldMasterId id="2147483945" r:id="rId6"/>
  </p:sldMasterIdLst>
  <p:notesMasterIdLst>
    <p:notesMasterId r:id="rId13"/>
  </p:notesMasterIdLst>
  <p:handoutMasterIdLst>
    <p:handoutMasterId r:id="rId14"/>
  </p:handoutMasterIdLst>
  <p:sldIdLst>
    <p:sldId id="258" r:id="rId7"/>
    <p:sldId id="262" r:id="rId8"/>
    <p:sldId id="299" r:id="rId9"/>
    <p:sldId id="310" r:id="rId10"/>
    <p:sldId id="311" r:id="rId11"/>
    <p:sldId id="292" r:id="rId12"/>
  </p:sldIdLst>
  <p:sldSz cx="9144000" cy="6858000" type="screen4x3"/>
  <p:notesSz cx="6858000" cy="99472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71D"/>
    <a:srgbClr val="9C4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2" autoAdjust="0"/>
    <p:restoredTop sz="90842" autoAdjust="0"/>
  </p:normalViewPr>
  <p:slideViewPr>
    <p:cSldViewPr showGuides="1">
      <p:cViewPr varScale="1">
        <p:scale>
          <a:sx n="76" d="100"/>
          <a:sy n="76" d="100"/>
        </p:scale>
        <p:origin x="151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628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5E21E1A4-9B3B-4F84-B697-0A122DF769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BC7F80EB-48A6-498C-AB41-56FE23F6DE7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85FAE03-3A7A-4AAB-9C26-7E655219EC88}" type="datetimeFigureOut">
              <a:rPr lang="cs-CZ"/>
              <a:pPr>
                <a:defRPr/>
              </a:pPr>
              <a:t>13.04.2021</a:t>
            </a:fld>
            <a:endParaRPr lang="cs-CZ"/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14210F80-1F63-4CDF-9F83-57707C7B757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6F67A4FC-8C3B-4751-BE47-8F935608BB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B1BEE0-371A-43D5-B546-47F65A28AAF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E9914B4F-C1E0-40AE-BC6D-30CA5C2BB7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12775" y="273050"/>
            <a:ext cx="5561013" cy="417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8390E13F-7974-47DF-920D-89BA092C7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4813" y="4503738"/>
            <a:ext cx="5761037" cy="50133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894C8577-EC12-4162-8051-3F4CB8A25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21388" y="9448800"/>
            <a:ext cx="8350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3DE56D-72CE-4746-943F-44504B5562D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08732C9-0D8D-4F00-948F-9C896F9C0D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FDAE09D-AE8F-444D-B432-782EF5174F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1200438-B3A5-48A2-B514-EBE2A73B2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24D62C-339E-4F7B-BB8F-DB9BFA3A62B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1F2AAF3A-B0F2-41B0-907D-B33A461055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4A6545D1-C730-436B-B6A3-C831CB8F0A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K tomu, aby se člověk mohl vyjadřovat o počtu, velikosti, tvaru a rozmístění předmětů potřeboval – pojmy.</a:t>
            </a:r>
          </a:p>
          <a:p>
            <a:pPr eaLnBrk="1" hangingPunct="1"/>
            <a:r>
              <a:rPr lang="cs-CZ" altLang="cs-CZ"/>
              <a:t>Matematické pojmy se utvářely pomalu a byly neustále zpřesňovány a tříděny. </a:t>
            </a:r>
          </a:p>
          <a:p>
            <a:pPr eaLnBrk="1" hangingPunct="1"/>
            <a:r>
              <a:rPr lang="cs-CZ" altLang="cs-CZ"/>
              <a:t>Zprvu to byly zcela konkrétní  představy spojované s  určitými předměty - úsečka. U některých dokážeme odhadnout, jak vznikaly. Vybavíme si skupinu předmětů, které  mohly být modelem při jeho utváření.</a:t>
            </a:r>
          </a:p>
          <a:p>
            <a:pPr eaLnBrk="1" hangingPunct="1"/>
            <a:r>
              <a:rPr lang="cs-CZ" altLang="cs-CZ"/>
              <a:t>Druhá etapa abstrakce vznikala  již je zpracováním dříve utvářených matematických pojmů – z úsečky –přímka.</a:t>
            </a:r>
          </a:p>
          <a:p>
            <a:pPr eaLnBrk="1" hangingPunct="1"/>
            <a:r>
              <a:rPr lang="cs-CZ" altLang="cs-CZ"/>
              <a:t>Zákonitosti přírody – si jdou svou cestou. Matematické poznatky jsou asi stěží nadřazeny nad zákonitosti přírody, nicméně inspirují k hledání podobně jako filosofie.</a:t>
            </a:r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708AEAC1-C78C-4C06-8FDA-CE5F14D88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D152F1-DD79-4C64-8A3A-D9CDDB1F7411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F7A85824-B6D9-4970-81F1-E92934FDA6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920249A3-2584-413D-BB27-F0EE04A21B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D15D8FF9-0BAD-4EB9-94FC-7A39E7509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53BF61-D337-4189-BBED-CE5541C8FDFA}" type="slidenum"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E461949-5594-47F9-80DF-421509F99E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560D5C9-710F-48D1-AD1F-C7E41D5C7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4503738"/>
            <a:ext cx="5281613" cy="501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3068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675473-62AE-4324-8D38-8702A042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9433999-2467-4061-B222-60B226320E93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38F74AB-BBBE-4C1D-97B5-64CE6FEADF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04025" y="6237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33C9CFD-680B-4879-8C0E-060317AC38FB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25699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A6B39-3D10-4784-8D4A-3D85293D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E232D78-E17D-4797-9E57-459650F6DE53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D748EC-934A-4BEF-9B58-01D356C8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23934-0ABE-43FB-96AD-4F911B9B1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32D0F-704C-4603-A9AB-0FAB2CC4B4F8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380167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BB0C7E-A758-4095-A0BE-FF57C87C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E2AFAC3-19BC-40F4-B562-B842024555C6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0DCB76-7036-48DD-B375-59D1F2D6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BA1EDB-1528-46C7-8AE9-D2E3421B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F044C-77B4-451C-BFC6-A19C3ED79059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354043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30689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CA3A30-EC2A-4116-BC62-67CC5ACD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4854617-1F49-4957-8E78-CBE8669313C5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7112970-E81A-4B9B-9585-64B7AFB43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04025" y="6237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404B643-9A3A-4E13-9D0B-86F0DED40E5B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44477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50F159-D643-4701-AA3F-4105D81F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E3880DE-4B5F-4026-A773-7B441148F490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358A9-1B1F-41B0-84F5-83230712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C0AA93-294F-4671-8CBD-8CCEBC4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E8F67-6E57-4E52-B55E-06762CC9BCB0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1995373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DB8245-51E5-4D65-91C9-B11F5A02B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6FEA14C-7876-4A43-B57B-8287881EA211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5A782B-389D-4D23-86A8-E800A12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D20162-68E4-4D86-8EEF-E67218CB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BF561-699B-48A1-A361-956CE4A833F0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381112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A05EC9D-6623-4174-B861-BF3A8574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5963AD9-1D07-4D6E-AE78-C8148BEB8CDC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162B858-5F53-47C4-B1CD-52E311B8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B362218-E4D0-4F28-9ABD-5EDF0E3B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28581-918E-4727-8C71-5A935E2498F3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92476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C5923522-03C9-41D8-8089-28722D89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06AEB7F-BDEE-4AFF-B305-8382A7CDF2CF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2450CBB-CB6E-483C-9945-AE86E0C1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941051D-87DF-4814-910F-DE0AC4CD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2DFDC-F3F5-4BED-B27E-C4B729C77300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301475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64C29716-A470-4FA2-AE8B-B8C97CC9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C5EE6A8-9012-44E2-AEF0-3EC5A608F122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9DB535B-BDF8-4B9F-BAD8-613F4D74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AF2D786-9B4F-47AA-9155-7AE3A279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1CA91-9F60-425E-A446-EB0DFBC881B0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239371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C1A4A7B-7394-404A-91AB-B5AA0560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8E7E14-CE96-4672-90A3-21517C9BABF3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75E3AF8-7E9C-434B-B2C3-CEF5FCDD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79A6824-FFCF-4AB0-B848-AB3CB145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F5BBA-8955-4025-912B-DBBC94587FB9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331050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172FCB2-D886-498E-80CA-692D2256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A7384AD-116E-4399-A524-A050B6008ACD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807BB37-A399-4CA0-942A-F0D2E6C6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8EFA2C8-9E18-4EE0-973E-50BF45AE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50E3A-EC2C-4EE6-A294-9DB4EE15D172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36035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6329B11E-0288-48D9-B74E-B301552EC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BF9316-5C1A-4739-82DA-B959B84EF9AD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642876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81E3F2C-4B58-4557-A5D6-037B2318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4B7F527-9D64-4540-88DD-95538FF43C26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A40B987-474D-4539-94C1-BA90EC81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0A17D7A-DEE9-475D-9B78-CAB0C45B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38073-7521-4726-8F23-DFE0595EB733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1554326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F4AB25-F58E-422D-BB19-F0206CD7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CCE7892-A43A-4248-963A-14938E9D20CD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BBE5AB-C78E-4DB8-81F4-D5551783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195AA0-67B1-4586-BBF0-100149B5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1FD8F-8A65-4093-A5FA-90B63C158334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266923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C8D11D-0804-4629-81C2-FB2A227B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25318F2-4DDD-4D65-B0D0-3830E3AD720C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139554-25A7-46B3-8D75-DBA7416A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FDE752-EB16-42D5-BD09-0139B693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750D5-42A9-48E5-94E6-6945455BA463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3861984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A5A593D5-BC25-49B3-AC4E-EEED84C1A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4320B224-3212-43FA-BB03-CF12D0B6E0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3184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E2FEDA3E-07CF-44B3-9F42-344B1148D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1E133351-25ED-4AD1-97B3-5E6C5CF9DE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00BCA7-5517-45EA-B92C-CE83BE7063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B1A6-4A63-48DF-AAE9-0799C8D4BB4F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2A2EC6-2BC0-43F9-B714-B2A5014915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B3DDF58-1C07-452F-9811-C44797C0E0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A077681-30CF-4206-99FB-F25221BBFBE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528637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BC951-DFE2-4142-8B3D-3C557B1A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C95B3-CC6F-4528-BAD7-CFC85E1F44FE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1E22E-326C-48AE-807E-4207135D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D12F4-C3D4-4119-A3CB-D9CA9972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E311F-55DD-48FA-8774-BEF7BADD1F3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4386592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FB5F9C-A3E5-4CD3-A2D2-F06D3861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867A-A4D9-4441-AA4B-E794512862BD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F5ED6E-5176-44F9-BBAB-0CDFDF63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B4530C-869D-4031-B866-5B98FB84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C5776-5C6D-43C1-93F3-BACC7B19F90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35391175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972B5D-8401-4534-8FF4-B1D75694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1975-5610-4ECD-84F7-3DEFC7B308FB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19EAB7-BA64-4256-BF13-F5A2D88A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14DCB8-E15E-4306-A3F8-39451659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F1149-6000-4AF8-89B2-55E8BDB99D3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78957563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F49AC7-880C-47E1-BFC6-476654C3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9AEC-279F-42C9-B784-7BC53B6F4A6D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5DA3F1-5F12-47E8-8549-E1AC4E91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BF5817-0EB8-492B-A2EA-511009E8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32CC3-9EDA-4DDF-8FC2-96DD7E16070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77703911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38E09E-FDEB-47CB-BFA6-2FD64716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5592-CEDF-45E2-82B5-83E4169715F5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40C12D-6812-402F-8C4F-9E66B45F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3477B1-47B2-4B3E-B8AF-B3C66ADB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E871A-C8F9-4020-977D-198E054787E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5134526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755130-9D9B-4B74-A1A3-D949116C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00E5E3C-C8D0-468E-9EC0-B5DABB232429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A0D359-5A5F-4BE2-8A29-8C5A9E11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7FD646-924B-47FD-9B87-4BB8DCED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3D0F2-EC0D-4D8C-9BDA-16D3396FB1CE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3353868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EB1C1-DE63-4361-89AE-BC627A81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3927-FF12-4A3F-9EFA-557F4F78606D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889C5-05F9-414C-B00C-BB62B4A0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8BBFF-95B3-41DF-B2A0-50D21CA8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BD6BD-F86E-45FE-A506-F4C087E33E6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62256581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6DE95-750D-4465-B7C5-14C6A1DB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7387-285F-4A8F-989F-29253E08F1F5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702A9-E4CB-41BE-8B33-926C1505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0F8BA-66AB-4965-800B-904B4788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76B3E-126C-4F03-96C5-8450FCEC0E9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11743811"/>
      </p:ext>
    </p:extLst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5ACC70B-ADCB-4737-B4A9-B4341707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651A-9CB5-4250-B65B-999F9FEF425E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83B279-0874-477D-877B-D3CD4571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798283-045D-4FE4-B357-8DC10E41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52F81-9742-465B-A86C-31AEF63CC7C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20667399"/>
      </p:ext>
    </p:extLst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673C8A4-3FFD-4B1D-85F0-64A08AD1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7A9D-5526-42BD-96DB-BED2696E4B96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51B765-5F5C-482F-8721-20921544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D58B75-2A01-4770-A2D6-E5EDCA51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424E5-455D-43AB-8641-1ECF4BE9440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74639825"/>
      </p:ext>
    </p:extLst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46BCEB01-3492-44C2-8B78-19C13BB23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D6A27D-36A2-4139-93F2-1B3A23C4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1D37-DD69-4862-AB6E-AF07AE0CBFB9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4E4CCC-530D-4074-82C3-ADA0D15A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A106A1-565C-4C25-A9CF-A547DD76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55BA4-698E-4C42-9175-7661818E7A3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36923006"/>
      </p:ext>
    </p:extLst>
  </p:cSld>
  <p:clrMapOvr>
    <a:masterClrMapping/>
  </p:clrMapOvr>
  <p:transition spd="slow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24E8B2-8D15-4162-BAC4-9796CA9D3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4D2B-FC30-4840-92E2-B46FFEB5FE68}" type="datetimeFigureOut">
              <a:rPr lang="cs-CZ"/>
              <a:pPr>
                <a:defRPr/>
              </a:pPr>
              <a:t>13.04.2021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5201CC-C01E-4CEC-8788-A34EF643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8DC15A-6628-463A-A8A5-89416501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F0E9F-71BC-4F31-B556-62191CA626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15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9C7B40C-7F98-4BFB-862B-A7115E31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6C356A0-2148-4567-A885-E9E60C634925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E5E2BD8-4A72-4EEC-A538-26333337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6766941-AA7D-4BA0-B3F3-74119E74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51CC2-8368-41A5-9608-E43B9E325D98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277131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F4FE243-CA21-4448-BF99-2BFB6748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113BAAD-FA3D-4EE0-BCA7-E839BD19A23F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8DF8021-BBB5-4868-B36E-AE832EF6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BC6694D-89FC-4D01-9F7F-054D5241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4A9CC-0930-4D55-BCE1-AD352E43A81D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159060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3135A30-665D-4DDE-843B-C99BED84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4F72706-9BFA-482B-BC9F-9D1035069D08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0FAE4C7-77B1-482F-8EF1-9423949E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3FA2354-6204-406E-B8F2-978F10C1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E6BD-04E8-4D28-A9CE-73B68F751B4E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237899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3604C9D-0F8F-4A4E-A290-FBD09D24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7ED86AC-5D5F-4E09-8FE4-E6A7E71F8BCD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DF1A541-7368-4AD2-B3D4-E45A2C63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8A1931-6BD3-4CAA-9580-F833A6751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349EE-572A-486B-B61C-E82798173423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90840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0D5F48D-CCEB-470C-A6B2-5066BC90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BD9C59B-3C62-46AF-B7CD-8755D475121A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C57B4E6-C944-465F-B192-D834C175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5CA6296-0C11-40A7-9877-0D6A3585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AB574-2DB1-4BDF-A16E-DBDC597CEF84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280288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20CD09D-8558-4CAC-A6D3-029FB335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3D95368-D0B4-4F0E-9DDF-7C8294BF712F}" type="datetime1">
              <a:rPr lang="fr-FR"/>
              <a:pPr>
                <a:defRPr/>
              </a:pPr>
              <a:t>13/04/2021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5C5C816-B986-4CEE-8DA6-4CC98FBC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73F2A22-8375-4874-BED6-87FEDB50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3945E-F6E2-4212-BAE6-11DD85200935}" type="slidenum">
              <a:rPr lang="fr-CA" altLang="cs-CZ"/>
              <a:pPr/>
              <a:t>‹#›</a:t>
            </a:fld>
            <a:endParaRPr lang="fr-CA" altLang="cs-CZ"/>
          </a:p>
        </p:txBody>
      </p:sp>
    </p:spTree>
    <p:extLst>
      <p:ext uri="{BB962C8B-B14F-4D97-AF65-F5344CB8AC3E}">
        <p14:creationId xmlns:p14="http://schemas.microsoft.com/office/powerpoint/2010/main" val="123766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4F31F617-D29B-4203-BE10-AB3045474B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8640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/>
              <a:t>Cliquez pour modifier le style du titre</a:t>
            </a:r>
            <a:endParaRPr lang="fr-CA" altLang="cs-CZ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52D9169-B177-4C76-B5FC-39DD2A00FA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0825" y="1484313"/>
            <a:ext cx="86423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/>
              <a:t>Cliquez pour modifier les styles du texte du masque</a:t>
            </a:r>
          </a:p>
          <a:p>
            <a:pPr lvl="1"/>
            <a:r>
              <a:rPr lang="fr-FR" altLang="cs-CZ"/>
              <a:t>Deuxième niveau</a:t>
            </a:r>
          </a:p>
          <a:p>
            <a:pPr lvl="2"/>
            <a:r>
              <a:rPr lang="fr-FR" altLang="cs-CZ"/>
              <a:t>Troisième niveau</a:t>
            </a:r>
          </a:p>
          <a:p>
            <a:pPr lvl="3"/>
            <a:r>
              <a:rPr lang="fr-FR" altLang="cs-CZ"/>
              <a:t>Quatrième niveau</a:t>
            </a:r>
          </a:p>
          <a:p>
            <a:pPr lvl="4"/>
            <a:r>
              <a:rPr lang="fr-FR" altLang="cs-CZ"/>
              <a:t>Cinquième niveau</a:t>
            </a:r>
            <a:endParaRPr lang="fr-CA" altLang="cs-C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E95205-B8BD-4EE9-AB0C-072EB52FC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650" y="6381750"/>
            <a:ext cx="1196975" cy="287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fld id="{0E8B9147-EE0B-4232-9998-00D3710096CE}" type="slidenum">
              <a:rPr lang="fr-CA" altLang="cs-CZ"/>
              <a:pPr/>
              <a:t>‹#›</a:t>
            </a:fld>
            <a:endParaRPr lang="fr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2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C8E70E84-CDF8-4337-BEC1-781EC1C9A9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8640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/>
              <a:t>Cliquez pour modifier le style du titre</a:t>
            </a:r>
            <a:endParaRPr lang="fr-CA" altLang="cs-CZ"/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EC4CD492-5F5A-46E2-9E82-5AC074AB61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0825" y="1484313"/>
            <a:ext cx="86423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/>
              <a:t>Cliquez pour modifier les styles du texte du masque</a:t>
            </a:r>
          </a:p>
          <a:p>
            <a:pPr lvl="1"/>
            <a:r>
              <a:rPr lang="fr-FR" altLang="cs-CZ"/>
              <a:t>Deuxième niveau</a:t>
            </a:r>
          </a:p>
          <a:p>
            <a:pPr lvl="2"/>
            <a:r>
              <a:rPr lang="fr-FR" altLang="cs-CZ"/>
              <a:t>Troisième niveau</a:t>
            </a:r>
          </a:p>
          <a:p>
            <a:pPr lvl="3"/>
            <a:r>
              <a:rPr lang="fr-FR" altLang="cs-CZ"/>
              <a:t>Quatrième niveau</a:t>
            </a:r>
          </a:p>
          <a:p>
            <a:pPr lvl="4"/>
            <a:r>
              <a:rPr lang="fr-FR" altLang="cs-CZ"/>
              <a:t>Cinquième niveau</a:t>
            </a:r>
            <a:endParaRPr lang="fr-CA" altLang="cs-C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DFFC53-AAEE-4EDC-A78D-A6F28B5B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0650" y="6381750"/>
            <a:ext cx="1196975" cy="287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mbria" panose="02040503050406030204" pitchFamily="18" charset="0"/>
              </a:defRPr>
            </a:lvl1pPr>
          </a:lstStyle>
          <a:p>
            <a:fld id="{18B21330-4F2B-46CF-977E-049B10947988}" type="slidenum">
              <a:rPr lang="fr-CA" altLang="cs-CZ"/>
              <a:pPr/>
              <a:t>‹#›</a:t>
            </a:fld>
            <a:endParaRPr lang="fr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D58A9F8E-94BC-42FB-93A7-014F4F0804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9EF7A2E-CF89-43A8-B1E8-FF7B0301FB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1073AE1-477F-44D0-AE2B-16AE8D24BE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CC173-44FE-49A6-BA29-D5064D100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340B6C-F4D3-476F-8927-1B796317B384}" type="datetimeFigureOut">
              <a:rPr lang="en-US"/>
              <a:pPr>
                <a:defRPr/>
              </a:pPr>
              <a:t>4/13/2021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DDAE5-B75D-4194-BC9A-50BD27D11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095-D494-4546-B3C8-FF25D779B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5B991E6-5945-44E3-AA9F-F2ACEB54B8B2}" type="slidenum">
              <a:rPr lang="en-US" altLang="cs-CZ"/>
              <a:pPr/>
              <a:t>‹#›</a:t>
            </a:fld>
            <a:endParaRPr lang="en-US" altLang="cs-CZ"/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8FAE4E4D-870B-49A1-9721-BF0FBF2EBA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69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</p:sldLayoutIdLst>
  <p:transition spd="slow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ved=2ahUKEwinxJ_glPvvAhUOHuwKHTQ8BJgQFjABegQIAxAE&amp;url=https%3A%2F%2Fcs.wikipedia.org%2Fwiki%2FOtev%25C5%2599en%25C3%25A9_probl%25C3%25A9my_v_matematice&amp;usg=AOvVaw1StXsE3R5HNQdFNPWRakG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C226523E-96C3-4BAA-A667-2B75A6AA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9C4839"/>
                </a:solidFill>
              </a:rPr>
              <a:t>Věda a její vztah k jiným lidským činnostem</a:t>
            </a:r>
            <a:endParaRPr lang="fr-CA" altLang="cs-CZ">
              <a:solidFill>
                <a:srgbClr val="9C4839"/>
              </a:solidFill>
            </a:endParaRPr>
          </a:p>
        </p:txBody>
      </p:sp>
      <p:sp>
        <p:nvSpPr>
          <p:cNvPr id="30723" name="Zástupný symbol pro číslo snímku 1">
            <a:extLst>
              <a:ext uri="{FF2B5EF4-FFF2-40B4-BE49-F238E27FC236}">
                <a16:creationId xmlns:a16="http://schemas.microsoft.com/office/drawing/2014/main" id="{6B78C306-78A5-402F-B683-02B9344D08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A28F14-B584-41E2-93EB-BF1ED542297B}" type="slidenum">
              <a:rPr lang="fr-CA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CA" altLang="cs-CZ" sz="1200">
              <a:solidFill>
                <a:srgbClr val="898989"/>
              </a:solidFill>
            </a:endParaRPr>
          </a:p>
        </p:txBody>
      </p:sp>
      <p:pic>
        <p:nvPicPr>
          <p:cNvPr id="30724" name="Picture 6">
            <a:extLst>
              <a:ext uri="{FF2B5EF4-FFF2-40B4-BE49-F238E27FC236}">
                <a16:creationId xmlns:a16="http://schemas.microsoft.com/office/drawing/2014/main" id="{46082D63-43AB-43A5-94EA-559FDEE1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60483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>
            <a:extLst>
              <a:ext uri="{FF2B5EF4-FFF2-40B4-BE49-F238E27FC236}">
                <a16:creationId xmlns:a16="http://schemas.microsoft.com/office/drawing/2014/main" id="{6DC3F556-9420-4802-9081-1D5BA034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-6350"/>
            <a:ext cx="2420938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re 1">
            <a:extLst>
              <a:ext uri="{FF2B5EF4-FFF2-40B4-BE49-F238E27FC236}">
                <a16:creationId xmlns:a16="http://schemas.microsoft.com/office/drawing/2014/main" id="{081FD69C-64AA-40F0-BEB6-C0FA0CEE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188" y="135837"/>
            <a:ext cx="4748212" cy="792162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9C4839"/>
                </a:solidFill>
              </a:rPr>
              <a:t>Věda a matematika</a:t>
            </a:r>
            <a:endParaRPr lang="fr-CA" altLang="cs-CZ" sz="3600" b="1" dirty="0">
              <a:solidFill>
                <a:srgbClr val="9C4839"/>
              </a:solidFill>
            </a:endParaRPr>
          </a:p>
        </p:txBody>
      </p:sp>
      <p:sp>
        <p:nvSpPr>
          <p:cNvPr id="34820" name="Espace réservé du contenu 2">
            <a:extLst>
              <a:ext uri="{FF2B5EF4-FFF2-40B4-BE49-F238E27FC236}">
                <a16:creationId xmlns:a16="http://schemas.microsoft.com/office/drawing/2014/main" id="{FA924F05-0537-4480-B89E-BD414540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49" y="1641545"/>
            <a:ext cx="8313936" cy="13684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000" b="1" dirty="0">
                <a:solidFill>
                  <a:srgbClr val="9C48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čem je matematika ve srovnání s přírodními vědami zvláštní?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700" b="1" dirty="0">
              <a:solidFill>
                <a:srgbClr val="9C48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2000" b="1" dirty="0">
                <a:solidFill>
                  <a:srgbClr val="9C48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na matematické výroky a teorie aplikovat Popperovo kritérium vědeckosti?</a:t>
            </a:r>
          </a:p>
          <a:p>
            <a:pPr marL="0" indent="0" eaLnBrk="1" hangingPunct="1"/>
            <a:endParaRPr lang="cs-CZ" altLang="cs-CZ" sz="2400" dirty="0">
              <a:solidFill>
                <a:srgbClr val="9C4839"/>
              </a:solidFill>
            </a:endParaRPr>
          </a:p>
        </p:txBody>
      </p:sp>
      <p:sp>
        <p:nvSpPr>
          <p:cNvPr id="34821" name="Zástupný symbol pro číslo snímku 1">
            <a:extLst>
              <a:ext uri="{FF2B5EF4-FFF2-40B4-BE49-F238E27FC236}">
                <a16:creationId xmlns:a16="http://schemas.microsoft.com/office/drawing/2014/main" id="{F4EBAA23-41A0-48E1-8E60-404299B1B2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4320A-0AEB-4778-BEF4-9C8CAFA3F1E2}" type="slidenum">
              <a:rPr lang="fr-CA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CA" altLang="cs-CZ" sz="1200">
              <a:solidFill>
                <a:srgbClr val="898989"/>
              </a:solidFill>
            </a:endParaRPr>
          </a:p>
        </p:txBody>
      </p:sp>
      <p:sp>
        <p:nvSpPr>
          <p:cNvPr id="27653" name="TextBox 2">
            <a:extLst>
              <a:ext uri="{FF2B5EF4-FFF2-40B4-BE49-F238E27FC236}">
                <a16:creationId xmlns:a16="http://schemas.microsoft.com/office/drawing/2014/main" id="{4374DD3A-02EC-45B5-A9A9-F483C3A54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86" y="3944937"/>
            <a:ext cx="78152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dirty="0">
                <a:solidFill>
                  <a:srgbClr val="4A452A"/>
                </a:solidFill>
                <a:latin typeface="Calibri" panose="020F0502020204030204" pitchFamily="34" charset="0"/>
              </a:rPr>
              <a:t>Russell: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cs-CZ" altLang="cs-CZ" sz="1800" b="1" dirty="0">
                <a:solidFill>
                  <a:srgbClr val="4A452A"/>
                </a:solidFill>
                <a:latin typeface="Calibri" panose="020F0502020204030204" pitchFamily="34" charset="0"/>
              </a:rPr>
              <a:t>V matematice nikdy nevíme, o čem mluvíme, ani zda to, co říkáme, je pravda.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cs-CZ" altLang="cs-CZ" sz="1800" b="1" dirty="0">
                <a:solidFill>
                  <a:srgbClr val="4A452A"/>
                </a:solidFill>
                <a:latin typeface="Calibri" panose="020F0502020204030204" pitchFamily="34" charset="0"/>
              </a:rPr>
              <a:t>Správně prováděná matematika poskytuje nejen pravdu, ale i nejvyšší krásu.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4A452A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4A452A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cs-CZ" sz="1800" dirty="0">
              <a:solidFill>
                <a:srgbClr val="4A452A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4A452A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72AC724-6E2F-4089-AACE-2E9579008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5229225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i="1" dirty="0">
                <a:solidFill>
                  <a:schemeClr val="tx2"/>
                </a:solidFill>
                <a:latin typeface="Calibri" panose="020F0502020204030204" pitchFamily="34" charset="0"/>
              </a:rPr>
              <a:t>Einstein: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Pokud se matematické věty vztahují na skutečnost nejsou jisté, a pokud jsou jisté, nevztahují se na skutečnost.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E42BEC7-5D63-42D1-A199-4AE030720208}"/>
              </a:ext>
            </a:extLst>
          </p:cNvPr>
          <p:cNvSpPr txBox="1"/>
          <p:nvPr/>
        </p:nvSpPr>
        <p:spPr>
          <a:xfrm>
            <a:off x="391186" y="3154288"/>
            <a:ext cx="5041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39471D"/>
                </a:solidFill>
                <a:latin typeface="Calibri" panose="020F0502020204030204" pitchFamily="34" charset="0"/>
              </a:rPr>
              <a:t>Kant</a:t>
            </a:r>
          </a:p>
          <a:p>
            <a:r>
              <a:rPr lang="cs-CZ" b="1" dirty="0">
                <a:solidFill>
                  <a:srgbClr val="39471D"/>
                </a:solidFill>
                <a:latin typeface="Calibri" panose="020F0502020204030204" pitchFamily="34" charset="0"/>
              </a:rPr>
              <a:t>Věda je natolik vědou, nakolik využívá matematiky.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>
            <a:extLst>
              <a:ext uri="{FF2B5EF4-FFF2-40B4-BE49-F238E27FC236}">
                <a16:creationId xmlns:a16="http://schemas.microsoft.com/office/drawing/2014/main" id="{D217D1CC-1C91-41CA-9122-A4CCF322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0"/>
            <a:ext cx="29416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re 1">
            <a:extLst>
              <a:ext uri="{FF2B5EF4-FFF2-40B4-BE49-F238E27FC236}">
                <a16:creationId xmlns:a16="http://schemas.microsoft.com/office/drawing/2014/main" id="{C6747043-FCE1-45CC-84D3-8A71AEE2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73063"/>
            <a:ext cx="4608512" cy="909637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9C4839"/>
                </a:solidFill>
              </a:rPr>
              <a:t>Věda a matematika</a:t>
            </a:r>
            <a:endParaRPr lang="fr-CA" altLang="cs-CZ" sz="3600" b="1" dirty="0">
              <a:solidFill>
                <a:srgbClr val="9C4839"/>
              </a:solidFill>
            </a:endParaRPr>
          </a:p>
        </p:txBody>
      </p:sp>
      <p:sp>
        <p:nvSpPr>
          <p:cNvPr id="36868" name="Zástupný symbol pro číslo snímku 1">
            <a:extLst>
              <a:ext uri="{FF2B5EF4-FFF2-40B4-BE49-F238E27FC236}">
                <a16:creationId xmlns:a16="http://schemas.microsoft.com/office/drawing/2014/main" id="{FA4DE534-E624-4B29-838A-59BC8BDC7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DC0151-89D7-43D3-A9BA-58EDFCCD3AC6}" type="slidenum">
              <a:rPr lang="fr-CA" alt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CA" altLang="cs-CZ" sz="1200">
              <a:solidFill>
                <a:srgbClr val="898989"/>
              </a:solidFill>
            </a:endParaRPr>
          </a:p>
        </p:txBody>
      </p:sp>
      <p:sp>
        <p:nvSpPr>
          <p:cNvPr id="36869" name="TextBox 3">
            <a:extLst>
              <a:ext uri="{FF2B5EF4-FFF2-40B4-BE49-F238E27FC236}">
                <a16:creationId xmlns:a16="http://schemas.microsoft.com/office/drawing/2014/main" id="{C1678CAD-1397-464A-A1BF-DBBC3D9ED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4" y="1989138"/>
            <a:ext cx="86169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9C4839"/>
                </a:solidFill>
                <a:latin typeface="Calibri" panose="020F0502020204030204" pitchFamily="34" charset="0"/>
              </a:rPr>
              <a:t> Co je předmětem matematiky?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9C483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51000"/>
              <a:buFontTx/>
              <a:buBlip>
                <a:blip r:embed="rId5"/>
              </a:buBlip>
            </a:pPr>
            <a:r>
              <a:rPr lang="cs-CZ" altLang="cs-CZ" sz="2400" b="1" dirty="0">
                <a:solidFill>
                  <a:srgbClr val="9C4839"/>
                </a:solidFill>
                <a:latin typeface="Calibri" panose="020F0502020204030204" pitchFamily="34" charset="0"/>
              </a:rPr>
              <a:t> Nejobecnější poznatky o větě vyvozené dalekosáhlou abstrakcí</a:t>
            </a:r>
          </a:p>
          <a:p>
            <a:pPr eaLnBrk="1" hangingPunct="1">
              <a:spcBef>
                <a:spcPct val="0"/>
              </a:spcBef>
              <a:buSzPct val="151000"/>
              <a:buFontTx/>
              <a:buBlip>
                <a:blip r:embed="rId5"/>
              </a:buBlip>
            </a:pPr>
            <a:endParaRPr lang="cs-CZ" altLang="cs-CZ" sz="2400" b="1" dirty="0">
              <a:solidFill>
                <a:srgbClr val="9C483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51000"/>
              <a:buFontTx/>
              <a:buBlip>
                <a:blip r:embed="rId5"/>
              </a:buBlip>
            </a:pPr>
            <a:r>
              <a:rPr lang="cs-CZ" altLang="cs-CZ" sz="2400" b="1" dirty="0">
                <a:solidFill>
                  <a:srgbClr val="9C4839"/>
                </a:solidFill>
                <a:latin typeface="Calibri" panose="020F0502020204030204" pitchFamily="34" charset="0"/>
              </a:rPr>
              <a:t> Formální systémy, které jsou spíše vynálezem než objevem</a:t>
            </a:r>
          </a:p>
          <a:p>
            <a:pPr eaLnBrk="1" hangingPunct="1">
              <a:spcBef>
                <a:spcPct val="0"/>
              </a:spcBef>
              <a:buSzPct val="151000"/>
              <a:buFontTx/>
              <a:buBlip>
                <a:blip r:embed="rId5"/>
              </a:buBlip>
            </a:pPr>
            <a:endParaRPr lang="cs-CZ" altLang="cs-CZ" sz="2400" b="1" dirty="0">
              <a:solidFill>
                <a:srgbClr val="9C483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SzPct val="151000"/>
              <a:buFontTx/>
              <a:buBlip>
                <a:blip r:embed="rId5"/>
              </a:buBlip>
            </a:pPr>
            <a:r>
              <a:rPr lang="cs-CZ" altLang="cs-CZ" sz="2400" b="1" dirty="0">
                <a:solidFill>
                  <a:srgbClr val="9C4839"/>
                </a:solidFill>
                <a:latin typeface="Calibri" panose="020F0502020204030204" pitchFamily="34" charset="0"/>
              </a:rPr>
              <a:t> Ideální svět, do něhož naše myšlení dokáže vstoupit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9C483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cs-CZ" sz="2400" b="1" dirty="0">
              <a:solidFill>
                <a:srgbClr val="9C483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latin typeface="Calibri" panose="020F0502020204030204" pitchFamily="34" charset="0"/>
            </a:endParaRPr>
          </a:p>
        </p:txBody>
      </p:sp>
      <p:sp>
        <p:nvSpPr>
          <p:cNvPr id="36870" name="TextBox 4">
            <a:extLst>
              <a:ext uri="{FF2B5EF4-FFF2-40B4-BE49-F238E27FC236}">
                <a16:creationId xmlns:a16="http://schemas.microsoft.com/office/drawing/2014/main" id="{DE0C2095-80E4-488A-BC29-F87691E20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03" y="5059482"/>
            <a:ext cx="839807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Matematika a empirické vědy </a:t>
            </a:r>
            <a:r>
              <a:rPr lang="cs-CZ" altLang="cs-CZ" sz="2400" dirty="0">
                <a:solidFill>
                  <a:srgbClr val="9C4839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 dirty="0" err="1">
                <a:solidFill>
                  <a:srgbClr val="002060"/>
                </a:solidFill>
                <a:latin typeface="Calibri" panose="020F0502020204030204" pitchFamily="34" charset="0"/>
              </a:rPr>
              <a:t>Wigner</a:t>
            </a:r>
            <a:r>
              <a:rPr lang="cs-CZ" altLang="cs-CZ" sz="2000" i="1" dirty="0">
                <a:solidFill>
                  <a:srgbClr val="002060"/>
                </a:solidFill>
                <a:latin typeface="Calibri" panose="020F0502020204030204" pitchFamily="34" charset="0"/>
              </a:rPr>
              <a:t>: Nepochopitelná efektivnost matematiky v přírodních vědách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rgbClr val="9C483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cs-CZ" sz="1800" b="1" dirty="0">
              <a:solidFill>
                <a:srgbClr val="9C483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29049D9-6EFE-4DDA-A7B9-F38F6130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0" y="274732"/>
            <a:ext cx="5057775" cy="619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0E50AE-1D97-47E2-A24C-B7FF66EB884D}"/>
              </a:ext>
            </a:extLst>
          </p:cNvPr>
          <p:cNvSpPr/>
          <p:nvPr/>
        </p:nvSpPr>
        <p:spPr>
          <a:xfrm>
            <a:off x="0" y="32439"/>
            <a:ext cx="9101138" cy="6759575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D604E6A2-F4A2-4351-8CC1-C9678B16F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99422"/>
            <a:ext cx="311785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4">
            <a:extLst>
              <a:ext uri="{FF2B5EF4-FFF2-40B4-BE49-F238E27FC236}">
                <a16:creationId xmlns:a16="http://schemas.microsoft.com/office/drawing/2014/main" id="{F8B1F1EF-0DF2-4A77-85B4-E9087A869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260350"/>
            <a:ext cx="378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Jazyk vědy – matematika</a:t>
            </a:r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E9AF11A7-F515-416F-9AF0-D41782B6B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32" y="2095659"/>
            <a:ext cx="5818187" cy="1698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1.revoluce - zavedení iracionálních čísel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2.revoluce - vznik matematické analýzy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3.revoluce - vznik teorie množin</a:t>
            </a:r>
          </a:p>
        </p:txBody>
      </p:sp>
      <p:sp>
        <p:nvSpPr>
          <p:cNvPr id="17415" name="Rectangle 6">
            <a:extLst>
              <a:ext uri="{FF2B5EF4-FFF2-40B4-BE49-F238E27FC236}">
                <a16:creationId xmlns:a16="http://schemas.microsoft.com/office/drawing/2014/main" id="{1AB4C906-CCF7-42B6-AFA7-F59049032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62" y="1563994"/>
            <a:ext cx="378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Revoluce v matematice</a:t>
            </a:r>
          </a:p>
        </p:txBody>
      </p:sp>
      <p:pic>
        <p:nvPicPr>
          <p:cNvPr id="17416" name="Picture 3">
            <a:extLst>
              <a:ext uri="{FF2B5EF4-FFF2-40B4-BE49-F238E27FC236}">
                <a16:creationId xmlns:a16="http://schemas.microsoft.com/office/drawing/2014/main" id="{77C1804D-5BE1-4D8C-8C07-2EF2CE82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17" y="203085"/>
            <a:ext cx="2924324" cy="76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4">
            <a:extLst>
              <a:ext uri="{FF2B5EF4-FFF2-40B4-BE49-F238E27FC236}">
                <a16:creationId xmlns:a16="http://schemas.microsoft.com/office/drawing/2014/main" id="{3F80E4BE-3418-483E-A7F4-34C994F2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5" y="4077072"/>
            <a:ext cx="424815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5">
            <a:extLst>
              <a:ext uri="{FF2B5EF4-FFF2-40B4-BE49-F238E27FC236}">
                <a16:creationId xmlns:a16="http://schemas.microsoft.com/office/drawing/2014/main" id="{AA28D133-CAB3-4C20-80A3-C023A7F45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17" y="4161450"/>
            <a:ext cx="3030018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ABBCFD13-2548-44A1-9EFB-C4EC2304E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67732" y="-2278588"/>
            <a:ext cx="632272" cy="583264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5BF4D2C-F9D1-4F6B-88F4-A4788B078FC3}"/>
              </a:ext>
            </a:extLst>
          </p:cNvPr>
          <p:cNvSpPr txBox="1"/>
          <p:nvPr/>
        </p:nvSpPr>
        <p:spPr>
          <a:xfrm>
            <a:off x="654398" y="51836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Dosud nevyřešené matematické problémy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A9122A-1848-43BC-814A-D56E83A6CDE0}"/>
              </a:ext>
            </a:extLst>
          </p:cNvPr>
          <p:cNvSpPr txBox="1"/>
          <p:nvPr/>
        </p:nvSpPr>
        <p:spPr>
          <a:xfrm>
            <a:off x="671342" y="3861048"/>
            <a:ext cx="7122463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Goldbachova</a:t>
            </a:r>
            <a:r>
              <a:rPr lang="cs-CZ" b="1" dirty="0"/>
              <a:t> hypotéza</a:t>
            </a:r>
          </a:p>
          <a:p>
            <a:endParaRPr lang="cs-CZ" sz="600" i="1" dirty="0"/>
          </a:p>
          <a:p>
            <a:r>
              <a:rPr lang="cs-CZ" i="1" dirty="0"/>
              <a:t>Každé sudé číslo větší než 2 lze vyjádřit jako součet dvou prvočísel.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Problém prvočíselných dvojic</a:t>
            </a:r>
          </a:p>
          <a:p>
            <a:endParaRPr lang="cs-CZ" sz="900" dirty="0"/>
          </a:p>
          <a:p>
            <a:r>
              <a:rPr lang="cs-CZ" dirty="0"/>
              <a:t>Existuje nekonečně mnoho prvočíselných dvojic.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5ACFA64-920E-4700-B0BA-66AFCC9B0660}"/>
              </a:ext>
            </a:extLst>
          </p:cNvPr>
          <p:cNvSpPr txBox="1"/>
          <p:nvPr/>
        </p:nvSpPr>
        <p:spPr>
          <a:xfrm>
            <a:off x="647564" y="1153489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Collatzův</a:t>
            </a:r>
            <a:r>
              <a:rPr lang="cs-CZ" b="1" dirty="0"/>
              <a:t> problém</a:t>
            </a:r>
          </a:p>
          <a:p>
            <a:endParaRPr lang="cs-CZ" dirty="0"/>
          </a:p>
          <a:p>
            <a:r>
              <a:rPr lang="cs-CZ" dirty="0"/>
              <a:t>Vezmi jakékoliv kladné celé číslo </a:t>
            </a:r>
            <a:r>
              <a:rPr lang="cs-CZ" i="1" dirty="0"/>
              <a:t>n</a:t>
            </a:r>
            <a:r>
              <a:rPr lang="cs-CZ" dirty="0"/>
              <a:t>. </a:t>
            </a:r>
          </a:p>
          <a:p>
            <a:r>
              <a:rPr lang="cs-CZ" dirty="0"/>
              <a:t>Pokud je </a:t>
            </a:r>
            <a:r>
              <a:rPr lang="cs-CZ" i="1" dirty="0"/>
              <a:t>n</a:t>
            </a:r>
            <a:r>
              <a:rPr lang="cs-CZ" dirty="0"/>
              <a:t> sudé číslo, vyděl jej dvěma: </a:t>
            </a:r>
            <a:r>
              <a:rPr lang="cs-CZ" i="1" dirty="0"/>
              <a:t>n</a:t>
            </a:r>
            <a:r>
              <a:rPr lang="cs-CZ" dirty="0"/>
              <a:t> / 2. </a:t>
            </a:r>
          </a:p>
          <a:p>
            <a:r>
              <a:rPr lang="cs-CZ" dirty="0"/>
              <a:t>Pokud je </a:t>
            </a:r>
            <a:r>
              <a:rPr lang="cs-CZ" i="1" dirty="0"/>
              <a:t>n</a:t>
            </a:r>
            <a:r>
              <a:rPr lang="cs-CZ" dirty="0"/>
              <a:t> liché číslo, vynásob jej třemi, přičti jedničku: 3</a:t>
            </a:r>
            <a:r>
              <a:rPr lang="cs-CZ" i="1" dirty="0"/>
              <a:t>n</a:t>
            </a:r>
            <a:r>
              <a:rPr lang="cs-CZ" dirty="0"/>
              <a:t> + 1. </a:t>
            </a:r>
          </a:p>
          <a:p>
            <a:r>
              <a:rPr lang="cs-CZ" dirty="0"/>
              <a:t>Tento postup opakuj. </a:t>
            </a:r>
          </a:p>
          <a:p>
            <a:r>
              <a:rPr lang="cs-CZ" dirty="0"/>
              <a:t>Domněnka je taková, že nezáleží na tom, jaké počáteční číslo </a:t>
            </a:r>
            <a:r>
              <a:rPr lang="cs-CZ" i="1" dirty="0"/>
              <a:t>n</a:t>
            </a:r>
            <a:r>
              <a:rPr lang="cs-CZ" dirty="0"/>
              <a:t> je zvoleno − výsledná posloupnost vždy nakonec dojde k číslu 1. </a:t>
            </a:r>
          </a:p>
        </p:txBody>
      </p:sp>
    </p:spTree>
    <p:extLst>
      <p:ext uri="{BB962C8B-B14F-4D97-AF65-F5344CB8AC3E}">
        <p14:creationId xmlns:p14="http://schemas.microsoft.com/office/powerpoint/2010/main" val="3944928407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>
            <a:extLst>
              <a:ext uri="{FF2B5EF4-FFF2-40B4-BE49-F238E27FC236}">
                <a16:creationId xmlns:a16="http://schemas.microsoft.com/office/drawing/2014/main" id="{628E7D0D-0593-44C2-8E11-FF9547D2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7488"/>
            <a:ext cx="376555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23AFFAB-141F-49D8-8F23-BAB8F7D4F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413" y="82550"/>
            <a:ext cx="4537075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>
                <a:solidFill>
                  <a:schemeClr val="accent2">
                    <a:lumMod val="50000"/>
                  </a:schemeClr>
                </a:solidFill>
              </a:rPr>
              <a:t>Závěrem</a:t>
            </a:r>
          </a:p>
        </p:txBody>
      </p:sp>
      <p:sp>
        <p:nvSpPr>
          <p:cNvPr id="66564" name="TextBox 9">
            <a:extLst>
              <a:ext uri="{FF2B5EF4-FFF2-40B4-BE49-F238E27FC236}">
                <a16:creationId xmlns:a16="http://schemas.microsoft.com/office/drawing/2014/main" id="{2F81B05C-BC3C-4C66-A964-355C8158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03" y="2924944"/>
            <a:ext cx="547260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Tři cesty vedou k poznání: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- cesta zamyšlení – ta je nejušlechtilejší,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- cesta napodobování – ta je nejlehčí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a cesta pokusu – ta je nejtrpčí.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Calibri" panose="020F0502020204030204" pitchFamily="34" charset="0"/>
              </a:rPr>
              <a:t> 		</a:t>
            </a:r>
            <a:r>
              <a:rPr lang="cs-CZ" altLang="cs-CZ" sz="2000" dirty="0">
                <a:latin typeface="Calibri" panose="020F0502020204030204" pitchFamily="34" charset="0"/>
              </a:rPr>
              <a:t>Konfucius (500 př. n. l.)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4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14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AABA433669944486956209FAD090FB" ma:contentTypeVersion="33" ma:contentTypeDescription="Vytvoří nový dokument" ma:contentTypeScope="" ma:versionID="9097de1c83a6eba6d0527381c04ccf59">
  <xsd:schema xmlns:xsd="http://www.w3.org/2001/XMLSchema" xmlns:xs="http://www.w3.org/2001/XMLSchema" xmlns:p="http://schemas.microsoft.com/office/2006/metadata/properties" xmlns:ns3="545e56d2-0225-4f08-a72b-edde3a9e2f8a" xmlns:ns4="fe04a458-8a7a-4ce7-bed2-c729e2afdad9" targetNamespace="http://schemas.microsoft.com/office/2006/metadata/properties" ma:root="true" ma:fieldsID="5bb3dfa11558c865182a4b66d9bc1a76" ns3:_="" ns4:_="">
    <xsd:import namespace="545e56d2-0225-4f08-a72b-edde3a9e2f8a"/>
    <xsd:import namespace="fe04a458-8a7a-4ce7-bed2-c729e2afda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e56d2-0225-4f08-a72b-edde3a9e2f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4a458-8a7a-4ce7-bed2-c729e2afda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2" nillable="true" ma:displayName="Math Settings" ma:internalName="Math_Settings">
      <xsd:simpleType>
        <xsd:restriction base="dms:Text"/>
      </xsd:simple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fe04a458-8a7a-4ce7-bed2-c729e2afdad9" xsi:nil="true"/>
    <Student_Groups xmlns="fe04a458-8a7a-4ce7-bed2-c729e2afdad9">
      <UserInfo xmlns="fe04a458-8a7a-4ce7-bed2-c729e2afdad9">
        <DisplayName xmlns="fe04a458-8a7a-4ce7-bed2-c729e2afdad9"/>
        <AccountId xmlns="fe04a458-8a7a-4ce7-bed2-c729e2afdad9" xsi:nil="true"/>
        <AccountType xmlns="fe04a458-8a7a-4ce7-bed2-c729e2afdad9"/>
      </UserInfo>
    </Student_Groups>
    <Invited_Teachers xmlns="fe04a458-8a7a-4ce7-bed2-c729e2afdad9" xsi:nil="true"/>
    <Invited_Students xmlns="fe04a458-8a7a-4ce7-bed2-c729e2afdad9" xsi:nil="true"/>
    <IsNotebookLocked xmlns="fe04a458-8a7a-4ce7-bed2-c729e2afdad9" xsi:nil="true"/>
    <DefaultSectionNames xmlns="fe04a458-8a7a-4ce7-bed2-c729e2afdad9" xsi:nil="true"/>
    <Teams_Channel_Section_Location xmlns="fe04a458-8a7a-4ce7-bed2-c729e2afdad9" xsi:nil="true"/>
    <Math_Settings xmlns="fe04a458-8a7a-4ce7-bed2-c729e2afdad9" xsi:nil="true"/>
    <Has_Teacher_Only_SectionGroup xmlns="fe04a458-8a7a-4ce7-bed2-c729e2afdad9" xsi:nil="true"/>
    <Students xmlns="fe04a458-8a7a-4ce7-bed2-c729e2afdad9">
      <UserInfo xmlns="fe04a458-8a7a-4ce7-bed2-c729e2afdad9">
        <DisplayName xmlns="fe04a458-8a7a-4ce7-bed2-c729e2afdad9"/>
        <AccountId xmlns="fe04a458-8a7a-4ce7-bed2-c729e2afdad9" xsi:nil="true"/>
        <AccountType xmlns="fe04a458-8a7a-4ce7-bed2-c729e2afdad9"/>
      </UserInfo>
    </Students>
    <Is_Collaboration_Space_Locked xmlns="fe04a458-8a7a-4ce7-bed2-c729e2afdad9" xsi:nil="true"/>
    <Self_Registration_Enabled xmlns="fe04a458-8a7a-4ce7-bed2-c729e2afdad9" xsi:nil="true"/>
    <FolderType xmlns="fe04a458-8a7a-4ce7-bed2-c729e2afdad9" xsi:nil="true"/>
    <Distribution_Groups xmlns="fe04a458-8a7a-4ce7-bed2-c729e2afdad9" xsi:nil="true"/>
    <AppVersion xmlns="fe04a458-8a7a-4ce7-bed2-c729e2afdad9" xsi:nil="true"/>
    <Templates xmlns="fe04a458-8a7a-4ce7-bed2-c729e2afdad9" xsi:nil="true"/>
    <NotebookType xmlns="fe04a458-8a7a-4ce7-bed2-c729e2afdad9" xsi:nil="true"/>
    <Teachers xmlns="fe04a458-8a7a-4ce7-bed2-c729e2afdad9">
      <UserInfo xmlns="fe04a458-8a7a-4ce7-bed2-c729e2afdad9">
        <DisplayName xmlns="fe04a458-8a7a-4ce7-bed2-c729e2afdad9"/>
        <AccountId xmlns="fe04a458-8a7a-4ce7-bed2-c729e2afdad9" xsi:nil="true"/>
        <AccountType xmlns="fe04a458-8a7a-4ce7-bed2-c729e2afdad9"/>
      </UserInfo>
    </Teachers>
    <TeamsChannelId xmlns="fe04a458-8a7a-4ce7-bed2-c729e2afdad9" xsi:nil="true"/>
    <Owner xmlns="fe04a458-8a7a-4ce7-bed2-c729e2afdad9">
      <UserInfo xmlns="fe04a458-8a7a-4ce7-bed2-c729e2afdad9">
        <DisplayName xmlns="fe04a458-8a7a-4ce7-bed2-c729e2afdad9"/>
        <AccountId xmlns="fe04a458-8a7a-4ce7-bed2-c729e2afdad9" xsi:nil="true"/>
        <AccountType xmlns="fe04a458-8a7a-4ce7-bed2-c729e2afdad9"/>
      </UserInfo>
    </Owner>
    <LMS_Mappings xmlns="fe04a458-8a7a-4ce7-bed2-c729e2afdad9" xsi:nil="true"/>
  </documentManagement>
</p:properties>
</file>

<file path=customXml/itemProps1.xml><?xml version="1.0" encoding="utf-8"?>
<ds:datastoreItem xmlns:ds="http://schemas.openxmlformats.org/officeDocument/2006/customXml" ds:itemID="{88A9BC87-4205-4C06-A797-55BE297135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e56d2-0225-4f08-a72b-edde3a9e2f8a"/>
    <ds:schemaRef ds:uri="fe04a458-8a7a-4ce7-bed2-c729e2afd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552722-4224-4B2C-B2A1-21FC60F35A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8E90F6-5FC2-4C7C-A2B4-731CCADE5EA1}">
  <ds:schemaRefs>
    <ds:schemaRef ds:uri="545e56d2-0225-4f08-a72b-edde3a9e2f8a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fe04a458-8a7a-4ce7-bed2-c729e2afdad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144</Template>
  <TotalTime>1544</TotalTime>
  <Words>430</Words>
  <Application>Microsoft Office PowerPoint</Application>
  <PresentationFormat>Předvádění na obrazovce (4:3)</PresentationFormat>
  <Paragraphs>64</Paragraphs>
  <Slides>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Wingdings</vt:lpstr>
      <vt:lpstr>144</vt:lpstr>
      <vt:lpstr>2_144</vt:lpstr>
      <vt:lpstr>Training</vt:lpstr>
      <vt:lpstr>Věda a její vztah k jiným lidským činnostem</vt:lpstr>
      <vt:lpstr>Věda a matematika</vt:lpstr>
      <vt:lpstr>Věda a matematika</vt:lpstr>
      <vt:lpstr>Prezentace aplikace PowerPoint</vt:lpstr>
      <vt:lpstr>Prezentace aplikace PowerPoint</vt:lpstr>
      <vt:lpstr>Závěrem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Porozumění vědeckému přístupu</dc:title>
  <dc:creator>SJ</dc:creator>
  <cp:lastModifiedBy>Jindřiška Svobodová</cp:lastModifiedBy>
  <cp:revision>220</cp:revision>
  <cp:lastPrinted>2014-11-25T07:25:01Z</cp:lastPrinted>
  <dcterms:created xsi:type="dcterms:W3CDTF">2014-11-23T14:07:58Z</dcterms:created>
  <dcterms:modified xsi:type="dcterms:W3CDTF">2021-04-13T12:26:53Z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0x010100EAAABA433669944486956209FAD090FB</vt:lpwstr>
  </property>
</Properties>
</file>