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57" r:id="rId4"/>
    <p:sldId id="258" r:id="rId5"/>
    <p:sldId id="291" r:id="rId6"/>
    <p:sldId id="259" r:id="rId7"/>
    <p:sldId id="260" r:id="rId8"/>
    <p:sldId id="292" r:id="rId9"/>
    <p:sldId id="293" r:id="rId10"/>
    <p:sldId id="294" r:id="rId11"/>
    <p:sldId id="295" r:id="rId12"/>
    <p:sldId id="296" r:id="rId13"/>
    <p:sldId id="297" r:id="rId14"/>
    <p:sldId id="261" r:id="rId15"/>
    <p:sldId id="262" r:id="rId16"/>
    <p:sldId id="266" r:id="rId17"/>
    <p:sldId id="264" r:id="rId18"/>
    <p:sldId id="263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81" r:id="rId32"/>
    <p:sldId id="279" r:id="rId33"/>
    <p:sldId id="280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71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31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1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00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1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5.3.2021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33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5.3.2021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85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5.3.2021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7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5.3.2021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62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5.3.2021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19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0DA1-ABD0-4C25-B8D9-866C297F1CE1}" type="datetimeFigureOut">
              <a:rPr lang="cs-CZ" smtClean="0"/>
              <a:t>5.3.2021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53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40DA1-ABD0-4C25-B8D9-866C297F1CE1}" type="datetimeFigureOut">
              <a:rPr lang="cs-CZ" smtClean="0"/>
              <a:t>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8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Geometrie v učivu matematiky 1. stupně ZŠ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IMAk09   Didaktika matematiky 2</a:t>
            </a:r>
          </a:p>
          <a:p>
            <a:r>
              <a:rPr lang="cs-CZ" dirty="0"/>
              <a:t>Růžena Blažková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728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geometrie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Pomůcky</a:t>
            </a:r>
          </a:p>
          <a:p>
            <a:endParaRPr lang="cs-CZ" dirty="0"/>
          </a:p>
          <a:p>
            <a:r>
              <a:rPr lang="cs-CZ" dirty="0"/>
              <a:t>Pomůcky demonstrační, modely těles</a:t>
            </a:r>
          </a:p>
          <a:p>
            <a:r>
              <a:rPr lang="cs-CZ" dirty="0"/>
              <a:t>Pomůcky žákovské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426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9553DB0-8FEF-4304-B233-2E43A601B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Propedeutika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CD3DB92-64F7-4D58-8E4B-3B066251F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Orientace v rovině a v prostoru  - vztahy před, za, pod, nad, před, vedle, vpravo, vlevo, nahoře, dole, ...</a:t>
            </a:r>
          </a:p>
          <a:p>
            <a:endParaRPr lang="cs-CZ" sz="3600" dirty="0"/>
          </a:p>
          <a:p>
            <a:r>
              <a:rPr lang="cs-CZ" sz="3600" dirty="0"/>
              <a:t>Zobrazování těles v rovině, vztah rovina - prostor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285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7FA7271-A910-45A6-A200-25A77BB1A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Propedeutika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5CCCB2B-5C2D-4928-9476-4F9070E3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Geometrické objekty</a:t>
            </a:r>
          </a:p>
          <a:p>
            <a:endParaRPr lang="cs-CZ" sz="3600" dirty="0"/>
          </a:p>
          <a:p>
            <a:endParaRPr lang="cs-CZ" sz="3600" dirty="0"/>
          </a:p>
          <a:p>
            <a:r>
              <a:rPr lang="cs-CZ" sz="3600" dirty="0"/>
              <a:t>                      obdélník, čtverec, mnohoúhelník</a:t>
            </a:r>
          </a:p>
          <a:p>
            <a:r>
              <a:rPr lang="cs-CZ" sz="3600" dirty="0"/>
              <a:t>Hranaté  </a:t>
            </a:r>
          </a:p>
          <a:p>
            <a:r>
              <a:rPr lang="cs-CZ" sz="3600" dirty="0"/>
              <a:t>                      kvádr, krychle, hranol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2709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BC0B96-6E62-4516-8C8F-C79924E73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Propedeutika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B8F15CA-F3F8-4AEA-89E1-6CD02F45A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                kruh, kružnice</a:t>
            </a:r>
          </a:p>
          <a:p>
            <a:r>
              <a:rPr lang="cs-CZ" sz="3600" dirty="0"/>
              <a:t>kulaté</a:t>
            </a:r>
          </a:p>
          <a:p>
            <a:r>
              <a:rPr lang="cs-CZ" sz="3600" dirty="0"/>
              <a:t>              koule, válec</a:t>
            </a:r>
          </a:p>
          <a:p>
            <a:endParaRPr lang="cs-CZ" sz="3600" dirty="0"/>
          </a:p>
          <a:p>
            <a:r>
              <a:rPr lang="cs-CZ" sz="3600" dirty="0"/>
              <a:t>              trojúhelník</a:t>
            </a:r>
          </a:p>
          <a:p>
            <a:r>
              <a:rPr lang="cs-CZ" sz="3600" dirty="0"/>
              <a:t>Špičaté</a:t>
            </a:r>
          </a:p>
          <a:p>
            <a:r>
              <a:rPr lang="cs-CZ" sz="3600" dirty="0"/>
              <a:t>              jehlan, kužel</a:t>
            </a:r>
          </a:p>
        </p:txBody>
      </p:sp>
    </p:spTree>
    <p:extLst>
      <p:ext uri="{BB962C8B-B14F-4D97-AF65-F5344CB8AC3E}">
        <p14:creationId xmlns:p14="http://schemas.microsoft.com/office/powerpoint/2010/main" val="2848459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Geometrie vědecká – bod, přímka, rovina</a:t>
            </a:r>
          </a:p>
          <a:p>
            <a:r>
              <a:rPr lang="cs-CZ" dirty="0"/>
              <a:t>Základní pojmy jsou zavedeny axiomaticky (Euklides, </a:t>
            </a:r>
            <a:r>
              <a:rPr lang="cs-CZ" dirty="0" err="1"/>
              <a:t>Hilbert</a:t>
            </a:r>
            <a:r>
              <a:rPr lang="cs-CZ" dirty="0"/>
              <a:t>)</a:t>
            </a:r>
          </a:p>
          <a:p>
            <a:r>
              <a:rPr lang="cs-CZ" dirty="0"/>
              <a:t>Odvozené pojmy – polopřímka, úsečka, úhel, trojúhelník, … jsou definovány</a:t>
            </a:r>
          </a:p>
          <a:p>
            <a:r>
              <a:rPr lang="cs-CZ" sz="2400" dirty="0"/>
              <a:t>Podrobně viz Francová, M., Lvovská, L. (2014): </a:t>
            </a:r>
            <a:r>
              <a:rPr lang="cs-CZ" sz="2400" i="1" dirty="0"/>
              <a:t>Texty k základům elementární geometrie. Brno, </a:t>
            </a:r>
            <a:r>
              <a:rPr lang="cs-CZ" sz="2400" i="1" dirty="0" err="1"/>
              <a:t>PdF</a:t>
            </a:r>
            <a:r>
              <a:rPr lang="cs-CZ" sz="2400" i="1" dirty="0"/>
              <a:t> MU</a:t>
            </a:r>
            <a:endParaRPr lang="cs-CZ" sz="2400" dirty="0"/>
          </a:p>
          <a:p>
            <a:endParaRPr lang="cs-CZ" dirty="0"/>
          </a:p>
          <a:p>
            <a:r>
              <a:rPr lang="cs-CZ" dirty="0"/>
              <a:t>Geometrie školská – bod, úsečka – na základě názoru</a:t>
            </a:r>
          </a:p>
          <a:p>
            <a:r>
              <a:rPr lang="cs-CZ" dirty="0"/>
              <a:t>Odvozené pojmy – polopřímka, přímka, … jsou definovány </a:t>
            </a:r>
          </a:p>
        </p:txBody>
      </p:sp>
    </p:spTree>
    <p:extLst>
      <p:ext uri="{BB962C8B-B14F-4D97-AF65-F5344CB8AC3E}">
        <p14:creationId xmlns:p14="http://schemas.microsoft.com/office/powerpoint/2010/main" val="3110738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Eukleides</a:t>
            </a:r>
            <a:r>
              <a:rPr lang="cs-CZ" dirty="0"/>
              <a:t> – bod je to, co nemám části</a:t>
            </a:r>
          </a:p>
          <a:p>
            <a:endParaRPr lang="cs-CZ" dirty="0"/>
          </a:p>
          <a:p>
            <a:r>
              <a:rPr lang="cs-CZ" dirty="0"/>
              <a:t>Bod – průsečík dvou čar (např. dvou přímek, přímky a kružnice, dvou kružnic)    +   x</a:t>
            </a:r>
          </a:p>
          <a:p>
            <a:r>
              <a:rPr lang="cs-CZ" dirty="0"/>
              <a:t>Označení písmeny velké abecedy, písmo kolmé </a:t>
            </a:r>
          </a:p>
        </p:txBody>
      </p:sp>
    </p:spTree>
    <p:extLst>
      <p:ext uri="{BB962C8B-B14F-4D97-AF65-F5344CB8AC3E}">
        <p14:creationId xmlns:p14="http://schemas.microsoft.com/office/powerpoint/2010/main" val="3611247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Podle druhu: </a:t>
            </a:r>
          </a:p>
          <a:p>
            <a:r>
              <a:rPr lang="cs-CZ" dirty="0"/>
              <a:t>pravidelné                                                     nepravidelné</a:t>
            </a:r>
          </a:p>
          <a:p>
            <a:r>
              <a:rPr lang="cs-CZ" dirty="0"/>
              <a:t>Plné</a:t>
            </a:r>
          </a:p>
          <a:p>
            <a:r>
              <a:rPr lang="cs-CZ" dirty="0"/>
              <a:t>Čárkované</a:t>
            </a:r>
          </a:p>
          <a:p>
            <a:r>
              <a:rPr lang="cs-CZ" dirty="0"/>
              <a:t>Tečkované</a:t>
            </a:r>
          </a:p>
          <a:p>
            <a:r>
              <a:rPr lang="cs-CZ" dirty="0"/>
              <a:t>Střídavé</a:t>
            </a:r>
          </a:p>
          <a:p>
            <a:endParaRPr lang="cs-CZ" dirty="0"/>
          </a:p>
          <a:p>
            <a:r>
              <a:rPr lang="cs-CZ" dirty="0"/>
              <a:t>Podle tloušťky</a:t>
            </a:r>
          </a:p>
          <a:p>
            <a:r>
              <a:rPr lang="cs-CZ" dirty="0"/>
              <a:t>Tenké, tlusté, velmi tlusté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807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Podle tvaru</a:t>
            </a:r>
          </a:p>
          <a:p>
            <a:r>
              <a:rPr lang="cs-CZ" dirty="0"/>
              <a:t>Čára přímá</a:t>
            </a:r>
          </a:p>
          <a:p>
            <a:r>
              <a:rPr lang="cs-CZ" dirty="0"/>
              <a:t>Čára křivá  otevřená</a:t>
            </a:r>
          </a:p>
          <a:p>
            <a:r>
              <a:rPr lang="cs-CZ" dirty="0"/>
              <a:t>                    uzavřená</a:t>
            </a:r>
          </a:p>
          <a:p>
            <a:r>
              <a:rPr lang="cs-CZ" dirty="0"/>
              <a:t>Čára lomená  otevřená</a:t>
            </a:r>
          </a:p>
          <a:p>
            <a:r>
              <a:rPr lang="cs-CZ" dirty="0"/>
              <a:t>                         uzavřená</a:t>
            </a:r>
          </a:p>
          <a:p>
            <a:endParaRPr lang="cs-CZ" dirty="0"/>
          </a:p>
          <a:p>
            <a:r>
              <a:rPr lang="cs-CZ" dirty="0"/>
              <a:t>Rozvoj </a:t>
            </a:r>
            <a:r>
              <a:rPr lang="cs-CZ" dirty="0" err="1"/>
              <a:t>grafomotoriky</a:t>
            </a:r>
            <a:endParaRPr lang="cs-CZ" dirty="0"/>
          </a:p>
          <a:p>
            <a:r>
              <a:rPr lang="cs-CZ" dirty="0"/>
              <a:t>Dětská kresba (čmáranice, hlavonožci, proporce, perspektiva) </a:t>
            </a:r>
          </a:p>
        </p:txBody>
      </p:sp>
    </p:spTree>
    <p:extLst>
      <p:ext uri="{BB962C8B-B14F-4D97-AF65-F5344CB8AC3E}">
        <p14:creationId xmlns:p14="http://schemas.microsoft.com/office/powerpoint/2010/main" val="4212324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Úsečka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Úsečka AB je množina všech bodů prostoru, která obsahuje body A, B a dále všechny body, které leží mezi body A, B.</a:t>
            </a:r>
          </a:p>
          <a:p>
            <a:endParaRPr lang="cs-CZ" dirty="0"/>
          </a:p>
          <a:p>
            <a:r>
              <a:rPr lang="cs-CZ" dirty="0"/>
              <a:t>Polopřímka AB je množina všech bodů prostoru, která obsahuje všechny body úsečky AB a dále všechny takové body X, pro které platí, že bod B leží mezi body A, X.</a:t>
            </a:r>
          </a:p>
          <a:p>
            <a:endParaRPr lang="cs-CZ" dirty="0"/>
          </a:p>
          <a:p>
            <a:r>
              <a:rPr lang="cs-CZ" dirty="0"/>
              <a:t>Ve školské matematice přibližujeme úsečku názorně, např. špejle, napjatá nit mezi dvěma body, hrana krychle apod.</a:t>
            </a:r>
          </a:p>
        </p:txBody>
      </p:sp>
    </p:spTree>
    <p:extLst>
      <p:ext uri="{BB962C8B-B14F-4D97-AF65-F5344CB8AC3E}">
        <p14:creationId xmlns:p14="http://schemas.microsoft.com/office/powerpoint/2010/main" val="1736712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Úsečka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Krajní body úsečky AB (AB = BA – neuspořádaná dvojice bodů)</a:t>
            </a:r>
          </a:p>
          <a:p>
            <a:r>
              <a:rPr lang="cs-CZ" dirty="0"/>
              <a:t>Bod X na dané úsečce leží, neleží</a:t>
            </a:r>
          </a:p>
          <a:p>
            <a:r>
              <a:rPr lang="cs-CZ" dirty="0"/>
              <a:t>Kreslení lomených čar, piktogramů z úseček</a:t>
            </a:r>
          </a:p>
          <a:p>
            <a:r>
              <a:rPr lang="cs-CZ" dirty="0"/>
              <a:t>Kombinatorické úlohy      </a:t>
            </a:r>
          </a:p>
          <a:p>
            <a:r>
              <a:rPr lang="cs-CZ" dirty="0"/>
              <a:t>Porovnávání úseček             Optické klamy</a:t>
            </a:r>
          </a:p>
          <a:p>
            <a:r>
              <a:rPr lang="cs-CZ" dirty="0"/>
              <a:t>Shodnost úseček – relace ekvivalence</a:t>
            </a:r>
          </a:p>
          <a:p>
            <a:r>
              <a:rPr lang="cs-CZ" dirty="0"/>
              <a:t>Grafický součet úseček</a:t>
            </a:r>
          </a:p>
          <a:p>
            <a:r>
              <a:rPr lang="cs-CZ" dirty="0"/>
              <a:t>Grafický rozdíl úseček</a:t>
            </a:r>
          </a:p>
          <a:p>
            <a:r>
              <a:rPr lang="cs-CZ" dirty="0"/>
              <a:t>Násobek úsečky</a:t>
            </a:r>
          </a:p>
          <a:p>
            <a:r>
              <a:rPr lang="cs-CZ" dirty="0"/>
              <a:t>Střed úsečky </a:t>
            </a:r>
          </a:p>
          <a:p>
            <a:r>
              <a:rPr lang="cs-CZ" dirty="0"/>
              <a:t>Osa úsečky </a:t>
            </a:r>
          </a:p>
        </p:txBody>
      </p:sp>
    </p:spTree>
    <p:extLst>
      <p:ext uri="{BB962C8B-B14F-4D97-AF65-F5344CB8AC3E}">
        <p14:creationId xmlns:p14="http://schemas.microsoft.com/office/powerpoint/2010/main" val="705366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Studijní materiály – IS</a:t>
            </a:r>
          </a:p>
          <a:p>
            <a:r>
              <a:rPr lang="cs-CZ" dirty="0"/>
              <a:t>Učebnice matematiky pro 1. stupeň ZŠ</a:t>
            </a:r>
          </a:p>
          <a:p>
            <a:r>
              <a:rPr lang="cs-CZ" dirty="0"/>
              <a:t>Francová, M., Lvovská, L.: Texty k základům elementární geometrie</a:t>
            </a:r>
          </a:p>
          <a:p>
            <a:r>
              <a:rPr lang="cs-CZ" dirty="0"/>
              <a:t>Blažková, R.:  Zajímavá geometrie pro každého</a:t>
            </a:r>
          </a:p>
        </p:txBody>
      </p:sp>
    </p:spTree>
    <p:extLst>
      <p:ext uri="{BB962C8B-B14F-4D97-AF65-F5344CB8AC3E}">
        <p14:creationId xmlns:p14="http://schemas.microsoft.com/office/powerpoint/2010/main" val="3459339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Délka úsečky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délka úsečky? </a:t>
            </a:r>
          </a:p>
          <a:p>
            <a:r>
              <a:rPr lang="cs-CZ" dirty="0"/>
              <a:t>Délka úsečky, vzdálenost dvou bodů, velikost úsečky jsou ekvivalentní pojmy</a:t>
            </a:r>
          </a:p>
          <a:p>
            <a:r>
              <a:rPr lang="cs-CZ" dirty="0" err="1"/>
              <a:t>ǀABǀ</a:t>
            </a:r>
            <a:r>
              <a:rPr lang="cs-CZ" dirty="0"/>
              <a:t> =5 cm</a:t>
            </a:r>
          </a:p>
          <a:p>
            <a:pPr algn="just"/>
            <a:r>
              <a:rPr lang="cs-CZ" dirty="0"/>
              <a:t>Délka úsečky je reálné nezáporné číslo, které udává, kolikanásobkem jednotkové úsečky je daná úsečka.</a:t>
            </a:r>
          </a:p>
          <a:p>
            <a:pPr algn="just"/>
            <a:r>
              <a:rPr lang="cs-CZ" dirty="0"/>
              <a:t>Jak určíme délku úsečky – měřením</a:t>
            </a:r>
          </a:p>
          <a:p>
            <a:pPr algn="just"/>
            <a:r>
              <a:rPr lang="cs-CZ" dirty="0"/>
              <a:t>Co potřebujeme k určení délky úsečky: jednotkovou úsečku, měřidlo 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956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délky úsečky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Úsečka AB je celočíselným násobkem jednotkové úsečky</a:t>
            </a:r>
          </a:p>
          <a:p>
            <a:r>
              <a:rPr lang="cs-CZ" dirty="0" err="1"/>
              <a:t>ǀABǀ</a:t>
            </a:r>
            <a:r>
              <a:rPr lang="cs-CZ" dirty="0"/>
              <a:t> =8 cm</a:t>
            </a:r>
          </a:p>
          <a:p>
            <a:pPr marL="0" indent="0">
              <a:buNone/>
            </a:pPr>
            <a:r>
              <a:rPr lang="cs-CZ" dirty="0"/>
              <a:t>   Úsečka CD není celočíselným násobkem jednotkové úsečky</a:t>
            </a:r>
          </a:p>
          <a:p>
            <a:pPr>
              <a:buFontTx/>
              <a:buChar char="-"/>
            </a:pPr>
            <a:r>
              <a:rPr lang="cs-CZ" dirty="0"/>
              <a:t>Princip zaokrouhlování</a:t>
            </a:r>
          </a:p>
          <a:p>
            <a:pPr>
              <a:buFontTx/>
              <a:buChar char="-"/>
            </a:pPr>
            <a:r>
              <a:rPr lang="cs-CZ" dirty="0"/>
              <a:t>Zjemnění měřítka </a:t>
            </a:r>
            <a:r>
              <a:rPr lang="cs-CZ" dirty="0" err="1"/>
              <a:t>ǀCDǀ</a:t>
            </a:r>
            <a:r>
              <a:rPr lang="cs-CZ" dirty="0"/>
              <a:t> =8 cm 6 mm</a:t>
            </a:r>
          </a:p>
          <a:p>
            <a:pPr>
              <a:buFontTx/>
              <a:buChar char="-"/>
            </a:pPr>
            <a:r>
              <a:rPr lang="cs-CZ" dirty="0"/>
              <a:t>Zápis desetinným číslem </a:t>
            </a:r>
            <a:r>
              <a:rPr lang="cs-CZ" dirty="0" err="1"/>
              <a:t>ǀCDǀ</a:t>
            </a:r>
            <a:r>
              <a:rPr lang="cs-CZ" dirty="0"/>
              <a:t> =8,6 cm 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780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Jednotky délky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jednotka:   1 metr    m</a:t>
            </a:r>
          </a:p>
          <a:p>
            <a:r>
              <a:rPr lang="cs-CZ" dirty="0"/>
              <a:t>Díly: dm, cm, mm</a:t>
            </a:r>
          </a:p>
          <a:p>
            <a:r>
              <a:rPr lang="cs-CZ" dirty="0"/>
              <a:t>Násobek: km</a:t>
            </a:r>
          </a:p>
          <a:p>
            <a:r>
              <a:rPr lang="cs-CZ" dirty="0"/>
              <a:t>Převody jednotek délky</a:t>
            </a:r>
          </a:p>
        </p:txBody>
      </p:sp>
    </p:spTree>
    <p:extLst>
      <p:ext uri="{BB962C8B-B14F-4D97-AF65-F5344CB8AC3E}">
        <p14:creationId xmlns:p14="http://schemas.microsoft.com/office/powerpoint/2010/main" val="5176726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Zavedena axiomaticky</a:t>
            </a:r>
          </a:p>
          <a:p>
            <a:r>
              <a:rPr lang="cs-CZ" dirty="0"/>
              <a:t>Prodloužení úsečky za oba krajní body</a:t>
            </a:r>
          </a:p>
          <a:p>
            <a:r>
              <a:rPr lang="cs-CZ" dirty="0"/>
              <a:t>Označení přímky:</a:t>
            </a:r>
          </a:p>
          <a:p>
            <a:r>
              <a:rPr lang="cs-CZ" dirty="0"/>
              <a:t>Pomocí dvou různých bodů, např. přímka AB</a:t>
            </a:r>
          </a:p>
          <a:p>
            <a:r>
              <a:rPr lang="cs-CZ" dirty="0"/>
              <a:t>Pomocí písmen malé abecedy, např. přímka </a:t>
            </a:r>
            <a:r>
              <a:rPr lang="cs-CZ" i="1" dirty="0"/>
              <a:t>p</a:t>
            </a:r>
          </a:p>
          <a:p>
            <a:endParaRPr lang="cs-CZ" i="1" dirty="0"/>
          </a:p>
          <a:p>
            <a:r>
              <a:rPr lang="cs-CZ" i="1" dirty="0"/>
              <a:t>Aktivita: (rýsování nebo překládání papíru)</a:t>
            </a:r>
          </a:p>
          <a:p>
            <a:pPr algn="just"/>
            <a:r>
              <a:rPr lang="cs-CZ" dirty="0"/>
              <a:t>Narýsujte bod A </a:t>
            </a:r>
            <a:r>
              <a:rPr lang="cs-CZ" dirty="0" err="1"/>
              <a:t>a</a:t>
            </a:r>
            <a:r>
              <a:rPr lang="cs-CZ" dirty="0"/>
              <a:t> narýsujte přímku </a:t>
            </a:r>
            <a:r>
              <a:rPr lang="cs-CZ" i="1" dirty="0"/>
              <a:t>a</a:t>
            </a:r>
            <a:r>
              <a:rPr lang="cs-CZ" dirty="0"/>
              <a:t>, která prochází bodem A. Narýsujte jinou přímku, </a:t>
            </a:r>
            <a:r>
              <a:rPr lang="cs-CZ" i="1" dirty="0"/>
              <a:t>b,</a:t>
            </a:r>
            <a:r>
              <a:rPr lang="cs-CZ" dirty="0"/>
              <a:t> která prochází  bodem A. Ještě přímku </a:t>
            </a:r>
            <a:r>
              <a:rPr lang="cs-CZ" i="1" dirty="0"/>
              <a:t>c.</a:t>
            </a:r>
            <a:r>
              <a:rPr lang="cs-CZ" dirty="0"/>
              <a:t>  Kolik takových přímek můžete narýsovat? </a:t>
            </a:r>
          </a:p>
          <a:p>
            <a:pPr algn="just"/>
            <a:r>
              <a:rPr lang="cs-CZ" dirty="0"/>
              <a:t> Narýsujte bod B, který neleží na žádné z přímek </a:t>
            </a:r>
            <a:r>
              <a:rPr lang="cs-CZ" i="1" dirty="0" err="1"/>
              <a:t>a,b,c</a:t>
            </a:r>
            <a:r>
              <a:rPr lang="cs-CZ" i="1" dirty="0"/>
              <a:t>. </a:t>
            </a:r>
            <a:r>
              <a:rPr lang="cs-CZ" dirty="0"/>
              <a:t>Narýsujte přímku, která prochází body A, B. Kolik takových přímek můžete narýsovat?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283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Vzájemná poloha dvou různých přímek v prostoru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25000" lnSpcReduction="20000"/>
              </a:bodyPr>
              <a:lstStyle/>
              <a:p>
                <a:pPr marL="0" indent="0" algn="ctr">
                  <a:buNone/>
                </a:pPr>
                <a:r>
                  <a:rPr lang="cs-CZ" sz="12800" i="1" dirty="0"/>
                  <a:t>a, b</a:t>
                </a:r>
              </a:p>
              <a:p>
                <a:pPr algn="ctr"/>
                <a:endParaRPr lang="cs-CZ" i="1" dirty="0"/>
              </a:p>
              <a:p>
                <a:pPr algn="just"/>
                <a:r>
                  <a:rPr lang="cs-CZ" sz="11200" i="1" dirty="0"/>
                  <a:t>Přímky a, b leží v jedné rovině              přímky </a:t>
                </a:r>
                <a:r>
                  <a:rPr lang="cs-CZ" sz="11200" i="1" dirty="0" err="1"/>
                  <a:t>a,b</a:t>
                </a:r>
                <a:r>
                  <a:rPr lang="cs-CZ" sz="11200" i="1" dirty="0"/>
                  <a:t> neleží v jedné rovině</a:t>
                </a:r>
              </a:p>
              <a:p>
                <a:pPr algn="just"/>
                <a:endParaRPr lang="cs-CZ" sz="11200" i="1" dirty="0"/>
              </a:p>
              <a:p>
                <a:pPr marL="0" indent="0" algn="just">
                  <a:buNone/>
                </a:pPr>
                <a:r>
                  <a:rPr lang="cs-CZ" sz="11200" i="1" dirty="0"/>
                  <a:t>   </a:t>
                </a:r>
                <a:r>
                  <a:rPr lang="cs-CZ" sz="11200" i="1" dirty="0" err="1"/>
                  <a:t>a∩b</a:t>
                </a:r>
                <a:r>
                  <a:rPr lang="cs-CZ" sz="11200" i="1" dirty="0"/>
                  <a:t> = Ꝋ                    </a:t>
                </a:r>
                <a:r>
                  <a:rPr lang="cs-CZ" sz="11200" i="1" dirty="0" err="1"/>
                  <a:t>a∩b</a:t>
                </a:r>
                <a:r>
                  <a:rPr lang="cs-CZ" sz="11200" i="1" dirty="0"/>
                  <a:t> </a:t>
                </a:r>
                <a14:m>
                  <m:oMath xmlns:m="http://schemas.openxmlformats.org/officeDocument/2006/math">
                    <m:r>
                      <a:rPr lang="cs-CZ" sz="1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cs-CZ" sz="11200" i="1" dirty="0"/>
                  <a:t> Ꝋ                  </a:t>
                </a:r>
                <a:r>
                  <a:rPr lang="cs-CZ" sz="11200" i="1" dirty="0" err="1"/>
                  <a:t>a∩b</a:t>
                </a:r>
                <a:r>
                  <a:rPr lang="cs-CZ" sz="11200" i="1" dirty="0"/>
                  <a:t> = Ꝋ               </a:t>
                </a:r>
                <a:r>
                  <a:rPr lang="cs-CZ" sz="11200" i="1" dirty="0" err="1"/>
                  <a:t>a∩b</a:t>
                </a:r>
                <a:r>
                  <a:rPr lang="cs-CZ" sz="11200" i="1" dirty="0"/>
                  <a:t> </a:t>
                </a:r>
                <a14:m>
                  <m:oMath xmlns:m="http://schemas.openxmlformats.org/officeDocument/2006/math">
                    <m:r>
                      <a:rPr lang="cs-CZ" sz="1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cs-CZ" sz="11200" i="1" dirty="0"/>
                  <a:t> Ꝋ  </a:t>
                </a:r>
              </a:p>
              <a:p>
                <a:pPr marL="0" indent="0" algn="just">
                  <a:buNone/>
                </a:pPr>
                <a:r>
                  <a:rPr lang="cs-CZ" sz="11200" i="1" dirty="0"/>
                  <a:t> </a:t>
                </a:r>
              </a:p>
              <a:p>
                <a:pPr marL="0" indent="0" algn="just">
                  <a:buNone/>
                </a:pPr>
                <a:r>
                  <a:rPr lang="cs-CZ" sz="11200" i="1" dirty="0"/>
                  <a:t>rovnoběžné              různoběžné               mimoběžné         nenastane </a:t>
                </a:r>
              </a:p>
              <a:p>
                <a:pPr marL="0" indent="0" algn="just">
                  <a:buNone/>
                </a:pPr>
                <a:r>
                  <a:rPr lang="cs-CZ" sz="11200" i="1" dirty="0"/>
                  <a:t> </a:t>
                </a:r>
              </a:p>
              <a:p>
                <a:pPr marL="0" indent="0" algn="just">
                  <a:buNone/>
                </a:pPr>
                <a:r>
                  <a:rPr lang="cs-CZ" sz="8000" i="1" dirty="0"/>
                  <a:t>Symbolický zápis – znaky pro rovnoběžnost a pro kolmost přímek se na 1. stupni ZŠ používají </a:t>
                </a:r>
              </a:p>
              <a:p>
                <a:pPr marL="0" indent="0" algn="just">
                  <a:buNone/>
                </a:pPr>
                <a:endParaRPr lang="cs-CZ" sz="11200" i="1" dirty="0"/>
              </a:p>
              <a:p>
                <a:pPr marL="0" indent="0" algn="just">
                  <a:buNone/>
                </a:pPr>
                <a:r>
                  <a:rPr lang="cs-CZ" sz="11200" i="1" dirty="0"/>
                  <a:t>Zvláštní případ různoběžných přímek jsou přímky navzájem kolmé   </a:t>
                </a:r>
              </a:p>
              <a:p>
                <a:pPr marL="0" indent="0" algn="just">
                  <a:buNone/>
                </a:pPr>
                <a:r>
                  <a:rPr lang="cs-CZ" sz="11200" i="1" dirty="0"/>
                  <a:t>     </a:t>
                </a:r>
              </a:p>
              <a:p>
                <a:pPr marL="0" indent="0" algn="just">
                  <a:buNone/>
                </a:pPr>
                <a:r>
                  <a:rPr lang="cs-CZ" sz="11200" i="1" dirty="0"/>
                  <a:t>      </a:t>
                </a:r>
              </a:p>
              <a:p>
                <a:pPr marL="0" indent="0" algn="just">
                  <a:buNone/>
                </a:pPr>
                <a:r>
                  <a:rPr lang="cs-CZ" i="1" dirty="0"/>
                  <a:t>      </a:t>
                </a:r>
              </a:p>
              <a:p>
                <a:pPr algn="ctr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4622" b="-50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58121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Rovnoběžné přímky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Dvě přímky jsou rovnoběžné, právě když leží v jedné rovině a nemají společný bod</a:t>
            </a:r>
          </a:p>
          <a:p>
            <a:r>
              <a:rPr lang="cs-CZ" dirty="0"/>
              <a:t>Reprezentace v reálném životě</a:t>
            </a:r>
          </a:p>
          <a:p>
            <a:endParaRPr lang="cs-CZ" dirty="0"/>
          </a:p>
          <a:p>
            <a:r>
              <a:rPr lang="cs-CZ" dirty="0"/>
              <a:t>Relace rovnoběžnosti – relace ekvivalence (R, S, T)</a:t>
            </a:r>
          </a:p>
          <a:p>
            <a:endParaRPr lang="cs-CZ" dirty="0"/>
          </a:p>
          <a:p>
            <a:r>
              <a:rPr lang="cs-CZ" dirty="0"/>
              <a:t>Rýsování rovnoběžek – základní konstrukce</a:t>
            </a:r>
          </a:p>
        </p:txBody>
      </p:sp>
    </p:spTree>
    <p:extLst>
      <p:ext uri="{BB962C8B-B14F-4D97-AF65-F5344CB8AC3E}">
        <p14:creationId xmlns:p14="http://schemas.microsoft.com/office/powerpoint/2010/main" val="36875969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Různoběžné přímky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Dvě přímky jsou různoběžné, právě když leží v jedné rovině a mají společný jeden bod.</a:t>
            </a:r>
          </a:p>
          <a:p>
            <a:pPr algn="just"/>
            <a:r>
              <a:rPr lang="cs-CZ" dirty="0"/>
              <a:t>Společný bod se nazývá průsečík.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Zvláštní případ různoběžných přímek – přímky navzájem kolmé</a:t>
            </a:r>
          </a:p>
          <a:p>
            <a:pPr algn="just"/>
            <a:r>
              <a:rPr lang="cs-CZ" dirty="0"/>
              <a:t>Přímky jsou navzájem kolmé, jestliže svírají pravý úhel.</a:t>
            </a:r>
          </a:p>
          <a:p>
            <a:pPr algn="just"/>
            <a:r>
              <a:rPr lang="cs-CZ" dirty="0"/>
              <a:t>(Co je pravý úhel – úhel, který je shodný se svým úhlem vedlejším)</a:t>
            </a:r>
          </a:p>
          <a:p>
            <a:pPr algn="just"/>
            <a:r>
              <a:rPr lang="cs-CZ" dirty="0"/>
              <a:t>Reprezentace v reálném životě</a:t>
            </a:r>
          </a:p>
          <a:p>
            <a:pPr algn="just"/>
            <a:r>
              <a:rPr lang="cs-CZ" dirty="0"/>
              <a:t>Vlastnosti relace kolmost</a:t>
            </a:r>
          </a:p>
          <a:p>
            <a:pPr algn="just"/>
            <a:r>
              <a:rPr lang="cs-CZ" dirty="0"/>
              <a:t>Rýsování kolmic</a:t>
            </a:r>
          </a:p>
        </p:txBody>
      </p:sp>
    </p:spTree>
    <p:extLst>
      <p:ext uri="{BB962C8B-B14F-4D97-AF65-F5344CB8AC3E}">
        <p14:creationId xmlns:p14="http://schemas.microsoft.com/office/powerpoint/2010/main" val="31286223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Trojúhelník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Děti poznávají v předškolním věku tvar</a:t>
            </a:r>
          </a:p>
          <a:p>
            <a:r>
              <a:rPr lang="cs-CZ" dirty="0"/>
              <a:t>Ve školním věku geometrický útvar</a:t>
            </a:r>
          </a:p>
          <a:p>
            <a:r>
              <a:rPr lang="cs-CZ" dirty="0"/>
              <a:t>Motivace: příklady trojúhelníků z běžného života (alespoň 5)</a:t>
            </a:r>
          </a:p>
          <a:p>
            <a:endParaRPr lang="cs-CZ" dirty="0"/>
          </a:p>
          <a:p>
            <a:r>
              <a:rPr lang="cs-CZ" dirty="0"/>
              <a:t>Jsou dány tři různé body A, B, C, které neleží v jedné přímce. Trojúhelník ABC je společná část (průnik) polorovin ABC, ACB, BCA.</a:t>
            </a:r>
          </a:p>
          <a:p>
            <a:endParaRPr lang="cs-CZ" dirty="0"/>
          </a:p>
          <a:p>
            <a:pPr algn="just"/>
            <a:r>
              <a:rPr lang="cs-CZ" dirty="0"/>
              <a:t>Jsou dány tři různé body A, B, C, které neleží v jedné přímce. Trojúhelník ABC je uzavřená lomená čára ABC sjednocená se svou vnitřní oblastí. </a:t>
            </a:r>
          </a:p>
        </p:txBody>
      </p:sp>
    </p:spTree>
    <p:extLst>
      <p:ext uri="{BB962C8B-B14F-4D97-AF65-F5344CB8AC3E}">
        <p14:creationId xmlns:p14="http://schemas.microsoft.com/office/powerpoint/2010/main" val="2248027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Trojúhelník – 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Vrcholy trojúhelníku ABC – body A, B, C</a:t>
            </a:r>
          </a:p>
          <a:p>
            <a:r>
              <a:rPr lang="cs-CZ" dirty="0"/>
              <a:t>Strany trojúhelníku ABC – úsečky AB, AC, BC</a:t>
            </a:r>
          </a:p>
          <a:p>
            <a:r>
              <a:rPr lang="cs-CZ" dirty="0"/>
              <a:t>Strany také označujeme malými písmeny – proti příslušnému vrcholu, např. </a:t>
            </a:r>
            <a:r>
              <a:rPr lang="cs-CZ" i="1" dirty="0"/>
              <a:t>a, b, c.</a:t>
            </a:r>
            <a:endParaRPr lang="cs-CZ" dirty="0"/>
          </a:p>
          <a:p>
            <a:r>
              <a:rPr lang="cs-CZ" dirty="0"/>
              <a:t>Body, které trojúhelníku patří (vnitřní, hraniční),  nepatří (vnější)</a:t>
            </a:r>
          </a:p>
          <a:p>
            <a:endParaRPr lang="cs-CZ" dirty="0"/>
          </a:p>
          <a:p>
            <a:r>
              <a:rPr lang="cs-CZ" dirty="0"/>
              <a:t>Trojúhelníková nerovnost – manipulativní činnost</a:t>
            </a:r>
          </a:p>
          <a:p>
            <a:r>
              <a:rPr lang="cs-CZ" dirty="0"/>
              <a:t>Součet velikostí kterýchkoliv dvou stran trojúhelníku je větší než velikost strany třetí.</a:t>
            </a:r>
          </a:p>
        </p:txBody>
      </p:sp>
    </p:spTree>
    <p:extLst>
      <p:ext uri="{BB962C8B-B14F-4D97-AF65-F5344CB8AC3E}">
        <p14:creationId xmlns:p14="http://schemas.microsoft.com/office/powerpoint/2010/main" val="42268816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trojúhelníků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stran:</a:t>
            </a:r>
          </a:p>
          <a:p>
            <a:r>
              <a:rPr lang="cs-CZ" dirty="0"/>
              <a:t>Různostranný, rovnoramenný, rovnostranný</a:t>
            </a:r>
          </a:p>
          <a:p>
            <a:endParaRPr lang="cs-CZ" dirty="0"/>
          </a:p>
          <a:p>
            <a:r>
              <a:rPr lang="cs-CZ" dirty="0"/>
              <a:t>Podle vnitřních úhlů:</a:t>
            </a:r>
          </a:p>
          <a:p>
            <a:r>
              <a:rPr lang="cs-CZ" dirty="0"/>
              <a:t>Ostroúhlý, pravoúhlý, tupoúhlý</a:t>
            </a:r>
          </a:p>
        </p:txBody>
      </p:sp>
    </p:spTree>
    <p:extLst>
      <p:ext uri="{BB962C8B-B14F-4D97-AF65-F5344CB8AC3E}">
        <p14:creationId xmlns:p14="http://schemas.microsoft.com/office/powerpoint/2010/main" val="4261697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vyučování geometrii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Přispívat k rozvoji geometrické a prostorové představivosti</a:t>
            </a:r>
          </a:p>
          <a:p>
            <a:pPr lvl="0"/>
            <a:r>
              <a:rPr lang="cs-CZ" dirty="0"/>
              <a:t>Vybudovat systém geometrických pojmů, jejich správné představy</a:t>
            </a:r>
          </a:p>
          <a:p>
            <a:pPr lvl="0"/>
            <a:r>
              <a:rPr lang="cs-CZ" dirty="0"/>
              <a:t>Umět řešit geometrické aplikační úlohy </a:t>
            </a:r>
          </a:p>
          <a:p>
            <a:pPr lvl="0"/>
            <a:r>
              <a:rPr lang="cs-CZ" dirty="0"/>
              <a:t>Rozvíjet konstrukční dovednosti žáků</a:t>
            </a:r>
          </a:p>
          <a:p>
            <a:pPr lvl="0"/>
            <a:r>
              <a:rPr lang="cs-CZ" dirty="0"/>
              <a:t>Vybudovat představu o velikostech objektů, jednotkách měr a jejich převodech</a:t>
            </a:r>
          </a:p>
          <a:p>
            <a:pPr lvl="0"/>
            <a:r>
              <a:rPr lang="cs-CZ" dirty="0"/>
              <a:t>Účelně využívat prostředky výpočetní techniky (program </a:t>
            </a:r>
            <a:r>
              <a:rPr lang="cs-CZ" dirty="0" err="1"/>
              <a:t>GeoGebra</a:t>
            </a:r>
            <a:r>
              <a:rPr lang="cs-CZ" dirty="0"/>
              <a:t>, interaktivní tabule)</a:t>
            </a:r>
          </a:p>
          <a:p>
            <a:pPr lvl="0"/>
            <a:r>
              <a:rPr lang="cs-CZ" dirty="0"/>
              <a:t>Přispívat k rozvoji komunikativních schopností žáků, zejména komunikaci obrazově názorné </a:t>
            </a:r>
          </a:p>
        </p:txBody>
      </p:sp>
    </p:spTree>
    <p:extLst>
      <p:ext uri="{BB962C8B-B14F-4D97-AF65-F5344CB8AC3E}">
        <p14:creationId xmlns:p14="http://schemas.microsoft.com/office/powerpoint/2010/main" val="38186592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trojúhelníku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 tří stran (věta </a:t>
            </a:r>
            <a:r>
              <a:rPr lang="cs-CZ" dirty="0" err="1"/>
              <a:t>sss</a:t>
            </a:r>
            <a:r>
              <a:rPr lang="cs-CZ" dirty="0"/>
              <a:t>)</a:t>
            </a:r>
          </a:p>
          <a:p>
            <a:r>
              <a:rPr lang="cs-CZ" dirty="0"/>
              <a:t>Př. narýsujte trojúhelník ABC, je-li dáno: </a:t>
            </a:r>
            <a:r>
              <a:rPr lang="cs-CZ" i="1" dirty="0"/>
              <a:t>a</a:t>
            </a:r>
            <a:r>
              <a:rPr lang="cs-CZ" dirty="0"/>
              <a:t> = 5 cm,  </a:t>
            </a:r>
            <a:r>
              <a:rPr lang="cs-CZ" i="1" dirty="0"/>
              <a:t>b</a:t>
            </a:r>
            <a:r>
              <a:rPr lang="cs-CZ" dirty="0"/>
              <a:t> = 4 cm, </a:t>
            </a:r>
            <a:r>
              <a:rPr lang="cs-CZ" i="1" dirty="0"/>
              <a:t>c</a:t>
            </a:r>
            <a:r>
              <a:rPr lang="cs-CZ" dirty="0"/>
              <a:t> = 7 cm.</a:t>
            </a:r>
          </a:p>
          <a:p>
            <a:endParaRPr lang="cs-CZ" dirty="0"/>
          </a:p>
          <a:p>
            <a:r>
              <a:rPr lang="cs-CZ" dirty="0"/>
              <a:t>Konstrukce pravoúhlého trojúhelníku</a:t>
            </a:r>
          </a:p>
          <a:p>
            <a:r>
              <a:rPr lang="cs-CZ" dirty="0"/>
              <a:t>a) jsou dány velikosti odvěsen (věta </a:t>
            </a:r>
            <a:r>
              <a:rPr lang="cs-CZ" dirty="0" err="1"/>
              <a:t>sus</a:t>
            </a:r>
            <a:r>
              <a:rPr lang="cs-CZ" dirty="0"/>
              <a:t>)</a:t>
            </a:r>
          </a:p>
          <a:p>
            <a:r>
              <a:rPr lang="cs-CZ" dirty="0"/>
              <a:t>b) je dána velikost jedné odvěsny a přepony (věta </a:t>
            </a:r>
            <a:r>
              <a:rPr lang="cs-CZ" dirty="0" err="1"/>
              <a:t>Ssu</a:t>
            </a:r>
            <a:r>
              <a:rPr lang="cs-CZ" dirty="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16809164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Příčky v trojúhelníku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Využíváme úseček k procvičování učiva a základních konstrukcí</a:t>
            </a:r>
          </a:p>
          <a:p>
            <a:r>
              <a:rPr lang="cs-CZ" dirty="0"/>
              <a:t>Střední příčky</a:t>
            </a:r>
          </a:p>
          <a:p>
            <a:r>
              <a:rPr lang="cs-CZ" dirty="0"/>
              <a:t>Těžnice</a:t>
            </a:r>
          </a:p>
          <a:p>
            <a:r>
              <a:rPr lang="cs-CZ" dirty="0"/>
              <a:t>Výšky</a:t>
            </a:r>
          </a:p>
          <a:p>
            <a:r>
              <a:rPr lang="cs-CZ" dirty="0"/>
              <a:t>Osy stran</a:t>
            </a:r>
          </a:p>
          <a:p>
            <a:r>
              <a:rPr lang="cs-CZ" dirty="0"/>
              <a:t>Kružnice trojúhelníku opsaná</a:t>
            </a:r>
          </a:p>
        </p:txBody>
      </p:sp>
    </p:spTree>
    <p:extLst>
      <p:ext uri="{BB962C8B-B14F-4D97-AF65-F5344CB8AC3E}">
        <p14:creationId xmlns:p14="http://schemas.microsoft.com/office/powerpoint/2010/main" val="25254108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Obvod trojúhelníku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02269"/>
            <a:ext cx="10515600" cy="4351338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Obvod trojúhelníku je délka jeho hranice</a:t>
            </a:r>
          </a:p>
          <a:p>
            <a:r>
              <a:rPr lang="cs-CZ" dirty="0"/>
              <a:t>Početně</a:t>
            </a:r>
          </a:p>
          <a:p>
            <a:r>
              <a:rPr lang="cs-CZ" dirty="0"/>
              <a:t>graficky </a:t>
            </a:r>
          </a:p>
        </p:txBody>
      </p:sp>
    </p:spTree>
    <p:extLst>
      <p:ext uri="{BB962C8B-B14F-4D97-AF65-F5344CB8AC3E}">
        <p14:creationId xmlns:p14="http://schemas.microsoft.com/office/powerpoint/2010/main" val="6619514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Čtyřúhelníky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Jsou dány čtyři různé body A, B, C, D v rovině a žádné tři z nich neleží na jedné přímce. Sjednocení trojúhelníků ABD a BDC nazveme čtyřúhelníkem ABCD právě tehdy, když průnikem těchto trojúhelníků je úsečka BD.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Čtyřúhelníky konvexní, nekonvexní</a:t>
            </a:r>
          </a:p>
        </p:txBody>
      </p:sp>
    </p:spTree>
    <p:extLst>
      <p:ext uri="{BB962C8B-B14F-4D97-AF65-F5344CB8AC3E}">
        <p14:creationId xmlns:p14="http://schemas.microsoft.com/office/powerpoint/2010/main" val="16627585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čtyřúhelníků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Různoběžné strany                   </a:t>
            </a:r>
            <a:r>
              <a:rPr lang="cs-CZ" dirty="0"/>
              <a:t>RŮZNOBĚŽNÍKY – deltoid</a:t>
            </a:r>
          </a:p>
          <a:p>
            <a:endParaRPr lang="cs-CZ" dirty="0"/>
          </a:p>
          <a:p>
            <a:r>
              <a:rPr lang="cs-CZ" b="1" dirty="0"/>
              <a:t>Alespoň jedna dvojice rovnoběžných stran</a:t>
            </a:r>
          </a:p>
          <a:p>
            <a:r>
              <a:rPr lang="cs-CZ" dirty="0"/>
              <a:t>Právě jedna dvojice rovnoběžných stran   LICHOBĚŽNÍKY</a:t>
            </a:r>
          </a:p>
          <a:p>
            <a:r>
              <a:rPr lang="cs-CZ" dirty="0"/>
              <a:t>Dvě dvojice rovnoběžných stran                 ROVNOBĚŽNÍKY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2714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rovnoběžníků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cs-CZ" dirty="0"/>
              <a:t>ROVNOBĚŽNÍKY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Sousední strany jsou na sebe kolmé     Sousední strany nejsou kolmé</a:t>
            </a:r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dirty="0"/>
              <a:t>PRAVOÚHELNÍKY                              KOSODÉLNÍKY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Sousední strany   Sousední strany    Sousední strany    Sousední strany jsou shodné        nejsou shodné         jsou shodné        nejsou shodné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ČTVEREC                OBDÉLNÍK                 KOSOČTVEREC           KOSODÉLNÍK</a:t>
            </a:r>
          </a:p>
        </p:txBody>
      </p:sp>
    </p:spTree>
    <p:extLst>
      <p:ext uri="{BB962C8B-B14F-4D97-AF65-F5344CB8AC3E}">
        <p14:creationId xmlns:p14="http://schemas.microsoft.com/office/powerpoint/2010/main" val="26281276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ROVNOBĚŽNÍKY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Rovnoběžník je čtyřúhelník, jehož protější dvojice stran jsou rovnoběžné.            D                       C</a:t>
            </a:r>
          </a:p>
          <a:p>
            <a:endParaRPr lang="cs-CZ" dirty="0"/>
          </a:p>
          <a:p>
            <a:r>
              <a:rPr lang="cs-CZ" dirty="0"/>
              <a:t>                               A                        B</a:t>
            </a:r>
          </a:p>
          <a:p>
            <a:r>
              <a:rPr lang="cs-CZ" dirty="0"/>
              <a:t>Protější strany jsou shodné</a:t>
            </a:r>
          </a:p>
          <a:p>
            <a:r>
              <a:rPr lang="cs-CZ" dirty="0"/>
              <a:t>Protější úhly jsou shodné</a:t>
            </a:r>
          </a:p>
          <a:p>
            <a:r>
              <a:rPr lang="cs-CZ" dirty="0"/>
              <a:t>Úhlopříčky se půlí        </a:t>
            </a:r>
          </a:p>
          <a:p>
            <a:r>
              <a:rPr lang="cs-CZ" dirty="0"/>
              <a:t>Rovnoběžník je středově souměrný útvar</a:t>
            </a:r>
          </a:p>
          <a:p>
            <a:endParaRPr lang="cs-CZ" dirty="0"/>
          </a:p>
        </p:txBody>
      </p:sp>
      <p:sp>
        <p:nvSpPr>
          <p:cNvPr id="4" name="Kosoúhelník 3"/>
          <p:cNvSpPr/>
          <p:nvPr/>
        </p:nvSpPr>
        <p:spPr>
          <a:xfrm>
            <a:off x="3929974" y="2538919"/>
            <a:ext cx="2081720" cy="885217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981710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Obdélník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Obdélník je rovnoběžník, jehož sousední strany jsou na sebe kolmé a nejsou shodné.</a:t>
            </a:r>
          </a:p>
          <a:p>
            <a:r>
              <a:rPr lang="cs-CZ" dirty="0"/>
              <a:t>K vlastnostem rovnoběžníků se přidává:</a:t>
            </a:r>
          </a:p>
          <a:p>
            <a:r>
              <a:rPr lang="cs-CZ" dirty="0"/>
              <a:t>Úhlopříčky obdélníku jsou shodné</a:t>
            </a:r>
          </a:p>
          <a:p>
            <a:r>
              <a:rPr lang="cs-CZ" dirty="0"/>
              <a:t>Obdélníku lze opsat kružnici</a:t>
            </a:r>
          </a:p>
          <a:p>
            <a:r>
              <a:rPr lang="cs-CZ" dirty="0"/>
              <a:t>Obdélník je souměrný podle dvou os souměrnosti</a:t>
            </a:r>
          </a:p>
        </p:txBody>
      </p:sp>
    </p:spTree>
    <p:extLst>
      <p:ext uri="{BB962C8B-B14F-4D97-AF65-F5344CB8AC3E}">
        <p14:creationId xmlns:p14="http://schemas.microsoft.com/office/powerpoint/2010/main" val="40047230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Čtverec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Čtverec je rovnoběžník, jehož sousední strany jsou na sebe kolmé a jsou shodné.</a:t>
            </a:r>
          </a:p>
          <a:p>
            <a:r>
              <a:rPr lang="cs-CZ" dirty="0"/>
              <a:t>K vlastnostem rovnoběžníku a obdélníku se přidává:</a:t>
            </a:r>
          </a:p>
          <a:p>
            <a:r>
              <a:rPr lang="cs-CZ" dirty="0"/>
              <a:t>Úhlopříčky jsou na sebe kolmé</a:t>
            </a:r>
          </a:p>
          <a:p>
            <a:r>
              <a:rPr lang="cs-CZ" dirty="0"/>
              <a:t>Čtverci lze opsat i vepsat kružnici</a:t>
            </a:r>
          </a:p>
          <a:p>
            <a:r>
              <a:rPr lang="cs-CZ" dirty="0"/>
              <a:t>Čtverec je souměrný podle čtyř os souměrnosti</a:t>
            </a:r>
          </a:p>
        </p:txBody>
      </p:sp>
    </p:spTree>
    <p:extLst>
      <p:ext uri="{BB962C8B-B14F-4D97-AF65-F5344CB8AC3E}">
        <p14:creationId xmlns:p14="http://schemas.microsoft.com/office/powerpoint/2010/main" val="4024048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čtverce a obdélníku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992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RVP ZV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dirty="0"/>
              <a:t>Vzdělávací obor: Matematika a její aplikace</a:t>
            </a:r>
            <a:endParaRPr lang="cs-CZ" dirty="0"/>
          </a:p>
          <a:p>
            <a:r>
              <a:rPr lang="cs-CZ" b="1" dirty="0"/>
              <a:t> Vzdělávací obsah:   Geometrie v rovině a v prostoru</a:t>
            </a:r>
          </a:p>
          <a:p>
            <a:endParaRPr lang="cs-CZ" dirty="0"/>
          </a:p>
          <a:p>
            <a:r>
              <a:rPr lang="cs-CZ" dirty="0"/>
              <a:t>Očekávané výstupy - 1. období (1. – 3. ročník ZŠ)</a:t>
            </a:r>
          </a:p>
          <a:p>
            <a:r>
              <a:rPr lang="cs-CZ" dirty="0"/>
              <a:t>Žák:   </a:t>
            </a:r>
          </a:p>
          <a:p>
            <a:r>
              <a:rPr lang="cs-CZ" dirty="0"/>
              <a:t>Rozezná, pojmenuje, vymodeluje a popíše základní rovinné útvary a jednoduchá tělesa, nachází v realitě jejich reprezentaci</a:t>
            </a:r>
          </a:p>
          <a:p>
            <a:pPr lvl="0"/>
            <a:r>
              <a:rPr lang="cs-CZ" dirty="0"/>
              <a:t>Porovná velikost útvarů, měří a odhaduje délku úsečky</a:t>
            </a:r>
          </a:p>
          <a:p>
            <a:pPr lvl="0"/>
            <a:r>
              <a:rPr lang="cs-CZ" dirty="0"/>
              <a:t>Rozezná a modeluje jednoduché souměrné útvary v rovině</a:t>
            </a:r>
          </a:p>
          <a:p>
            <a:pPr lvl="0"/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69550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Obvod obdélníku,  obvod </a:t>
            </a:r>
            <a:r>
              <a:rPr lang="cs-CZ" dirty="0" err="1"/>
              <a:t>obvod</a:t>
            </a:r>
            <a:r>
              <a:rPr lang="cs-CZ" dirty="0"/>
              <a:t> čtverce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0834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obdélníku, obsah čtverce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714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RVP ZV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Očekávané výstupy – 2. období (4. a 5. ročník ZŠ)</a:t>
            </a:r>
          </a:p>
          <a:p>
            <a:r>
              <a:rPr lang="cs-CZ" dirty="0"/>
              <a:t>Žák: </a:t>
            </a:r>
          </a:p>
          <a:p>
            <a:r>
              <a:rPr lang="cs-CZ" dirty="0"/>
              <a:t>Narýsuje a znázorní základní rovinné útvary (čtverec, obdélník, trojúhelník a kružnici), užívá jednoduché konstrukce</a:t>
            </a:r>
          </a:p>
          <a:p>
            <a:pPr lvl="0"/>
            <a:r>
              <a:rPr lang="cs-CZ" dirty="0"/>
              <a:t>Sčítá a odčítá graficky úsečky, určí délku lomené čáry, obvod mnohoúhelníku sečtením délek jeho stran</a:t>
            </a:r>
          </a:p>
          <a:p>
            <a:pPr lvl="0"/>
            <a:r>
              <a:rPr lang="cs-CZ" dirty="0"/>
              <a:t>Sestrojí rovnoběžky a kolmice</a:t>
            </a:r>
          </a:p>
          <a:p>
            <a:pPr lvl="0"/>
            <a:r>
              <a:rPr lang="cs-CZ" dirty="0"/>
              <a:t>Určí obsah obrazce pomocí čtvercové sítě a užívá základní jednotky obsahu</a:t>
            </a:r>
          </a:p>
          <a:p>
            <a:pPr lvl="0"/>
            <a:r>
              <a:rPr lang="cs-CZ" dirty="0"/>
              <a:t>Rozpozná a znázorní ve čtvercoví síti jednoduché osově souměrné útvary a určí osu souměrnosti útvaru překládáním papíru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280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/>
          </a:p>
          <a:p>
            <a:r>
              <a:rPr lang="cs-CZ" dirty="0"/>
              <a:t>Základní útvary v rovině: lomená čára, přímka, polopřímka, úsečka, čtverec, kružnice, obdélník, trojúhelník, kruh, čtyřúhelník, mnohoúhelník</a:t>
            </a:r>
          </a:p>
          <a:p>
            <a:r>
              <a:rPr lang="cs-CZ" dirty="0"/>
              <a:t>Základní útvary v prostoru: kvádr, krychle, jehlan, koule, kužel, válec</a:t>
            </a:r>
          </a:p>
          <a:p>
            <a:r>
              <a:rPr lang="cs-CZ" dirty="0"/>
              <a:t>Délka úsečky</a:t>
            </a:r>
          </a:p>
          <a:p>
            <a:r>
              <a:rPr lang="cs-CZ" dirty="0"/>
              <a:t>Obvod a obsah obrazce</a:t>
            </a:r>
          </a:p>
          <a:p>
            <a:r>
              <a:rPr lang="cs-CZ" dirty="0"/>
              <a:t>Vzájemná poloha dvou přímek v rovině</a:t>
            </a:r>
          </a:p>
          <a:p>
            <a:r>
              <a:rPr lang="cs-CZ" dirty="0"/>
              <a:t>Osově souměrné útvary. 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784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geometrie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Rozvoj geometrické a prostorové představivosti – umění vidět</a:t>
            </a:r>
          </a:p>
          <a:p>
            <a:r>
              <a:rPr lang="cs-CZ" dirty="0"/>
              <a:t>Manipulativní činnosti</a:t>
            </a:r>
          </a:p>
          <a:p>
            <a:r>
              <a:rPr lang="cs-CZ" dirty="0"/>
              <a:t>Kreslení, modelování, vystřihování, skládání, dokreslování</a:t>
            </a:r>
          </a:p>
          <a:p>
            <a:endParaRPr lang="cs-CZ" dirty="0"/>
          </a:p>
          <a:p>
            <a:r>
              <a:rPr lang="cs-CZ" dirty="0"/>
              <a:t>Koláže, </a:t>
            </a:r>
            <a:r>
              <a:rPr lang="cs-CZ" dirty="0" err="1"/>
              <a:t>tangram</a:t>
            </a:r>
            <a:r>
              <a:rPr lang="cs-CZ" dirty="0"/>
              <a:t>, skládačky, </a:t>
            </a:r>
            <a:r>
              <a:rPr lang="cs-CZ" dirty="0" err="1"/>
              <a:t>tetrix</a:t>
            </a:r>
            <a:r>
              <a:rPr lang="cs-CZ" dirty="0"/>
              <a:t>, parkety, </a:t>
            </a:r>
            <a:r>
              <a:rPr lang="cs-CZ" dirty="0" err="1"/>
              <a:t>tertomina</a:t>
            </a:r>
            <a:r>
              <a:rPr lang="cs-CZ" dirty="0"/>
              <a:t>, pantomima, </a:t>
            </a:r>
            <a:r>
              <a:rPr lang="cs-CZ" dirty="0" err="1"/>
              <a:t>hexomima</a:t>
            </a:r>
            <a:r>
              <a:rPr lang="cs-CZ" dirty="0"/>
              <a:t>, …</a:t>
            </a:r>
          </a:p>
          <a:p>
            <a:endParaRPr lang="cs-CZ" dirty="0"/>
          </a:p>
          <a:p>
            <a:r>
              <a:rPr lang="cs-CZ" dirty="0"/>
              <a:t>Stavebnice, lego, soubor krychlí, </a:t>
            </a:r>
            <a:r>
              <a:rPr lang="cs-CZ" dirty="0" err="1"/>
              <a:t>geomeg</a:t>
            </a:r>
            <a:r>
              <a:rPr lang="cs-CZ" dirty="0"/>
              <a:t>. </a:t>
            </a:r>
            <a:r>
              <a:rPr lang="cs-CZ" dirty="0" err="1"/>
              <a:t>magformens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515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geometrie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Schopnost číst a myšlenkově zpracovat obrázek</a:t>
            </a:r>
          </a:p>
          <a:p>
            <a:r>
              <a:rPr lang="cs-CZ" dirty="0"/>
              <a:t>Komunikace obrazově názorná</a:t>
            </a:r>
          </a:p>
          <a:p>
            <a:r>
              <a:rPr lang="cs-CZ" dirty="0"/>
              <a:t>Slovo --------  myšlenkové operace  -------   obrázek</a:t>
            </a:r>
          </a:p>
          <a:p>
            <a:endParaRPr lang="cs-CZ" dirty="0"/>
          </a:p>
          <a:p>
            <a:r>
              <a:rPr lang="cs-CZ" dirty="0"/>
              <a:t>Obrázek ------  myšlenkové operace -------  slovo</a:t>
            </a:r>
          </a:p>
          <a:p>
            <a:endParaRPr lang="cs-CZ" dirty="0"/>
          </a:p>
          <a:p>
            <a:r>
              <a:rPr lang="cs-CZ" dirty="0"/>
              <a:t>Komunikativní dovednosti, vyjadřování, nevyžadovat definice, ale v duchu správných definic budovat geometrické pojmy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771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geometrie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Rýsování </a:t>
            </a:r>
          </a:p>
          <a:p>
            <a:r>
              <a:rPr lang="cs-CZ" dirty="0"/>
              <a:t>Kde žák získává konstrukční dovednosti?</a:t>
            </a:r>
          </a:p>
          <a:p>
            <a:r>
              <a:rPr lang="cs-CZ" dirty="0"/>
              <a:t>Pomůcky k rýsování</a:t>
            </a:r>
          </a:p>
          <a:p>
            <a:r>
              <a:rPr lang="cs-CZ" dirty="0"/>
              <a:t>Základní konstrukce</a:t>
            </a:r>
          </a:p>
          <a:p>
            <a:r>
              <a:rPr lang="cs-CZ" dirty="0"/>
              <a:t>Konstrukce některých geometrických útvarů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247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1529</Words>
  <Application>Microsoft Office PowerPoint</Application>
  <PresentationFormat>Širokoúhlá obrazovka</PresentationFormat>
  <Paragraphs>288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Cambria Math</vt:lpstr>
      <vt:lpstr>Motiv Office</vt:lpstr>
      <vt:lpstr>Geometrie v učivu matematiky 1. stupně ZŠ</vt:lpstr>
      <vt:lpstr>Literatura</vt:lpstr>
      <vt:lpstr>Cíle vyučování geometrii</vt:lpstr>
      <vt:lpstr>RVP ZV</vt:lpstr>
      <vt:lpstr>RVP ZV</vt:lpstr>
      <vt:lpstr>Učivo</vt:lpstr>
      <vt:lpstr>Specifika geometrie</vt:lpstr>
      <vt:lpstr>Specifika geometrie</vt:lpstr>
      <vt:lpstr>Specifika geometrie</vt:lpstr>
      <vt:lpstr>Specifika geometrie</vt:lpstr>
      <vt:lpstr>Propedeutika</vt:lpstr>
      <vt:lpstr>Propedeutika</vt:lpstr>
      <vt:lpstr>Propedeutika</vt:lpstr>
      <vt:lpstr>Základní pojmy</vt:lpstr>
      <vt:lpstr>Bod</vt:lpstr>
      <vt:lpstr>Čáry</vt:lpstr>
      <vt:lpstr>Čáry</vt:lpstr>
      <vt:lpstr>Úsečka</vt:lpstr>
      <vt:lpstr>Úsečka</vt:lpstr>
      <vt:lpstr>Délka úsečky</vt:lpstr>
      <vt:lpstr>Určení délky úsečky</vt:lpstr>
      <vt:lpstr>Jednotky délky</vt:lpstr>
      <vt:lpstr>Přímka</vt:lpstr>
      <vt:lpstr>Vzájemná poloha dvou různých přímek v prostoru</vt:lpstr>
      <vt:lpstr>Rovnoběžné přímky</vt:lpstr>
      <vt:lpstr>Různoběžné přímky</vt:lpstr>
      <vt:lpstr>Trojúhelník</vt:lpstr>
      <vt:lpstr>Trojúhelník – základní pojmy</vt:lpstr>
      <vt:lpstr>Klasifikace trojúhelníků</vt:lpstr>
      <vt:lpstr>Konstrukce trojúhelníku </vt:lpstr>
      <vt:lpstr>Příčky v trojúhelníku</vt:lpstr>
      <vt:lpstr>Obvod trojúhelníku</vt:lpstr>
      <vt:lpstr>Čtyřúhelníky</vt:lpstr>
      <vt:lpstr>Klasifikace čtyřúhelníků</vt:lpstr>
      <vt:lpstr>Klasifikace rovnoběžníků</vt:lpstr>
      <vt:lpstr>ROVNOBĚŽNÍKY</vt:lpstr>
      <vt:lpstr>Obdélník</vt:lpstr>
      <vt:lpstr>Čtverec</vt:lpstr>
      <vt:lpstr>Konstrukce čtverce a obdélníku</vt:lpstr>
      <vt:lpstr>Obvod obdélníku,  obvod obvod čtverce</vt:lpstr>
      <vt:lpstr>Obsah obdélníku, obsah čtverce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Geometrie úvod</dc:title>
  <dc:creator>ucebna 23a</dc:creator>
  <cp:lastModifiedBy>ucebna 23a</cp:lastModifiedBy>
  <cp:revision>27</cp:revision>
  <dcterms:created xsi:type="dcterms:W3CDTF">2021-03-03T15:24:08Z</dcterms:created>
  <dcterms:modified xsi:type="dcterms:W3CDTF">2021-03-05T05:53:59Z</dcterms:modified>
</cp:coreProperties>
</file>