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84" r:id="rId4"/>
    <p:sldId id="267" r:id="rId5"/>
    <p:sldId id="286" r:id="rId6"/>
    <p:sldId id="287" r:id="rId7"/>
    <p:sldId id="288" r:id="rId8"/>
    <p:sldId id="289" r:id="rId9"/>
    <p:sldId id="290" r:id="rId10"/>
    <p:sldId id="291" r:id="rId11"/>
    <p:sldId id="285" r:id="rId12"/>
    <p:sldId id="292" r:id="rId13"/>
    <p:sldId id="293" r:id="rId14"/>
    <p:sldId id="294" r:id="rId15"/>
    <p:sldId id="266" r:id="rId16"/>
    <p:sldId id="295" r:id="rId17"/>
    <p:sldId id="296" r:id="rId18"/>
    <p:sldId id="297" r:id="rId19"/>
    <p:sldId id="298" r:id="rId20"/>
    <p:sldId id="299" r:id="rId21"/>
    <p:sldId id="300" r:id="rId22"/>
    <p:sldId id="301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2ED"/>
    <a:srgbClr val="13CADD"/>
    <a:srgbClr val="FFFFFF"/>
    <a:srgbClr val="3333CC"/>
    <a:srgbClr val="0033CC"/>
    <a:srgbClr val="0000CC"/>
    <a:srgbClr val="0000FF"/>
    <a:srgbClr val="6254B4"/>
    <a:srgbClr val="3548D3"/>
    <a:srgbClr val="3B0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6" autoAdjust="0"/>
    <p:restoredTop sz="94660"/>
  </p:normalViewPr>
  <p:slideViewPr>
    <p:cSldViewPr snapToGrid="0">
      <p:cViewPr>
        <p:scale>
          <a:sx n="73" d="100"/>
          <a:sy n="73" d="100"/>
        </p:scale>
        <p:origin x="45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3. 5. 2020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3. 5. 2020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3. 5. 2020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3. 5. 2020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3. 5. 2020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3. 5. 2020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3. 5. 2020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3. 5. 2020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3. 5. 2020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3. 5. 2020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3. 5. 2020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3. 5. 2020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Možnosti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distanční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výuky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96"/>
    </mc:Choice>
    <mc:Fallback xmlns="">
      <p:transition spd="slow" advTm="9979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65200"/>
          </a:xfrm>
        </p:spPr>
        <p:txBody>
          <a:bodyPr>
            <a:normAutofit fontScale="90000"/>
          </a:bodyPr>
          <a:lstStyle/>
          <a:p>
            <a:r>
              <a:rPr lang="cs-CZ" sz="4000" b="1" u="sng" dirty="0"/>
              <a:t>Algebraické struktury se dvěma operacemi </a:t>
            </a:r>
            <a:r>
              <a:rPr lang="cs-CZ" sz="4000" u="sng" dirty="0"/>
              <a:t>(M, </a:t>
            </a:r>
            <a:r>
              <a:rPr lang="cs-CZ" sz="40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⨁, ⨀</a:t>
            </a:r>
            <a:r>
              <a:rPr lang="cs-CZ" sz="4000" u="sng" dirty="0"/>
              <a:t>)</a:t>
            </a:r>
            <a:br>
              <a:rPr lang="cs-CZ" sz="4000" dirty="0"/>
            </a:br>
            <a:endParaRPr lang="cs-CZ" sz="4000" b="1" u="sng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E5B402F-7632-40C8-8262-272F1000E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532" y="1422401"/>
            <a:ext cx="10955867" cy="5226756"/>
          </a:xfrm>
        </p:spPr>
        <p:txBody>
          <a:bodyPr>
            <a:normAutofit fontScale="92500" lnSpcReduction="10000"/>
          </a:bodyPr>
          <a:lstStyle/>
          <a:p>
            <a:r>
              <a:rPr lang="cs-CZ" sz="2200" i="1" dirty="0"/>
              <a:t>Definice 4</a:t>
            </a:r>
            <a:r>
              <a:rPr lang="cs-CZ" sz="2200" dirty="0"/>
              <a:t>: </a:t>
            </a:r>
            <a:r>
              <a:rPr lang="cs-CZ" sz="2600" dirty="0"/>
              <a:t>Nechť (</a:t>
            </a:r>
            <a:r>
              <a:rPr lang="cs-CZ" sz="2600" i="1" dirty="0"/>
              <a:t>M</a:t>
            </a:r>
            <a:r>
              <a:rPr lang="cs-CZ" sz="2600" dirty="0"/>
              <a:t>, ⨁, ⨀) je okruh. Prvky a ≠ </a:t>
            </a:r>
            <a:r>
              <a:rPr lang="cs-CZ" sz="2600" b="1" dirty="0"/>
              <a:t>0</a:t>
            </a:r>
            <a:r>
              <a:rPr lang="cs-CZ" sz="2600" dirty="0"/>
              <a:t>, b ≠ </a:t>
            </a:r>
            <a:r>
              <a:rPr lang="cs-CZ" sz="2600" b="1" dirty="0"/>
              <a:t>0</a:t>
            </a:r>
            <a:r>
              <a:rPr lang="cs-CZ" sz="2600" dirty="0"/>
              <a:t>, kde a, b </a:t>
            </a:r>
            <a:r>
              <a:rPr lang="cs-CZ" sz="26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cs-CZ" sz="2600" i="1" dirty="0"/>
              <a:t>M</a:t>
            </a:r>
            <a:r>
              <a:rPr lang="cs-CZ" sz="2600" dirty="0"/>
              <a:t>,  pro které platí 				a ⨀ b =</a:t>
            </a:r>
            <a:r>
              <a:rPr lang="cs-CZ" sz="2600" b="1" dirty="0"/>
              <a:t> 0</a:t>
            </a:r>
            <a:r>
              <a:rPr lang="cs-CZ" sz="2600" dirty="0"/>
              <a:t>, </a:t>
            </a:r>
          </a:p>
          <a:p>
            <a:r>
              <a:rPr lang="cs-CZ" sz="2600" dirty="0"/>
              <a:t>se nazývají </a:t>
            </a:r>
            <a:r>
              <a:rPr lang="cs-CZ" sz="2600" b="1" dirty="0" err="1"/>
              <a:t>dělitelé</a:t>
            </a:r>
            <a:r>
              <a:rPr lang="cs-CZ" sz="2600" b="1" dirty="0"/>
              <a:t> nuly </a:t>
            </a:r>
            <a:r>
              <a:rPr lang="cs-CZ" sz="2600" dirty="0"/>
              <a:t>okruhu (</a:t>
            </a:r>
            <a:r>
              <a:rPr lang="cs-CZ" sz="2600" i="1" dirty="0"/>
              <a:t>M</a:t>
            </a:r>
            <a:r>
              <a:rPr lang="cs-CZ" sz="2600" dirty="0"/>
              <a:t>, ⨁, ⨀). </a:t>
            </a:r>
          </a:p>
          <a:p>
            <a:endParaRPr lang="cs-CZ" sz="2600" b="1" dirty="0"/>
          </a:p>
          <a:p>
            <a:r>
              <a:rPr lang="cs-CZ" sz="2200" i="1" dirty="0"/>
              <a:t>Definice 5</a:t>
            </a:r>
            <a:r>
              <a:rPr lang="cs-CZ" sz="2600" dirty="0"/>
              <a:t>: Komutativní okruh (</a:t>
            </a:r>
            <a:r>
              <a:rPr lang="cs-CZ" sz="2600" i="1" dirty="0"/>
              <a:t>M</a:t>
            </a:r>
            <a:r>
              <a:rPr lang="cs-CZ" sz="2600" dirty="0"/>
              <a:t>, ⨁, ⨀) , ve kterém neexistují </a:t>
            </a:r>
            <a:r>
              <a:rPr lang="cs-CZ" sz="2600" dirty="0" err="1"/>
              <a:t>dělitelé</a:t>
            </a:r>
            <a:r>
              <a:rPr lang="cs-CZ" sz="2600" dirty="0"/>
              <a:t> nuly, se nazývá </a:t>
            </a:r>
            <a:r>
              <a:rPr lang="cs-CZ" sz="2600" b="1" dirty="0"/>
              <a:t>obor integrity</a:t>
            </a:r>
            <a:r>
              <a:rPr lang="cs-CZ" sz="2600" dirty="0"/>
              <a:t>.  </a:t>
            </a:r>
            <a:endParaRPr lang="cs-CZ" sz="2600" b="1" dirty="0"/>
          </a:p>
          <a:p>
            <a:endParaRPr lang="cs-CZ" sz="2600" i="1" dirty="0"/>
          </a:p>
          <a:p>
            <a:r>
              <a:rPr lang="cs-CZ" sz="2200" i="1" dirty="0"/>
              <a:t>Definice 6</a:t>
            </a:r>
            <a:r>
              <a:rPr lang="cs-CZ" sz="2600" dirty="0"/>
              <a:t>: Okruh (</a:t>
            </a:r>
            <a:r>
              <a:rPr lang="cs-CZ" sz="2600" i="1" dirty="0"/>
              <a:t>M</a:t>
            </a:r>
            <a:r>
              <a:rPr lang="cs-CZ" sz="2600" dirty="0"/>
              <a:t>, ⨁, ⨀), pro který platí, že (M – </a:t>
            </a:r>
            <a:r>
              <a:rPr lang="en-US" sz="2600" dirty="0"/>
              <a:t>{</a:t>
            </a:r>
            <a:r>
              <a:rPr lang="cs-CZ" sz="2600" b="1" dirty="0"/>
              <a:t>0</a:t>
            </a:r>
            <a:r>
              <a:rPr lang="en-US" sz="2600" dirty="0"/>
              <a:t>}, </a:t>
            </a:r>
            <a:r>
              <a:rPr lang="cs-CZ" sz="2600" dirty="0"/>
              <a:t>⨀)</a:t>
            </a:r>
            <a:r>
              <a:rPr lang="en-US" sz="2600" dirty="0"/>
              <a:t> je </a:t>
            </a:r>
            <a:r>
              <a:rPr lang="en-US" sz="2600" dirty="0" err="1"/>
              <a:t>grupa</a:t>
            </a:r>
            <a:r>
              <a:rPr lang="en-US" sz="2600" dirty="0"/>
              <a:t>, se </a:t>
            </a:r>
            <a:r>
              <a:rPr lang="en-US" sz="2600" dirty="0" err="1"/>
              <a:t>na</a:t>
            </a:r>
            <a:r>
              <a:rPr lang="cs-CZ" sz="2600" dirty="0" err="1"/>
              <a:t>zývá</a:t>
            </a:r>
            <a:r>
              <a:rPr lang="cs-CZ" sz="2600" dirty="0"/>
              <a:t> </a:t>
            </a:r>
            <a:r>
              <a:rPr lang="cs-CZ" sz="2600" b="1" dirty="0"/>
              <a:t>těleso</a:t>
            </a:r>
            <a:r>
              <a:rPr lang="cs-CZ" sz="2600" dirty="0"/>
              <a:t>. </a:t>
            </a:r>
            <a:endParaRPr lang="cs-CZ" sz="2600" b="1" dirty="0"/>
          </a:p>
          <a:p>
            <a:endParaRPr lang="cs-CZ" sz="2600" i="1" dirty="0"/>
          </a:p>
          <a:p>
            <a:r>
              <a:rPr lang="cs-CZ" sz="2200" i="1" dirty="0"/>
              <a:t>Poznámka</a:t>
            </a:r>
            <a:r>
              <a:rPr lang="cs-CZ" sz="2800" i="1" dirty="0"/>
              <a:t>: </a:t>
            </a:r>
            <a:r>
              <a:rPr lang="cs-CZ" sz="2600" dirty="0"/>
              <a:t>Je-li operace ⨀ navíc komutativní, pak těleso (</a:t>
            </a:r>
            <a:r>
              <a:rPr lang="cs-CZ" sz="2600" i="1" dirty="0"/>
              <a:t>M</a:t>
            </a:r>
            <a:r>
              <a:rPr lang="cs-CZ" sz="2600" dirty="0"/>
              <a:t>, ⨁, ⨀) se nazývá </a:t>
            </a:r>
            <a:r>
              <a:rPr lang="cs-CZ" sz="2600" b="1" dirty="0"/>
              <a:t>komutativní těleso</a:t>
            </a:r>
            <a:r>
              <a:rPr lang="cs-CZ" sz="2600" dirty="0"/>
              <a:t>.</a:t>
            </a:r>
            <a:endParaRPr lang="cs-CZ" sz="2600" i="1" dirty="0"/>
          </a:p>
          <a:p>
            <a:endParaRPr lang="cs-CZ" sz="2400" i="1" dirty="0"/>
          </a:p>
          <a:p>
            <a:r>
              <a:rPr lang="cs-CZ" sz="2400" dirty="0"/>
              <a:t>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76761CB-E169-44D6-BAF2-60F693DB0C23}"/>
              </a:ext>
            </a:extLst>
          </p:cNvPr>
          <p:cNvSpPr/>
          <p:nvPr/>
        </p:nvSpPr>
        <p:spPr>
          <a:xfrm>
            <a:off x="4335286" y="1774980"/>
            <a:ext cx="1241781" cy="355290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58B2DC7-0477-4035-880A-69B170F21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31"/>
    </mc:Choice>
    <mc:Fallback xmlns="">
      <p:transition spd="slow" advTm="21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631" y="150471"/>
            <a:ext cx="10760026" cy="1221834"/>
          </a:xfrm>
        </p:spPr>
        <p:txBody>
          <a:bodyPr>
            <a:normAutofit fontScale="90000"/>
          </a:bodyPr>
          <a:lstStyle/>
          <a:p>
            <a:r>
              <a:rPr lang="cs-CZ" sz="4000" b="1" u="sng" dirty="0"/>
              <a:t>Algebraické struktury se dvěma operacemi </a:t>
            </a:r>
            <a:r>
              <a:rPr lang="cs-CZ" sz="4000" u="sng" dirty="0"/>
              <a:t>(</a:t>
            </a:r>
            <a:r>
              <a:rPr lang="cs-CZ" sz="4000" b="1" u="sng" dirty="0"/>
              <a:t>M</a:t>
            </a:r>
            <a:r>
              <a:rPr lang="cs-CZ" sz="4000" u="sng" dirty="0"/>
              <a:t>, </a:t>
            </a:r>
            <a:r>
              <a:rPr lang="cs-CZ" sz="40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⨁, ⨀</a:t>
            </a:r>
            <a:r>
              <a:rPr lang="cs-CZ" sz="4000" u="sng" dirty="0"/>
              <a:t>)</a:t>
            </a:r>
            <a:br>
              <a:rPr lang="cs-CZ" sz="4000" dirty="0"/>
            </a:br>
            <a:endParaRPr lang="cs-CZ" sz="4000" b="1" u="sng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6462" y="2426677"/>
            <a:ext cx="6775938" cy="2831123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6B411893-B1DB-4D2B-A1AF-AF254A6947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655035"/>
              </p:ext>
            </p:extLst>
          </p:nvPr>
        </p:nvGraphicFramePr>
        <p:xfrm>
          <a:off x="1097553" y="1116818"/>
          <a:ext cx="9142183" cy="545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7067">
                  <a:extLst>
                    <a:ext uri="{9D8B030D-6E8A-4147-A177-3AD203B41FA5}">
                      <a16:colId xmlns:a16="http://schemas.microsoft.com/office/drawing/2014/main" val="3490857539"/>
                    </a:ext>
                  </a:extLst>
                </a:gridCol>
                <a:gridCol w="393539">
                  <a:extLst>
                    <a:ext uri="{9D8B030D-6E8A-4147-A177-3AD203B41FA5}">
                      <a16:colId xmlns:a16="http://schemas.microsoft.com/office/drawing/2014/main" val="3741501926"/>
                    </a:ext>
                  </a:extLst>
                </a:gridCol>
                <a:gridCol w="6191577">
                  <a:extLst>
                    <a:ext uri="{9D8B030D-6E8A-4147-A177-3AD203B41FA5}">
                      <a16:colId xmlns:a16="http://schemas.microsoft.com/office/drawing/2014/main" val="96702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err="1"/>
                        <a:t>Polookruh</a:t>
                      </a:r>
                      <a:r>
                        <a:rPr lang="cs-CZ" b="1" dirty="0"/>
                        <a:t> (komutativní)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⨁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ND 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˄ </a:t>
                      </a:r>
                      <a:r>
                        <a:rPr lang="cs-CZ" sz="1800" dirty="0"/>
                        <a:t>A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˄ </a:t>
                      </a:r>
                      <a:r>
                        <a:rPr lang="cs-CZ" sz="1800" dirty="0"/>
                        <a:t>K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3355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/>
                        <a:t>(</a:t>
                      </a:r>
                      <a:r>
                        <a:rPr lang="cs-CZ" sz="1800" b="0" i="1" dirty="0"/>
                        <a:t>M</a:t>
                      </a:r>
                      <a:r>
                        <a:rPr lang="cs-CZ" sz="1800" b="0" dirty="0"/>
                        <a:t>, ⨁, ⨀)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⨀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ND 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˄ </a:t>
                      </a:r>
                      <a:r>
                        <a:rPr lang="cs-CZ" sz="1800" dirty="0"/>
                        <a:t>A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˄ (</a:t>
                      </a:r>
                      <a:r>
                        <a:rPr lang="cs-CZ" sz="1800" dirty="0"/>
                        <a:t>K)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121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⨀ D ⨁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7050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Okruh (komutativní)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⨁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ND 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˄ </a:t>
                      </a:r>
                      <a:r>
                        <a:rPr lang="cs-CZ" sz="1800" dirty="0"/>
                        <a:t>A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˄ </a:t>
                      </a:r>
                      <a:r>
                        <a:rPr lang="cs-CZ" sz="1800" dirty="0"/>
                        <a:t>K 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˄ </a:t>
                      </a:r>
                      <a:r>
                        <a:rPr lang="cs-CZ" sz="1800" dirty="0"/>
                        <a:t>EN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˄</a:t>
                      </a:r>
                      <a:r>
                        <a:rPr lang="cs-CZ" sz="1800" dirty="0"/>
                        <a:t> EI 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8006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/>
                        <a:t>(</a:t>
                      </a:r>
                      <a:r>
                        <a:rPr lang="cs-CZ" sz="1800" b="0" i="1" dirty="0"/>
                        <a:t>M</a:t>
                      </a:r>
                      <a:r>
                        <a:rPr lang="cs-CZ" sz="1800" b="0" dirty="0"/>
                        <a:t>, ⨁, ⨀)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⨀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ND 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˄ </a:t>
                      </a:r>
                      <a:r>
                        <a:rPr lang="cs-CZ" sz="1800" dirty="0"/>
                        <a:t>A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˄ (</a:t>
                      </a:r>
                      <a:r>
                        <a:rPr lang="cs-CZ" sz="1800" dirty="0"/>
                        <a:t>K)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3970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⨀ D ⨁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88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Obor integrity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⨁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ND 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˄ </a:t>
                      </a:r>
                      <a:r>
                        <a:rPr lang="cs-CZ" sz="1800" dirty="0"/>
                        <a:t>A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˄ </a:t>
                      </a:r>
                      <a:r>
                        <a:rPr lang="cs-CZ" sz="1800" dirty="0"/>
                        <a:t>K 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˄ </a:t>
                      </a:r>
                      <a:r>
                        <a:rPr lang="cs-CZ" sz="1800" dirty="0"/>
                        <a:t>EN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˄</a:t>
                      </a:r>
                      <a:r>
                        <a:rPr lang="cs-CZ" sz="1800" dirty="0"/>
                        <a:t> EI 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8311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/>
                        <a:t>(</a:t>
                      </a:r>
                      <a:r>
                        <a:rPr lang="cs-CZ" sz="1800" b="0" i="1" dirty="0"/>
                        <a:t>M</a:t>
                      </a:r>
                      <a:r>
                        <a:rPr lang="cs-CZ" sz="1800" b="0" dirty="0"/>
                        <a:t>, ⨁, ⨀)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⨀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ND 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˄ </a:t>
                      </a:r>
                      <a:r>
                        <a:rPr lang="cs-CZ" sz="1800" dirty="0"/>
                        <a:t>A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˄ </a:t>
                      </a:r>
                      <a:r>
                        <a:rPr lang="cs-CZ" sz="1800" dirty="0"/>
                        <a:t>K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3419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⨀ D ⨁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236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Neexistují </a:t>
                      </a:r>
                      <a:r>
                        <a:rPr lang="cs-CZ" dirty="0" err="1"/>
                        <a:t>dělitelé</a:t>
                      </a:r>
                      <a:r>
                        <a:rPr lang="cs-CZ" dirty="0"/>
                        <a:t> nuly (</a:t>
                      </a:r>
                      <a:r>
                        <a:rPr lang="cs-CZ" sz="1800" dirty="0"/>
                        <a:t>a ≠ </a:t>
                      </a:r>
                      <a:r>
                        <a:rPr lang="cs-CZ" sz="1800" b="1" dirty="0"/>
                        <a:t>0</a:t>
                      </a:r>
                      <a:r>
                        <a:rPr lang="cs-CZ" sz="1800" dirty="0"/>
                        <a:t>, b ≠ </a:t>
                      </a:r>
                      <a:r>
                        <a:rPr lang="cs-CZ" sz="1800" b="1" dirty="0"/>
                        <a:t>0</a:t>
                      </a:r>
                      <a:r>
                        <a:rPr lang="cs-CZ" sz="1800" b="0" dirty="0"/>
                        <a:t>, že </a:t>
                      </a:r>
                      <a:r>
                        <a:rPr lang="cs-CZ" sz="1800" dirty="0"/>
                        <a:t>a ⨀ b =</a:t>
                      </a:r>
                      <a:r>
                        <a:rPr lang="cs-CZ" sz="1800" b="1" dirty="0"/>
                        <a:t> 0</a:t>
                      </a:r>
                      <a:r>
                        <a:rPr lang="cs-CZ" sz="1800" b="0" dirty="0"/>
                        <a:t>, kde </a:t>
                      </a:r>
                      <a:r>
                        <a:rPr lang="cs-CZ" sz="1800" dirty="0"/>
                        <a:t>a, b 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∈ </a:t>
                      </a:r>
                      <a:r>
                        <a:rPr lang="cs-CZ" sz="1800" i="1" dirty="0"/>
                        <a:t>M</a:t>
                      </a:r>
                      <a:r>
                        <a:rPr lang="cs-CZ" sz="1800" b="0" dirty="0"/>
                        <a:t>)</a:t>
                      </a:r>
                      <a:endParaRPr lang="cs-CZ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4105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Těleso (komutativní)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⨁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ND 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˄ </a:t>
                      </a:r>
                      <a:r>
                        <a:rPr lang="cs-CZ" sz="1800" dirty="0"/>
                        <a:t>A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˄ </a:t>
                      </a:r>
                      <a:r>
                        <a:rPr lang="cs-CZ" sz="1800" dirty="0"/>
                        <a:t>K 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˄ </a:t>
                      </a:r>
                      <a:r>
                        <a:rPr lang="cs-CZ" sz="1800" dirty="0"/>
                        <a:t>EN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˄</a:t>
                      </a:r>
                      <a:r>
                        <a:rPr lang="cs-CZ" sz="1800" dirty="0"/>
                        <a:t> EI 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9844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/>
                        <a:t>(</a:t>
                      </a:r>
                      <a:r>
                        <a:rPr lang="cs-CZ" sz="1800" b="0" i="1" dirty="0"/>
                        <a:t>M</a:t>
                      </a:r>
                      <a:r>
                        <a:rPr lang="cs-CZ" sz="1800" b="0" dirty="0"/>
                        <a:t>, ⨁, ⨀)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⨀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ND 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˄ </a:t>
                      </a:r>
                      <a:r>
                        <a:rPr lang="cs-CZ" sz="1800" dirty="0"/>
                        <a:t>A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˄ (</a:t>
                      </a:r>
                      <a:r>
                        <a:rPr lang="cs-CZ" sz="1800" dirty="0"/>
                        <a:t>K)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443586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⨀ D ⨁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4399028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(M – </a:t>
                      </a:r>
                      <a:r>
                        <a:rPr lang="en-US" sz="1800" dirty="0"/>
                        <a:t>{</a:t>
                      </a:r>
                      <a:r>
                        <a:rPr lang="cs-CZ" sz="1800" b="1" dirty="0"/>
                        <a:t>0</a:t>
                      </a:r>
                      <a:r>
                        <a:rPr lang="en-US" sz="1800" dirty="0"/>
                        <a:t>}, </a:t>
                      </a:r>
                      <a:r>
                        <a:rPr lang="cs-CZ" sz="1800" dirty="0"/>
                        <a:t>⨀)</a:t>
                      </a:r>
                      <a:r>
                        <a:rPr lang="en-US" sz="1800" dirty="0"/>
                        <a:t> je </a:t>
                      </a:r>
                      <a:r>
                        <a:rPr lang="en-US" sz="1800" dirty="0" err="1"/>
                        <a:t>grupa</a:t>
                      </a:r>
                      <a:r>
                        <a:rPr lang="cs-CZ" sz="1800" dirty="0"/>
                        <a:t>, tzn. operace ⨀ na množině M – </a:t>
                      </a:r>
                      <a:r>
                        <a:rPr lang="en-US" sz="1800" dirty="0"/>
                        <a:t>{</a:t>
                      </a:r>
                      <a:r>
                        <a:rPr lang="cs-CZ" sz="1800" b="1" dirty="0"/>
                        <a:t>0</a:t>
                      </a:r>
                      <a:r>
                        <a:rPr lang="en-US" sz="1800" dirty="0"/>
                        <a:t>}</a:t>
                      </a:r>
                      <a:r>
                        <a:rPr lang="cs-CZ" sz="1800" dirty="0"/>
                        <a:t> má vlastnosti ND 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˄ </a:t>
                      </a:r>
                      <a:r>
                        <a:rPr lang="cs-CZ" sz="1800" dirty="0"/>
                        <a:t>A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˄ </a:t>
                      </a:r>
                      <a:r>
                        <a:rPr lang="cs-CZ" sz="1800" dirty="0"/>
                        <a:t>EN</a:t>
                      </a:r>
                      <a:r>
                        <a:rPr lang="cs-CZ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˄</a:t>
                      </a:r>
                      <a:r>
                        <a:rPr lang="cs-CZ" sz="1800" dirty="0"/>
                        <a:t> EI 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6116679"/>
                  </a:ext>
                </a:extLst>
              </a:tr>
            </a:tbl>
          </a:graphicData>
        </a:graphic>
      </p:graphicFrame>
      <p:pic>
        <p:nvPicPr>
          <p:cNvPr id="23" name="Zvuk 22">
            <a:hlinkClick r:id="" action="ppaction://media"/>
            <a:extLst>
              <a:ext uri="{FF2B5EF4-FFF2-40B4-BE49-F238E27FC236}">
                <a16:creationId xmlns:a16="http://schemas.microsoft.com/office/drawing/2014/main" id="{3C5595D0-C8D0-4D22-A512-56E2D58D7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52"/>
    </mc:Choice>
    <mc:Fallback xmlns="">
      <p:transition spd="slow" advTm="60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484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62467"/>
            <a:ext cx="10515600" cy="965200"/>
          </a:xfrm>
        </p:spPr>
        <p:txBody>
          <a:bodyPr>
            <a:normAutofit fontScale="90000"/>
          </a:bodyPr>
          <a:lstStyle/>
          <a:p>
            <a:r>
              <a:rPr lang="cs-CZ" sz="4000" b="1" u="sng" dirty="0"/>
              <a:t>Příklady algebraických struktur se dvěma operacemi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text 1">
                <a:extLst>
                  <a:ext uri="{FF2B5EF4-FFF2-40B4-BE49-F238E27FC236}">
                    <a16:creationId xmlns:a16="http://schemas.microsoft.com/office/drawing/2014/main" id="{FE5B402F-7632-40C8-8262-272F1000E193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335667" y="1422401"/>
                <a:ext cx="11640433" cy="522675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cs-CZ" sz="2400" dirty="0"/>
                  <a:t>1) (</a:t>
                </a:r>
                <a:r>
                  <a:rPr lang="cs-CZ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ℕ</a:t>
                </a:r>
                <a:r>
                  <a:rPr lang="cs-CZ" sz="2400" dirty="0"/>
                  <a:t>, +,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400" dirty="0"/>
                  <a:t>) je </a:t>
                </a:r>
                <a:r>
                  <a:rPr lang="cs-CZ" sz="2400" b="1" dirty="0"/>
                  <a:t>komutativní</a:t>
                </a:r>
                <a:r>
                  <a:rPr lang="cs-CZ" sz="2400" dirty="0"/>
                  <a:t> </a:t>
                </a:r>
                <a:r>
                  <a:rPr lang="cs-CZ" sz="2400" b="1" dirty="0" err="1"/>
                  <a:t>polookruh</a:t>
                </a:r>
                <a:r>
                  <a:rPr lang="cs-CZ" sz="2400" b="1" dirty="0"/>
                  <a:t> s jedničkou</a:t>
                </a:r>
                <a:endParaRPr lang="cs-CZ" sz="2400" dirty="0"/>
              </a:p>
              <a:p>
                <a:r>
                  <a:rPr lang="cs-CZ" sz="2400" dirty="0"/>
                  <a:t>	1. Operace + je  ND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400" dirty="0"/>
                  <a:t>A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˄ </a:t>
                </a:r>
                <a:r>
                  <a:rPr lang="cs-CZ" sz="2400" dirty="0"/>
                  <a:t>K   v množině </a:t>
                </a:r>
                <a:r>
                  <a:rPr lang="cs-CZ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ℕ     </a:t>
                </a:r>
                <a:r>
                  <a:rPr lang="cs-CZ" sz="2400" dirty="0"/>
                  <a:t>(EN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400" dirty="0"/>
                  <a:t>EI)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cs-CZ" sz="2000" dirty="0"/>
                  <a:t>(</a:t>
                </a:r>
                <a:r>
                  <a:rPr lang="cs-CZ" sz="2000" i="1" dirty="0">
                    <a:ea typeface="Cambria Math" panose="02040503050406030204" pitchFamily="18" charset="0"/>
                  </a:rPr>
                  <a:t>ℕ</a:t>
                </a:r>
                <a:r>
                  <a:rPr lang="cs-CZ" sz="2000" dirty="0"/>
                  <a:t>, +) </a:t>
                </a:r>
                <a:r>
                  <a:rPr lang="cs-CZ" sz="2000" dirty="0">
                    <a:ea typeface="Cambria Math" panose="02040503050406030204" pitchFamily="18" charset="0"/>
                  </a:rPr>
                  <a:t> je komutativní pologrupa</a:t>
                </a:r>
                <a:endParaRPr lang="cs-CZ" sz="2000" i="1" dirty="0">
                  <a:ea typeface="Cambria Math" panose="02040503050406030204" pitchFamily="18" charset="0"/>
                </a:endParaRPr>
              </a:p>
              <a:p>
                <a:r>
                  <a:rPr lang="cs-CZ" sz="2400" i="1" dirty="0"/>
                  <a:t>	2. </a:t>
                </a:r>
                <a:r>
                  <a:rPr lang="cs-CZ" sz="2400" dirty="0"/>
                  <a:t>Operace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400" dirty="0"/>
                  <a:t> je  ND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400" dirty="0"/>
                  <a:t>A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˄ </a:t>
                </a:r>
                <a:r>
                  <a:rPr lang="cs-CZ" sz="2400" dirty="0"/>
                  <a:t>K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   v množině </a:t>
                </a:r>
                <a:r>
                  <a:rPr lang="cs-CZ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ℕ     </a:t>
                </a:r>
                <a:r>
                  <a:rPr lang="cs-CZ" sz="2400" dirty="0"/>
                  <a:t>(EN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400" dirty="0"/>
                  <a:t>EI)</a:t>
                </a:r>
                <a:r>
                  <a:rPr lang="cs-CZ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b="1" dirty="0"/>
                  <a:t>e = 1 </a:t>
                </a:r>
              </a:p>
              <a:p>
                <a:r>
                  <a:rPr lang="cs-CZ" sz="2000" dirty="0">
                    <a:ea typeface="Cambria Math" panose="02040503050406030204" pitchFamily="18" charset="0"/>
                  </a:rPr>
                  <a:t>						(ℕ,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000" dirty="0">
                    <a:ea typeface="Cambria Math" panose="02040503050406030204" pitchFamily="18" charset="0"/>
                  </a:rPr>
                  <a:t>)  je komutativní pologrupa s jedničkou</a:t>
                </a:r>
              </a:p>
              <a:p>
                <a:r>
                  <a:rPr lang="cs-CZ" sz="2400" i="1" dirty="0"/>
                  <a:t>	</a:t>
                </a:r>
                <a:r>
                  <a:rPr lang="cs-CZ" sz="2400" dirty="0"/>
                  <a:t>3. Platí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 </a:t>
                </a:r>
                <a:r>
                  <a:rPr lang="cs-CZ" sz="2400" dirty="0"/>
                  <a:t>D +     (Ukázali jsme si v 1. příkladu této prezentace)</a:t>
                </a:r>
              </a:p>
              <a:p>
                <a:endParaRPr lang="cs-CZ" sz="2400" i="1" dirty="0"/>
              </a:p>
              <a:p>
                <a:r>
                  <a:rPr lang="cs-CZ" sz="2400" dirty="0"/>
                  <a:t>2) Jaký typ algebraické struktury je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cs-CZ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sz="2400" dirty="0"/>
                  <a:t>, +,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400" dirty="0"/>
                  <a:t>)?  </a:t>
                </a:r>
              </a:p>
              <a:p>
                <a:r>
                  <a:rPr lang="cs-CZ" sz="2400" dirty="0"/>
                  <a:t>	1. Operace + je  ND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400" dirty="0"/>
                  <a:t>A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˄ </a:t>
                </a:r>
                <a:r>
                  <a:rPr lang="cs-CZ" sz="2400" dirty="0"/>
                  <a:t>K   v množině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cs-CZ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cs-CZ" sz="2400" dirty="0"/>
                  <a:t>(EN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400" dirty="0"/>
                  <a:t>EI)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cs-CZ" sz="2400" b="1" dirty="0"/>
                  <a:t>e = 0</a:t>
                </a:r>
              </a:p>
              <a:p>
                <a:r>
                  <a:rPr lang="cs-CZ" sz="2000" dirty="0"/>
                  <a:t>						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cs-CZ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  <m:sub>
                        <m:r>
                          <a:rPr lang="cs-CZ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sz="2000" dirty="0"/>
                  <a:t>, +) </a:t>
                </a:r>
                <a:r>
                  <a:rPr lang="cs-CZ" sz="2000" dirty="0">
                    <a:ea typeface="Cambria Math" panose="02040503050406030204" pitchFamily="18" charset="0"/>
                  </a:rPr>
                  <a:t> je komutativní pologrupa s nulovým prvkem</a:t>
                </a:r>
                <a:endParaRPr lang="cs-CZ" sz="2000" i="1" dirty="0">
                  <a:ea typeface="Cambria Math" panose="02040503050406030204" pitchFamily="18" charset="0"/>
                </a:endParaRPr>
              </a:p>
              <a:p>
                <a:r>
                  <a:rPr lang="cs-CZ" sz="2400" i="1" dirty="0"/>
                  <a:t>	2. </a:t>
                </a:r>
                <a:r>
                  <a:rPr lang="cs-CZ" sz="2400" dirty="0"/>
                  <a:t>Operace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400" dirty="0"/>
                  <a:t> je  ND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400" dirty="0"/>
                  <a:t>A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˄ </a:t>
                </a:r>
                <a:r>
                  <a:rPr lang="cs-CZ" sz="2400" dirty="0"/>
                  <a:t>K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   v množině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cs-CZ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cs-CZ" sz="2400" dirty="0"/>
                  <a:t>(EN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400" dirty="0"/>
                  <a:t>EI)</a:t>
                </a:r>
                <a:r>
                  <a:rPr lang="cs-CZ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b="1" dirty="0"/>
                  <a:t>e =</a:t>
                </a:r>
                <a:r>
                  <a:rPr lang="cs-CZ" sz="2400" dirty="0"/>
                  <a:t> </a:t>
                </a:r>
                <a:r>
                  <a:rPr lang="cs-CZ" sz="2400" b="1" dirty="0"/>
                  <a:t>1 </a:t>
                </a:r>
              </a:p>
              <a:p>
                <a:r>
                  <a:rPr lang="cs-CZ" sz="2000" dirty="0">
                    <a:ea typeface="Cambria Math" panose="02040503050406030204" pitchFamily="18" charset="0"/>
                  </a:rPr>
                  <a:t>						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cs-CZ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  <m:sub>
                        <m:r>
                          <a:rPr lang="cs-CZ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sz="2000" dirty="0">
                    <a:ea typeface="Cambria Math" panose="02040503050406030204" pitchFamily="18" charset="0"/>
                  </a:rPr>
                  <a:t>,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000" dirty="0">
                    <a:ea typeface="Cambria Math" panose="02040503050406030204" pitchFamily="18" charset="0"/>
                  </a:rPr>
                  <a:t>)  je komutativní pologrupa s jedničkou</a:t>
                </a:r>
              </a:p>
              <a:p>
                <a:r>
                  <a:rPr lang="cs-CZ" sz="2400" i="1" dirty="0"/>
                  <a:t>	</a:t>
                </a:r>
                <a:r>
                  <a:rPr lang="cs-CZ" sz="2400" dirty="0"/>
                  <a:t>3. Platí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 </a:t>
                </a:r>
                <a:r>
                  <a:rPr lang="cs-CZ" sz="2400" dirty="0"/>
                  <a:t>D +     (Ukázali jsme si v 1. příkladu této prezentace)</a:t>
                </a:r>
              </a:p>
              <a:p>
                <a:endParaRPr lang="cs-CZ" sz="2400" i="1" dirty="0"/>
              </a:p>
              <a:p>
                <a:r>
                  <a:rPr lang="cs-CZ" sz="24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cs-CZ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sz="2400" dirty="0"/>
                  <a:t>, +,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400" dirty="0"/>
                  <a:t>)  je </a:t>
                </a:r>
                <a:r>
                  <a:rPr lang="cs-CZ" sz="2400" b="1" dirty="0"/>
                  <a:t>komutativní</a:t>
                </a:r>
                <a:r>
                  <a:rPr lang="cs-CZ" sz="2400" dirty="0"/>
                  <a:t> </a:t>
                </a:r>
                <a:r>
                  <a:rPr lang="cs-CZ" sz="2400" b="1" dirty="0" err="1"/>
                  <a:t>polookruh</a:t>
                </a:r>
                <a:r>
                  <a:rPr lang="cs-CZ" sz="2400" b="1" dirty="0"/>
                  <a:t> s nulovým prvkem a s jedničkou</a:t>
                </a:r>
                <a:endParaRPr lang="cs-CZ" sz="2400" dirty="0"/>
              </a:p>
            </p:txBody>
          </p:sp>
        </mc:Choice>
        <mc:Fallback xmlns="">
          <p:sp>
            <p:nvSpPr>
              <p:cNvPr id="2" name="Zástupný text 1">
                <a:extLst>
                  <a:ext uri="{FF2B5EF4-FFF2-40B4-BE49-F238E27FC236}">
                    <a16:creationId xmlns:a16="http://schemas.microsoft.com/office/drawing/2014/main" id="{FE5B402F-7632-40C8-8262-272F1000E1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335667" y="1422401"/>
                <a:ext cx="11640433" cy="5226756"/>
              </a:xfrm>
              <a:blipFill>
                <a:blip r:embed="rId4"/>
                <a:stretch>
                  <a:fillRect l="-681" t="-256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E9705434-80CB-4CFE-B414-5B3BED9BF1AC}"/>
              </a:ext>
            </a:extLst>
          </p:cNvPr>
          <p:cNvCxnSpPr/>
          <p:nvPr/>
        </p:nvCxnSpPr>
        <p:spPr>
          <a:xfrm flipV="1">
            <a:off x="6945239" y="1815826"/>
            <a:ext cx="293511" cy="2257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DA561E7-4B54-45F1-A725-0A0566988938}"/>
              </a:ext>
            </a:extLst>
          </p:cNvPr>
          <p:cNvCxnSpPr/>
          <p:nvPr/>
        </p:nvCxnSpPr>
        <p:spPr>
          <a:xfrm flipV="1">
            <a:off x="6425878" y="1815826"/>
            <a:ext cx="293511" cy="2257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2899E76B-5056-40F4-B116-9D2A95A355A5}"/>
              </a:ext>
            </a:extLst>
          </p:cNvPr>
          <p:cNvCxnSpPr/>
          <p:nvPr/>
        </p:nvCxnSpPr>
        <p:spPr>
          <a:xfrm flipV="1">
            <a:off x="6945239" y="2211329"/>
            <a:ext cx="293511" cy="2257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F074441-E1F4-4290-8BC0-8E61A181A869}"/>
              </a:ext>
            </a:extLst>
          </p:cNvPr>
          <p:cNvCxnSpPr/>
          <p:nvPr/>
        </p:nvCxnSpPr>
        <p:spPr>
          <a:xfrm flipV="1">
            <a:off x="6945239" y="3991505"/>
            <a:ext cx="293511" cy="2257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1C0EF280-B818-45BF-AFB8-2150D7148E65}"/>
              </a:ext>
            </a:extLst>
          </p:cNvPr>
          <p:cNvCxnSpPr/>
          <p:nvPr/>
        </p:nvCxnSpPr>
        <p:spPr>
          <a:xfrm flipV="1">
            <a:off x="6945239" y="4634090"/>
            <a:ext cx="293511" cy="2257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815BFDFC-38B6-48B5-86E9-E24262F22B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583460D-69FA-483C-AA08-DB0735C93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334"/>
    </mc:Choice>
    <mc:Fallback xmlns="">
      <p:transition spd="slow" advTm="164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62467"/>
            <a:ext cx="10515600" cy="965200"/>
          </a:xfrm>
        </p:spPr>
        <p:txBody>
          <a:bodyPr>
            <a:normAutofit fontScale="90000"/>
          </a:bodyPr>
          <a:lstStyle/>
          <a:p>
            <a:r>
              <a:rPr lang="cs-CZ" sz="4000" b="1" u="sng" dirty="0"/>
              <a:t>Příklady algebraických struktur se dvěma operacemi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E5B402F-7632-40C8-8262-272F1000E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667" y="1422401"/>
            <a:ext cx="11640433" cy="5226756"/>
          </a:xfrm>
        </p:spPr>
        <p:txBody>
          <a:bodyPr>
            <a:normAutofit/>
          </a:bodyPr>
          <a:lstStyle/>
          <a:p>
            <a:r>
              <a:rPr lang="cs-CZ" sz="2400" dirty="0"/>
              <a:t>3) Jaký typ algebraické struktury je (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ℂ</a:t>
            </a:r>
            <a:r>
              <a:rPr lang="cs-CZ" sz="2400" dirty="0"/>
              <a:t>, +,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cs-CZ" sz="2400" dirty="0"/>
              <a:t>)?</a:t>
            </a:r>
          </a:p>
          <a:p>
            <a:r>
              <a:rPr lang="cs-CZ" sz="2400" dirty="0"/>
              <a:t>	1. Operace + je  ND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˄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˄ </a:t>
            </a:r>
            <a:r>
              <a:rPr lang="cs-CZ" sz="2400" dirty="0"/>
              <a:t>K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˄ </a:t>
            </a:r>
            <a:r>
              <a:rPr lang="cs-CZ" sz="2400" dirty="0"/>
              <a:t>EN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˄ </a:t>
            </a:r>
            <a:r>
              <a:rPr lang="cs-CZ" sz="2400" dirty="0"/>
              <a:t>EI  v množině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ℂ</a:t>
            </a:r>
            <a:r>
              <a:rPr lang="cs-CZ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       </a:t>
            </a:r>
            <a:r>
              <a:rPr lang="cs-CZ" sz="2400" b="1" dirty="0"/>
              <a:t>e =</a:t>
            </a:r>
            <a:r>
              <a:rPr lang="cs-CZ" sz="2400" dirty="0"/>
              <a:t> </a:t>
            </a:r>
            <a:r>
              <a:rPr lang="cs-CZ" sz="2400" b="1" dirty="0"/>
              <a:t>0   </a:t>
            </a:r>
            <a:r>
              <a:rPr lang="cs-CZ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000" dirty="0"/>
              <a:t>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ℂ</a:t>
            </a:r>
            <a:r>
              <a:rPr lang="cs-CZ" sz="2000" dirty="0"/>
              <a:t>, +) </a:t>
            </a:r>
            <a:r>
              <a:rPr lang="cs-CZ" sz="2000" dirty="0">
                <a:ea typeface="Cambria Math" panose="02040503050406030204" pitchFamily="18" charset="0"/>
              </a:rPr>
              <a:t> je komutativní grupa</a:t>
            </a:r>
            <a:endParaRPr lang="cs-CZ" sz="2000" i="1" dirty="0">
              <a:ea typeface="Cambria Math" panose="02040503050406030204" pitchFamily="18" charset="0"/>
            </a:endParaRPr>
          </a:p>
          <a:p>
            <a:r>
              <a:rPr lang="cs-CZ" sz="2400" i="1" dirty="0"/>
              <a:t>	2. </a:t>
            </a:r>
            <a:r>
              <a:rPr lang="cs-CZ" sz="2400" dirty="0"/>
              <a:t>Operace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cs-CZ" sz="2400" dirty="0"/>
              <a:t> je  ND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˄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˄ </a:t>
            </a:r>
            <a:r>
              <a:rPr lang="cs-CZ" sz="2400" dirty="0"/>
              <a:t>K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dirty="0"/>
              <a:t>   v množině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ℂ</a:t>
            </a:r>
            <a:r>
              <a:rPr lang="cs-CZ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cs-CZ" sz="2400" dirty="0"/>
              <a:t>(EN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˄ </a:t>
            </a:r>
            <a:r>
              <a:rPr lang="cs-CZ" sz="2400" dirty="0"/>
              <a:t>EI)</a:t>
            </a:r>
            <a:r>
              <a:rPr lang="cs-CZ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b="1" dirty="0"/>
              <a:t>e = 1 </a:t>
            </a:r>
          </a:p>
          <a:p>
            <a:r>
              <a:rPr lang="cs-CZ" sz="2000" dirty="0">
                <a:ea typeface="Cambria Math" panose="02040503050406030204" pitchFamily="18" charset="0"/>
              </a:rPr>
              <a:t>						                  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ℂ</a:t>
            </a:r>
            <a:r>
              <a:rPr lang="cs-CZ" sz="2000" dirty="0">
                <a:ea typeface="Cambria Math" panose="02040503050406030204" pitchFamily="18" charset="0"/>
              </a:rPr>
              <a:t>,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cs-CZ" sz="2000" dirty="0">
                <a:ea typeface="Cambria Math" panose="02040503050406030204" pitchFamily="18" charset="0"/>
              </a:rPr>
              <a:t>)  je komutativní pologrupa s jedničkou</a:t>
            </a:r>
          </a:p>
          <a:p>
            <a:r>
              <a:rPr lang="cs-CZ" sz="2400" i="1" dirty="0"/>
              <a:t>	</a:t>
            </a:r>
            <a:r>
              <a:rPr lang="cs-CZ" sz="2400" dirty="0"/>
              <a:t>3. Platí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· </a:t>
            </a:r>
            <a:r>
              <a:rPr lang="cs-CZ" sz="2400" dirty="0"/>
              <a:t>D +</a:t>
            </a:r>
          </a:p>
          <a:p>
            <a:r>
              <a:rPr lang="cs-CZ" sz="2400" i="1" dirty="0"/>
              <a:t>	</a:t>
            </a:r>
            <a:r>
              <a:rPr lang="cs-CZ" sz="2400" dirty="0"/>
              <a:t>4. Neexistují </a:t>
            </a:r>
            <a:r>
              <a:rPr lang="cs-CZ" sz="2400" dirty="0" err="1"/>
              <a:t>dělitelé</a:t>
            </a:r>
            <a:r>
              <a:rPr lang="cs-CZ" sz="2400" dirty="0"/>
              <a:t> nuly, </a:t>
            </a:r>
            <a:r>
              <a:rPr lang="cs-CZ" sz="2000" dirty="0"/>
              <a:t>tj. neexistují čísla a, b ∈ ℂ  taková, aby platilo a ≠ </a:t>
            </a:r>
            <a:r>
              <a:rPr lang="cs-CZ" sz="2000" b="1" dirty="0"/>
              <a:t>0</a:t>
            </a:r>
            <a:r>
              <a:rPr lang="cs-CZ" sz="2000" dirty="0"/>
              <a:t>, b ≠ </a:t>
            </a:r>
            <a:r>
              <a:rPr lang="cs-CZ" sz="2000" b="1" dirty="0"/>
              <a:t>0</a:t>
            </a:r>
            <a:r>
              <a:rPr lang="cs-CZ" sz="2000" dirty="0"/>
              <a:t>, že a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cs-CZ" sz="2000" dirty="0"/>
              <a:t> b =</a:t>
            </a:r>
            <a:r>
              <a:rPr lang="cs-CZ" sz="2000" b="1" dirty="0"/>
              <a:t> 0</a:t>
            </a:r>
            <a:endParaRPr lang="cs-CZ" sz="2000" dirty="0"/>
          </a:p>
          <a:p>
            <a:endParaRPr lang="cs-CZ" sz="2400" dirty="0"/>
          </a:p>
          <a:p>
            <a:r>
              <a:rPr lang="cs-CZ" sz="2400" dirty="0"/>
              <a:t>(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ℂ</a:t>
            </a:r>
            <a:r>
              <a:rPr lang="cs-CZ" sz="2400" dirty="0"/>
              <a:t>, +,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cs-CZ" sz="2400" dirty="0"/>
              <a:t>) je </a:t>
            </a:r>
            <a:r>
              <a:rPr lang="cs-CZ" sz="2400" b="1" dirty="0"/>
              <a:t>komutativní</a:t>
            </a:r>
            <a:r>
              <a:rPr lang="cs-CZ" sz="2400" dirty="0"/>
              <a:t> </a:t>
            </a:r>
            <a:r>
              <a:rPr lang="cs-CZ" sz="2400" b="1" dirty="0"/>
              <a:t>okruh s nulovým prvkem a s jedničkou bez dělitelů nuly </a:t>
            </a:r>
          </a:p>
          <a:p>
            <a:r>
              <a:rPr lang="cs-CZ" sz="2400" dirty="0"/>
              <a:t>(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ℂ</a:t>
            </a:r>
            <a:r>
              <a:rPr lang="cs-CZ" sz="2400" dirty="0"/>
              <a:t>, +,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cs-CZ" sz="2400" dirty="0"/>
              <a:t>) je </a:t>
            </a:r>
            <a:r>
              <a:rPr lang="cs-CZ" sz="2400" b="1" dirty="0"/>
              <a:t>obor</a:t>
            </a:r>
            <a:r>
              <a:rPr lang="cs-CZ" sz="2400" dirty="0"/>
              <a:t> </a:t>
            </a:r>
            <a:r>
              <a:rPr lang="cs-CZ" sz="2400" b="1" dirty="0"/>
              <a:t>integrity</a:t>
            </a:r>
            <a:endParaRPr lang="cs-CZ" sz="2400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2899E76B-5056-40F4-B116-9D2A95A355A5}"/>
              </a:ext>
            </a:extLst>
          </p:cNvPr>
          <p:cNvCxnSpPr/>
          <p:nvPr/>
        </p:nvCxnSpPr>
        <p:spPr>
          <a:xfrm flipV="1">
            <a:off x="7424800" y="2453111"/>
            <a:ext cx="293511" cy="2257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35993AA-3797-4EBB-AFD8-B494049F6D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B4EF290-7AE5-4B64-866B-BEED15E5F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4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51"/>
    </mc:Choice>
    <mc:Fallback xmlns="">
      <p:transition spd="slow" advTm="18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62467"/>
            <a:ext cx="10515600" cy="965200"/>
          </a:xfrm>
        </p:spPr>
        <p:txBody>
          <a:bodyPr>
            <a:normAutofit fontScale="90000"/>
          </a:bodyPr>
          <a:lstStyle/>
          <a:p>
            <a:r>
              <a:rPr lang="cs-CZ" sz="4000" b="1" u="sng" dirty="0"/>
              <a:t>Příklady algebraických struktur se dvěma operacemi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text 1">
                <a:extLst>
                  <a:ext uri="{FF2B5EF4-FFF2-40B4-BE49-F238E27FC236}">
                    <a16:creationId xmlns:a16="http://schemas.microsoft.com/office/drawing/2014/main" id="{FE5B402F-7632-40C8-8262-272F1000E193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335667" y="1422401"/>
                <a:ext cx="11640433" cy="5226756"/>
              </a:xfrm>
            </p:spPr>
            <p:txBody>
              <a:bodyPr>
                <a:normAutofit/>
              </a:bodyPr>
              <a:lstStyle/>
              <a:p>
                <a:r>
                  <a:rPr lang="cs-CZ" sz="2400" dirty="0"/>
                  <a:t>4) Jaký typ algebraické struktury jsou (</a:t>
                </a:r>
                <a14:m>
                  <m:oMath xmlns:m="http://schemas.openxmlformats.org/officeDocument/2006/math">
                    <m:r>
                      <a:rPr lang="cs-CZ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cs-CZ" sz="2400" dirty="0"/>
                  <a:t>, +,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400" dirty="0"/>
                  <a:t>), (</a:t>
                </a:r>
                <a14:m>
                  <m:oMath xmlns:m="http://schemas.openxmlformats.org/officeDocument/2006/math">
                    <m:r>
                      <a:rPr lang="cs-CZ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cs-CZ" sz="2400" dirty="0"/>
                  <a:t>, +,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400" dirty="0"/>
                  <a:t>)?</a:t>
                </a:r>
              </a:p>
              <a:p>
                <a:r>
                  <a:rPr lang="cs-CZ" sz="2400" dirty="0"/>
                  <a:t>	1. Operace + je  ND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400" dirty="0"/>
                  <a:t>A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˄ </a:t>
                </a:r>
                <a:r>
                  <a:rPr lang="cs-CZ" sz="2400" dirty="0"/>
                  <a:t>K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400" dirty="0"/>
                  <a:t>EN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400" dirty="0"/>
                  <a:t>EI v množině 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cs-CZ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cs-CZ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cs-CZ" sz="2400" b="1" dirty="0"/>
                  <a:t>e = 0   </a:t>
                </a:r>
              </a:p>
              <a:p>
                <a:r>
                  <a:rPr lang="cs-CZ" sz="2400" b="1" dirty="0">
                    <a:ea typeface="Cambria Math" panose="02040503050406030204" pitchFamily="18" charset="0"/>
                  </a:rPr>
                  <a:t>							</a:t>
                </a:r>
                <a:r>
                  <a:rPr lang="cs-CZ" sz="2000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cs-CZ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cs-CZ" sz="2000" dirty="0">
                    <a:ea typeface="Cambria Math" panose="02040503050406030204" pitchFamily="18" charset="0"/>
                  </a:rPr>
                  <a:t>, +), (</a:t>
                </a:r>
                <a14:m>
                  <m:oMath xmlns:m="http://schemas.openxmlformats.org/officeDocument/2006/math">
                    <m:r>
                      <a:rPr lang="cs-CZ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cs-CZ" sz="2000" dirty="0">
                    <a:ea typeface="Cambria Math" panose="02040503050406030204" pitchFamily="18" charset="0"/>
                  </a:rPr>
                  <a:t>, +)  jsou komutativní grupy</a:t>
                </a:r>
              </a:p>
              <a:p>
                <a:r>
                  <a:rPr lang="cs-CZ" sz="2400" i="1" dirty="0"/>
                  <a:t>	2. </a:t>
                </a:r>
                <a:r>
                  <a:rPr lang="cs-CZ" sz="2400" dirty="0"/>
                  <a:t>Operace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400" dirty="0"/>
                  <a:t> je  ND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400" dirty="0"/>
                  <a:t>A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˄ </a:t>
                </a:r>
                <a:r>
                  <a:rPr lang="cs-CZ" sz="2400" dirty="0"/>
                  <a:t>K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   v množině 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cs-CZ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cs-CZ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</a:t>
                </a:r>
                <a:r>
                  <a:rPr lang="cs-CZ" sz="2400" dirty="0"/>
                  <a:t>(EN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400" dirty="0"/>
                  <a:t>EI)</a:t>
                </a:r>
                <a:r>
                  <a:rPr lang="cs-CZ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e = </a:t>
                </a:r>
                <a:r>
                  <a:rPr lang="cs-CZ" sz="2400" b="1" dirty="0"/>
                  <a:t>1 </a:t>
                </a:r>
              </a:p>
              <a:p>
                <a:r>
                  <a:rPr lang="cs-CZ" sz="2400" b="1" dirty="0"/>
                  <a:t>						</a:t>
                </a:r>
                <a:r>
                  <a:rPr lang="cs-CZ" sz="2000" dirty="0">
                    <a:ea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cs-CZ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cs-CZ" sz="2000" dirty="0">
                    <a:ea typeface="Cambria Math" panose="02040503050406030204" pitchFamily="18" charset="0"/>
                  </a:rPr>
                  <a:t>,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000" dirty="0">
                    <a:ea typeface="Cambria Math" panose="02040503050406030204" pitchFamily="18" charset="0"/>
                  </a:rPr>
                  <a:t>), (</a:t>
                </a:r>
                <a14:m>
                  <m:oMath xmlns:m="http://schemas.openxmlformats.org/officeDocument/2006/math">
                    <m:r>
                      <a:rPr lang="cs-CZ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cs-CZ" sz="2000" dirty="0">
                    <a:ea typeface="Cambria Math" panose="02040503050406030204" pitchFamily="18" charset="0"/>
                  </a:rPr>
                  <a:t>,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000" dirty="0">
                    <a:ea typeface="Cambria Math" panose="02040503050406030204" pitchFamily="18" charset="0"/>
                  </a:rPr>
                  <a:t>)  jsou komutativní pologrupy s jedničkou</a:t>
                </a:r>
              </a:p>
              <a:p>
                <a:r>
                  <a:rPr lang="cs-CZ" sz="2000" dirty="0">
                    <a:ea typeface="Cambria Math" panose="02040503050406030204" pitchFamily="18" charset="0"/>
                  </a:rPr>
                  <a:t>	</a:t>
                </a:r>
                <a:r>
                  <a:rPr lang="cs-CZ" sz="2400" dirty="0"/>
                  <a:t>3. Platí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 </a:t>
                </a:r>
                <a:r>
                  <a:rPr lang="cs-CZ" sz="2400" dirty="0"/>
                  <a:t>D +</a:t>
                </a:r>
                <a:endParaRPr lang="cs-CZ" sz="2400" i="1" dirty="0"/>
              </a:p>
              <a:p>
                <a:r>
                  <a:rPr lang="cs-CZ" sz="2400" dirty="0"/>
                  <a:t>              4. </a:t>
                </a:r>
                <a:r>
                  <a:rPr lang="cs-CZ" sz="2400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cs-CZ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cs-CZ" sz="2400" dirty="0"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– </a:t>
                </a:r>
                <a:r>
                  <a:rPr lang="en-US" sz="2400" dirty="0"/>
                  <a:t>{</a:t>
                </a:r>
                <a:r>
                  <a:rPr lang="cs-CZ" sz="2400" b="1" dirty="0"/>
                  <a:t>0</a:t>
                </a:r>
                <a:r>
                  <a:rPr lang="en-US" sz="2400" dirty="0"/>
                  <a:t>}</a:t>
                </a:r>
                <a:r>
                  <a:rPr lang="cs-CZ" sz="2400" dirty="0"/>
                  <a:t> </a:t>
                </a:r>
                <a:r>
                  <a:rPr lang="cs-CZ" sz="2400" dirty="0">
                    <a:ea typeface="Cambria Math" panose="02040503050406030204" pitchFamily="18" charset="0"/>
                  </a:rPr>
                  <a:t>,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400" dirty="0">
                    <a:ea typeface="Cambria Math" panose="02040503050406030204" pitchFamily="18" charset="0"/>
                  </a:rPr>
                  <a:t>), (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m:rPr>
                        <m:nor/>
                      </m:rPr>
                      <a:rPr lang="cs-CZ" sz="2400" dirty="0"/>
                      <m:t>– </m:t>
                    </m:r>
                    <m:r>
                      <m:rPr>
                        <m:nor/>
                      </m:rPr>
                      <a:rPr lang="en-US" sz="2400" dirty="0"/>
                      <m:t>{</m:t>
                    </m:r>
                    <m:r>
                      <m:rPr>
                        <m:nor/>
                      </m:rPr>
                      <a:rPr lang="cs-CZ" sz="2400" b="1" dirty="0"/>
                      <m:t>0</m:t>
                    </m:r>
                    <m:r>
                      <m:rPr>
                        <m:nor/>
                      </m:rPr>
                      <a:rPr lang="en-US" sz="2400" dirty="0"/>
                      <m:t>}</m:t>
                    </m:r>
                  </m:oMath>
                </a14:m>
                <a:r>
                  <a:rPr lang="cs-CZ" sz="2400" dirty="0">
                    <a:ea typeface="Cambria Math" panose="02040503050406030204" pitchFamily="18" charset="0"/>
                  </a:rPr>
                  <a:t>,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400" dirty="0">
                    <a:ea typeface="Cambria Math" panose="02040503050406030204" pitchFamily="18" charset="0"/>
                  </a:rPr>
                  <a:t>) komutativní grupy, </a:t>
                </a:r>
              </a:p>
              <a:p>
                <a:r>
                  <a:rPr lang="cs-CZ" sz="2400" dirty="0">
                    <a:ea typeface="Cambria Math" panose="02040503050406030204" pitchFamily="18" charset="0"/>
                  </a:rPr>
                  <a:t>	tj. na množině </a:t>
                </a:r>
                <a14:m>
                  <m:oMath xmlns:m="http://schemas.openxmlformats.org/officeDocument/2006/math">
                    <m:r>
                      <a:rPr lang="cs-CZ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cs-CZ" sz="2000" dirty="0">
                    <a:ea typeface="Cambria Math" panose="02040503050406030204" pitchFamily="18" charset="0"/>
                  </a:rPr>
                  <a:t> </a:t>
                </a:r>
                <a:r>
                  <a:rPr lang="cs-CZ" sz="2000" dirty="0"/>
                  <a:t>– </a:t>
                </a:r>
                <a:r>
                  <a:rPr lang="en-US" sz="2000" dirty="0"/>
                  <a:t>{</a:t>
                </a:r>
                <a:r>
                  <a:rPr lang="cs-CZ" sz="2000" b="1" dirty="0"/>
                  <a:t>0</a:t>
                </a:r>
                <a:r>
                  <a:rPr lang="en-US" sz="2000" dirty="0"/>
                  <a:t>}</a:t>
                </a:r>
                <a:r>
                  <a:rPr lang="cs-CZ" sz="2000" dirty="0"/>
                  <a:t>, </a:t>
                </a:r>
                <a14:m>
                  <m:oMath xmlns:m="http://schemas.openxmlformats.org/officeDocument/2006/math">
                    <m:r>
                      <a:rPr lang="cs-CZ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m:rPr>
                        <m:nor/>
                      </m:rPr>
                      <a:rPr lang="cs-CZ" sz="2000" dirty="0"/>
                      <m:t>– </m:t>
                    </m:r>
                    <m:r>
                      <m:rPr>
                        <m:nor/>
                      </m:rPr>
                      <a:rPr lang="en-US" sz="2000" dirty="0"/>
                      <m:t>{</m:t>
                    </m:r>
                    <m:r>
                      <m:rPr>
                        <m:nor/>
                      </m:rPr>
                      <a:rPr lang="cs-CZ" sz="2000" b="1" dirty="0"/>
                      <m:t>0</m:t>
                    </m:r>
                    <m:r>
                      <m:rPr>
                        <m:nor/>
                      </m:rPr>
                      <a:rPr lang="en-US" sz="2000" dirty="0"/>
                      <m:t>}</m:t>
                    </m:r>
                  </m:oMath>
                </a14:m>
                <a:r>
                  <a:rPr lang="cs-CZ" sz="2000" dirty="0"/>
                  <a:t> má operace násobení vlastnosti: ND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000" dirty="0"/>
                  <a:t>A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˄ </a:t>
                </a:r>
                <a:r>
                  <a:rPr lang="cs-CZ" sz="2000" dirty="0"/>
                  <a:t>K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000" dirty="0"/>
                  <a:t>EN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˄ </a:t>
                </a:r>
                <a:r>
                  <a:rPr lang="cs-CZ" sz="2000" dirty="0"/>
                  <a:t>EI </a:t>
                </a:r>
              </a:p>
              <a:p>
                <a:endParaRPr lang="cs-CZ" sz="2000" dirty="0"/>
              </a:p>
              <a:p>
                <a:r>
                  <a:rPr lang="cs-CZ" sz="2400" dirty="0"/>
                  <a:t>(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cs-CZ" sz="2400" dirty="0"/>
                  <a:t>, +,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400" dirty="0"/>
                  <a:t>), (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cs-CZ" sz="2400" dirty="0"/>
                  <a:t>, +,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</a:t>
                </a:r>
                <a:r>
                  <a:rPr lang="cs-CZ" sz="2400" dirty="0"/>
                  <a:t>) jsou </a:t>
                </a:r>
                <a:r>
                  <a:rPr lang="cs-CZ" sz="2400" b="1" dirty="0"/>
                  <a:t>komutativní</a:t>
                </a:r>
                <a:r>
                  <a:rPr lang="cs-CZ" sz="2400" dirty="0"/>
                  <a:t> </a:t>
                </a:r>
                <a:r>
                  <a:rPr lang="cs-CZ" sz="2400" b="1" dirty="0"/>
                  <a:t>tělesa</a:t>
                </a:r>
                <a:endParaRPr lang="cs-CZ" sz="2400" dirty="0"/>
              </a:p>
              <a:p>
                <a:endParaRPr lang="cs-CZ" sz="2400" dirty="0"/>
              </a:p>
            </p:txBody>
          </p:sp>
        </mc:Choice>
        <mc:Fallback xmlns="">
          <p:sp>
            <p:nvSpPr>
              <p:cNvPr id="2" name="Zástupný text 1">
                <a:extLst>
                  <a:ext uri="{FF2B5EF4-FFF2-40B4-BE49-F238E27FC236}">
                    <a16:creationId xmlns:a16="http://schemas.microsoft.com/office/drawing/2014/main" id="{FE5B402F-7632-40C8-8262-272F1000E1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335667" y="1422401"/>
                <a:ext cx="11640433" cy="5226756"/>
              </a:xfrm>
              <a:blipFill>
                <a:blip r:embed="rId4"/>
                <a:stretch>
                  <a:fillRect l="-785" t="-186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2899E76B-5056-40F4-B116-9D2A95A355A5}"/>
              </a:ext>
            </a:extLst>
          </p:cNvPr>
          <p:cNvCxnSpPr/>
          <p:nvPr/>
        </p:nvCxnSpPr>
        <p:spPr>
          <a:xfrm flipV="1">
            <a:off x="7825307" y="2881373"/>
            <a:ext cx="293511" cy="2257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FCBC46AB-A5C6-43A6-B8FA-6CDEA06610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C8E547F-E735-4B31-803B-4D365161B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95"/>
    </mc:Choice>
    <mc:Fallback xmlns="">
      <p:transition spd="slow" advTm="257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19686"/>
            <a:ext cx="10848621" cy="842880"/>
          </a:xfrm>
        </p:spPr>
        <p:txBody>
          <a:bodyPr>
            <a:normAutofit/>
          </a:bodyPr>
          <a:lstStyle/>
          <a:p>
            <a:r>
              <a:rPr lang="cs-CZ" sz="3200" b="1" u="sng" dirty="0"/>
              <a:t>Příklady algebraických struktur se dvěma operacemi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6462" y="2426677"/>
            <a:ext cx="6775938" cy="2831123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>
                <a:extLst>
                  <a:ext uri="{FF2B5EF4-FFF2-40B4-BE49-F238E27FC236}">
                    <a16:creationId xmlns:a16="http://schemas.microsoft.com/office/drawing/2014/main" id="{4DD39FE2-5F43-4D20-890F-733EA3937BCF}"/>
                  </a:ext>
                </a:extLst>
              </p:cNvPr>
              <p:cNvSpPr/>
              <p:nvPr/>
            </p:nvSpPr>
            <p:spPr>
              <a:xfrm>
                <a:off x="587022" y="1210959"/>
                <a:ext cx="10848622" cy="2431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1600" i="1" dirty="0"/>
                  <a:t>Příklad 3:</a:t>
                </a:r>
                <a:r>
                  <a:rPr lang="cs-CZ" dirty="0"/>
                  <a:t> Určete typ algebraické struktury (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cs-CZ" i="1" dirty="0"/>
                      <m:t>M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dirty="0"/>
                  <a:t>, ∪</a:t>
                </a:r>
                <a:r>
                  <a:rPr lang="cs-CZ" sz="2000" dirty="0"/>
                  <a:t>, ∩</a:t>
                </a:r>
                <a:r>
                  <a:rPr lang="cs-CZ" dirty="0"/>
                  <a:t>), kde </a:t>
                </a:r>
                <a:r>
                  <a:rPr lang="cs-CZ" i="1" dirty="0"/>
                  <a:t>M</a:t>
                </a:r>
                <a:r>
                  <a:rPr lang="cs-CZ" dirty="0"/>
                  <a:t> = </a:t>
                </a:r>
                <a:r>
                  <a:rPr lang="en-US" dirty="0"/>
                  <a:t>{a, b}</a:t>
                </a:r>
                <a:r>
                  <a:rPr lang="cs-CZ" dirty="0"/>
                  <a:t>?</a:t>
                </a:r>
              </a:p>
              <a:p>
                <a:r>
                  <a:rPr lang="cs-CZ" dirty="0"/>
                  <a:t>---------------------------------------------------------------------------------------------------------------------</a:t>
                </a:r>
              </a:p>
              <a:p>
                <a:r>
                  <a:rPr lang="cs-CZ" sz="1600" i="1" dirty="0"/>
                  <a:t>Řešení: </a:t>
                </a:r>
                <a:r>
                  <a:rPr lang="cs-CZ" dirty="0"/>
                  <a:t>Připomeňme, že množina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cs-CZ" i="1" dirty="0"/>
                      <m:t>M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dirty="0"/>
                  <a:t> je potenční systém množiny </a:t>
                </a:r>
                <a:r>
                  <a:rPr lang="cs-CZ" i="1" dirty="0"/>
                  <a:t>M</a:t>
                </a:r>
                <a:r>
                  <a:rPr lang="cs-CZ" dirty="0"/>
                  <a:t>, tedy množina všech podmnožin množiny </a:t>
                </a:r>
                <a:r>
                  <a:rPr lang="cs-CZ" i="1" dirty="0"/>
                  <a:t>M</a:t>
                </a:r>
                <a:r>
                  <a:rPr lang="cs-CZ" dirty="0"/>
                  <a:t>, tj.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cs-CZ" i="1" dirty="0"/>
                      <m:t>M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i="1" dirty="0"/>
                  <a:t> </a:t>
                </a:r>
                <a:r>
                  <a:rPr lang="cs-CZ" dirty="0"/>
                  <a:t>=</a:t>
                </a:r>
                <a:r>
                  <a:rPr lang="cs-CZ" i="1" dirty="0"/>
                  <a:t> </a:t>
                </a:r>
                <a:r>
                  <a:rPr lang="en-US" sz="2400" dirty="0"/>
                  <a:t>{</a:t>
                </a:r>
                <a:r>
                  <a:rPr lang="en-US" dirty="0"/>
                  <a:t>{a}, {b}, {a, b},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∅</a:t>
                </a:r>
                <a:r>
                  <a:rPr lang="en-US" sz="2400" dirty="0"/>
                  <a:t>}</a:t>
                </a:r>
                <a:r>
                  <a:rPr lang="en-US" dirty="0"/>
                  <a:t>.</a:t>
                </a:r>
                <a:endParaRPr lang="cs-CZ" i="1" dirty="0"/>
              </a:p>
              <a:p>
                <a:pPr marL="457200" indent="-457200">
                  <a:buAutoNum type="alphaLcParenR"/>
                </a:pPr>
                <a:r>
                  <a:rPr lang="cs-CZ" dirty="0"/>
                  <a:t>Zabývejme se nejdříve vlastnostmi </a:t>
                </a:r>
                <a:r>
                  <a:rPr lang="cs-CZ" u="sng" dirty="0"/>
                  <a:t>operace ∪</a:t>
                </a:r>
                <a:r>
                  <a:rPr lang="cs-CZ" dirty="0"/>
                  <a:t> (sjednocení množin) </a:t>
                </a:r>
                <a:r>
                  <a:rPr lang="cs-CZ" u="sng" dirty="0"/>
                  <a:t>v množině </a:t>
                </a:r>
                <a14:m>
                  <m:oMath xmlns:m="http://schemas.openxmlformats.org/officeDocument/2006/math">
                    <m:r>
                      <a:rPr lang="cs-CZ" i="1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d>
                      <m:dPr>
                        <m:ctrlPr>
                          <a:rPr lang="cs-CZ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cs-CZ" i="1" u="sng" dirty="0"/>
                          <m:t>M</m:t>
                        </m:r>
                      </m:e>
                    </m:d>
                  </m:oMath>
                </a14:m>
                <a:r>
                  <a:rPr lang="cs-CZ" u="sng" dirty="0"/>
                  <a:t> </a:t>
                </a:r>
              </a:p>
              <a:p>
                <a:pPr marL="457200" indent="-457200">
                  <a:buAutoNum type="alphaLcParenR"/>
                </a:pPr>
                <a:endParaRPr lang="cs-CZ" u="sng" dirty="0"/>
              </a:p>
              <a:p>
                <a:pPr marL="457200" indent="-457200">
                  <a:buAutoNum type="alphaLcParenR"/>
                </a:pPr>
                <a:endParaRPr lang="cs-CZ" u="sng" dirty="0"/>
              </a:p>
              <a:p>
                <a:pPr marL="457200" indent="-457200">
                  <a:buAutoNum type="alphaLcParenR"/>
                </a:pPr>
                <a:endParaRPr lang="cs-CZ" u="sng" dirty="0"/>
              </a:p>
            </p:txBody>
          </p:sp>
        </mc:Choice>
        <mc:Fallback xmlns="">
          <p:sp>
            <p:nvSpPr>
              <p:cNvPr id="2" name="Obdélník 1">
                <a:extLst>
                  <a:ext uri="{FF2B5EF4-FFF2-40B4-BE49-F238E27FC236}">
                    <a16:creationId xmlns:a16="http://schemas.microsoft.com/office/drawing/2014/main" id="{4DD39FE2-5F43-4D20-890F-733EA3937B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22" y="1210959"/>
                <a:ext cx="10848622" cy="2431435"/>
              </a:xfrm>
              <a:prstGeom prst="rect">
                <a:avLst/>
              </a:prstGeom>
              <a:blipFill>
                <a:blip r:embed="rId5"/>
                <a:stretch>
                  <a:fillRect l="-449" t="-150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6987A5F1-3974-4BA6-B611-FD4B2CEC5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991390"/>
              </p:ext>
            </p:extLst>
          </p:nvPr>
        </p:nvGraphicFramePr>
        <p:xfrm>
          <a:off x="742462" y="3027039"/>
          <a:ext cx="4064000" cy="2542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6100393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870603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71716195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0112463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805486853"/>
                    </a:ext>
                  </a:extLst>
                </a:gridCol>
              </a:tblGrid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cs-CZ" sz="2400" dirty="0"/>
                        <a:t>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050924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802315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522363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187240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358874"/>
                  </a:ext>
                </a:extLst>
              </a:tr>
            </a:tbl>
          </a:graphicData>
        </a:graphic>
      </p:graphicFrame>
      <p:sp>
        <p:nvSpPr>
          <p:cNvPr id="25" name="Obdélník 24">
            <a:extLst>
              <a:ext uri="{FF2B5EF4-FFF2-40B4-BE49-F238E27FC236}">
                <a16:creationId xmlns:a16="http://schemas.microsoft.com/office/drawing/2014/main" id="{6CA4C240-D7F3-4CB5-90AB-1FFF39D28CC8}"/>
              </a:ext>
            </a:extLst>
          </p:cNvPr>
          <p:cNvSpPr/>
          <p:nvPr/>
        </p:nvSpPr>
        <p:spPr>
          <a:xfrm>
            <a:off x="6646008" y="2682624"/>
            <a:ext cx="506057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ND</a:t>
            </a:r>
            <a:r>
              <a:rPr lang="cs-CZ" sz="1400" dirty="0"/>
              <a:t>    tabulka je celá vyplněna prvky množiny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A </a:t>
            </a:r>
            <a:r>
              <a:rPr lang="cs-CZ" sz="1400" dirty="0"/>
              <a:t>      z tabulky obvykle nepoznáme (určíme z definice nebo ze </a:t>
            </a:r>
          </a:p>
          <a:p>
            <a:r>
              <a:rPr lang="cs-CZ" sz="1400" dirty="0"/>
              <a:t>               vztahu  A </a:t>
            </a:r>
            <a:r>
              <a:rPr lang="cs-CZ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cs-CZ" sz="1400" dirty="0"/>
              <a:t>(ZR ⇔ EI)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K  </a:t>
            </a:r>
            <a:r>
              <a:rPr lang="cs-CZ" sz="1400" dirty="0"/>
              <a:t>     prvky tabulky, která je celá vyplněna prvky množiny M,      </a:t>
            </a:r>
          </a:p>
          <a:p>
            <a:r>
              <a:rPr lang="cs-CZ" sz="1400" dirty="0"/>
              <a:t>               jsou souměrně rozloženy podle hl. diagonály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EN</a:t>
            </a:r>
            <a:r>
              <a:rPr lang="cs-CZ" sz="1400" dirty="0"/>
              <a:t>    alespoň jeden řádek a jeden sloupec jsou stejné jako   </a:t>
            </a:r>
          </a:p>
          <a:p>
            <a:r>
              <a:rPr lang="cs-CZ" sz="1400" dirty="0"/>
              <a:t>               záhlaví tabulky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EI</a:t>
            </a:r>
            <a:r>
              <a:rPr lang="cs-CZ" sz="1400" dirty="0"/>
              <a:t>      každý řádek a každý sloupec obsahuje neutrální prvky tak, </a:t>
            </a:r>
          </a:p>
          <a:p>
            <a:pPr lvl="1"/>
            <a:r>
              <a:rPr lang="cs-CZ" sz="1400" dirty="0"/>
              <a:t>      že ve všech řádcích a všech sloupcích existují takové, že  </a:t>
            </a:r>
          </a:p>
          <a:p>
            <a:pPr lvl="1"/>
            <a:r>
              <a:rPr lang="cs-CZ" sz="1400" dirty="0"/>
              <a:t>      jsou rozloženy podle hlavní diagonály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ZR</a:t>
            </a:r>
            <a:r>
              <a:rPr lang="cs-CZ" sz="1400" dirty="0"/>
              <a:t>     každý řádek a každý sloupec obsahují všechny prvky    </a:t>
            </a:r>
          </a:p>
          <a:p>
            <a:r>
              <a:rPr lang="cs-CZ" sz="1400" dirty="0"/>
              <a:t>               množiny M</a:t>
            </a:r>
          </a:p>
          <a:p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D01D924-B563-46C6-9592-79B7868391C5}"/>
              </a:ext>
            </a:extLst>
          </p:cNvPr>
          <p:cNvSpPr/>
          <p:nvPr/>
        </p:nvSpPr>
        <p:spPr>
          <a:xfrm>
            <a:off x="742462" y="5914278"/>
            <a:ext cx="380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u="sng" dirty="0">
                <a:latin typeface="Times New Roman" panose="02020603050405020304" pitchFamily="18" charset="0"/>
              </a:rPr>
              <a:t>ND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b="1" dirty="0">
                <a:latin typeface="Times New Roman" panose="02020603050405020304" pitchFamily="18" charset="0"/>
              </a:rPr>
              <a:t>  A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</a:t>
            </a:r>
            <a:r>
              <a:rPr lang="cs-CZ" b="1" u="sng" dirty="0">
                <a:latin typeface="Times New Roman" panose="02020603050405020304" pitchFamily="18" charset="0"/>
              </a:rPr>
              <a:t>K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b="1" u="sng" dirty="0">
                <a:latin typeface="Times New Roman" panose="02020603050405020304" pitchFamily="18" charset="0"/>
              </a:rPr>
              <a:t>EN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⋀    </a:t>
            </a:r>
            <a:r>
              <a:rPr lang="cs-CZ" b="1" dirty="0">
                <a:latin typeface="Times New Roman" panose="02020603050405020304" pitchFamily="18" charset="0"/>
              </a:rPr>
              <a:t>EI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ZR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22AD5DE-9BFC-4E24-8B3A-8FFA3BDEEDBC}"/>
              </a:ext>
            </a:extLst>
          </p:cNvPr>
          <p:cNvSpPr/>
          <p:nvPr/>
        </p:nvSpPr>
        <p:spPr>
          <a:xfrm>
            <a:off x="5545993" y="5647041"/>
            <a:ext cx="23502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latin typeface="Times New Roman" panose="02020603050405020304" pitchFamily="18" charset="0"/>
              </a:rPr>
              <a:t>e =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∅</a:t>
            </a:r>
            <a:r>
              <a:rPr lang="cs-CZ" sz="2000" b="1" dirty="0">
                <a:latin typeface="Times New Roman" panose="02020603050405020304" pitchFamily="18" charset="0"/>
              </a:rPr>
              <a:t> </a:t>
            </a:r>
            <a:r>
              <a:rPr lang="cs-CZ" dirty="0"/>
              <a:t>(neutrální prvek)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délník 13">
                <a:extLst>
                  <a:ext uri="{FF2B5EF4-FFF2-40B4-BE49-F238E27FC236}">
                    <a16:creationId xmlns:a16="http://schemas.microsoft.com/office/drawing/2014/main" id="{B842F152-3A60-48C4-BED7-008DAB0564E0}"/>
                  </a:ext>
                </a:extLst>
              </p:cNvPr>
              <p:cNvSpPr/>
              <p:nvPr/>
            </p:nvSpPr>
            <p:spPr>
              <a:xfrm>
                <a:off x="5545993" y="6028267"/>
                <a:ext cx="720069" cy="377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∅</a:t>
                </a:r>
                <a:endParaRPr lang="cs-CZ" b="1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Obdélník 13">
                <a:extLst>
                  <a:ext uri="{FF2B5EF4-FFF2-40B4-BE49-F238E27FC236}">
                    <a16:creationId xmlns:a16="http://schemas.microsoft.com/office/drawing/2014/main" id="{B842F152-3A60-48C4-BED7-008DAB0564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993" y="6028267"/>
                <a:ext cx="720069" cy="377796"/>
              </a:xfrm>
              <a:prstGeom prst="rect">
                <a:avLst/>
              </a:prstGeom>
              <a:blipFill>
                <a:blip r:embed="rId6"/>
                <a:stretch>
                  <a:fillRect l="-847" t="-8065" r="-5932" b="-2580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1052F109-958B-4B5A-A9DC-7A91A18D66FF}"/>
              </a:ext>
            </a:extLst>
          </p:cNvPr>
          <p:cNvCxnSpPr/>
          <p:nvPr/>
        </p:nvCxnSpPr>
        <p:spPr>
          <a:xfrm flipV="1">
            <a:off x="3404496" y="5883500"/>
            <a:ext cx="398585" cy="4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1A7C03F9-917C-437C-AD60-CD0E1676711C}"/>
              </a:ext>
            </a:extLst>
          </p:cNvPr>
          <p:cNvCxnSpPr/>
          <p:nvPr/>
        </p:nvCxnSpPr>
        <p:spPr>
          <a:xfrm flipV="1">
            <a:off x="4076659" y="5914278"/>
            <a:ext cx="398585" cy="4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D7547DF-8F14-4FDB-B0C6-EA3A8F1AA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841102CC-DC35-422C-811A-17BE6C0C326F}"/>
              </a:ext>
            </a:extLst>
          </p:cNvPr>
          <p:cNvSpPr/>
          <p:nvPr/>
        </p:nvSpPr>
        <p:spPr>
          <a:xfrm>
            <a:off x="6740876" y="6048231"/>
            <a:ext cx="2435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{a</a:t>
            </a:r>
            <a:r>
              <a:rPr lang="cs-CZ" dirty="0"/>
              <a:t>, b</a:t>
            </a:r>
            <a:r>
              <a:rPr lang="en-US" dirty="0"/>
              <a:t>}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je agresivní prvek</a:t>
            </a:r>
          </a:p>
        </p:txBody>
      </p:sp>
    </p:spTree>
    <p:extLst>
      <p:ext uri="{BB962C8B-B14F-4D97-AF65-F5344CB8AC3E}">
        <p14:creationId xmlns:p14="http://schemas.microsoft.com/office/powerpoint/2010/main" val="414895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340"/>
    </mc:Choice>
    <mc:Fallback>
      <p:transition spd="slow" advTm="370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62467"/>
            <a:ext cx="10515600" cy="965200"/>
          </a:xfrm>
        </p:spPr>
        <p:txBody>
          <a:bodyPr>
            <a:normAutofit/>
          </a:bodyPr>
          <a:lstStyle/>
          <a:p>
            <a:r>
              <a:rPr lang="cs-CZ" b="1" u="sng" dirty="0"/>
              <a:t>Příklady algebraických struktur se dvěma operacemi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text 1">
                <a:extLst>
                  <a:ext uri="{FF2B5EF4-FFF2-40B4-BE49-F238E27FC236}">
                    <a16:creationId xmlns:a16="http://schemas.microsoft.com/office/drawing/2014/main" id="{FE5B402F-7632-40C8-8262-272F1000E193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335667" y="1422401"/>
                <a:ext cx="11640433" cy="5226756"/>
              </a:xfrm>
            </p:spPr>
            <p:txBody>
              <a:bodyPr>
                <a:normAutofit/>
              </a:bodyPr>
              <a:lstStyle/>
              <a:p>
                <a:r>
                  <a:rPr lang="cs-CZ" sz="2000" i="1" dirty="0"/>
                  <a:t>Příklad 3:</a:t>
                </a:r>
                <a:r>
                  <a:rPr lang="cs-CZ" sz="2400" dirty="0"/>
                  <a:t> Určete typ algebraické struktury (</a:t>
                </a:r>
                <a14:m>
                  <m:oMath xmlns:m="http://schemas.openxmlformats.org/officeDocument/2006/math">
                    <m:r>
                      <a:rPr lang="cs-CZ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cs-CZ" sz="2400" i="1" dirty="0"/>
                      <m:t>M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sz="2400" dirty="0"/>
                  <a:t>, ∪</a:t>
                </a:r>
                <a:r>
                  <a:rPr lang="cs-CZ" sz="2800" dirty="0"/>
                  <a:t>, ∩</a:t>
                </a:r>
                <a:r>
                  <a:rPr lang="cs-CZ" sz="2400" dirty="0"/>
                  <a:t>), kde </a:t>
                </a:r>
                <a:r>
                  <a:rPr lang="cs-CZ" sz="2400" i="1" dirty="0"/>
                  <a:t>M</a:t>
                </a:r>
                <a:r>
                  <a:rPr lang="cs-CZ" sz="2400" dirty="0"/>
                  <a:t> = </a:t>
                </a:r>
                <a:r>
                  <a:rPr lang="en-US" sz="2400" dirty="0"/>
                  <a:t>{a, b}</a:t>
                </a:r>
                <a:r>
                  <a:rPr lang="cs-CZ" sz="2400" dirty="0"/>
                  <a:t>?</a:t>
                </a:r>
              </a:p>
              <a:p>
                <a:r>
                  <a:rPr lang="cs-CZ" sz="2400" dirty="0"/>
                  <a:t>---------------------------------------------------------------------------------------------------------------------</a:t>
                </a:r>
              </a:p>
              <a:p>
                <a:r>
                  <a:rPr lang="cs-CZ" sz="2000" i="1" dirty="0"/>
                  <a:t>Řešení:</a:t>
                </a:r>
              </a:p>
              <a:p>
                <a:r>
                  <a:rPr lang="cs-CZ" sz="2000" dirty="0"/>
                  <a:t>       </a:t>
                </a:r>
                <a:r>
                  <a:rPr lang="cs-CZ" sz="2000" u="sng" dirty="0"/>
                  <a:t>Vyšetříme asociativitu operace ∪</a:t>
                </a:r>
                <a:r>
                  <a:rPr lang="cs-CZ" sz="2000" dirty="0"/>
                  <a:t>: 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∀ </a:t>
                </a:r>
                <a:r>
                  <a:rPr lang="cs-CZ" sz="2000" dirty="0"/>
                  <a:t>A, B, C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 </a:t>
                </a:r>
                <a:r>
                  <a:rPr lang="cs-CZ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ℳ:</a:t>
                </a:r>
                <a:r>
                  <a:rPr lang="cs-CZ" sz="2000" dirty="0"/>
                  <a:t> A ∪ (B ∪ C) = (A ∪ B) ∪ C</a:t>
                </a:r>
                <a:r>
                  <a:rPr lang="en-US" sz="2000" dirty="0"/>
                  <a:t> </a:t>
                </a:r>
                <a:endParaRPr lang="cs-CZ" sz="2000" dirty="0"/>
              </a:p>
            </p:txBody>
          </p:sp>
        </mc:Choice>
        <mc:Fallback xmlns="">
          <p:sp>
            <p:nvSpPr>
              <p:cNvPr id="2" name="Zástupný text 1">
                <a:extLst>
                  <a:ext uri="{FF2B5EF4-FFF2-40B4-BE49-F238E27FC236}">
                    <a16:creationId xmlns:a16="http://schemas.microsoft.com/office/drawing/2014/main" id="{FE5B402F-7632-40C8-8262-272F1000E1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335667" y="1422401"/>
                <a:ext cx="11640433" cy="5226756"/>
              </a:xfrm>
              <a:blipFill>
                <a:blip r:embed="rId4"/>
                <a:stretch>
                  <a:fillRect l="-785" t="-186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FCBC46AB-A5C6-43A6-B8FA-6CDEA06610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430EEDDA-4DC1-420C-851F-25E5A10D7967}"/>
              </a:ext>
            </a:extLst>
          </p:cNvPr>
          <p:cNvSpPr/>
          <p:nvPr/>
        </p:nvSpPr>
        <p:spPr>
          <a:xfrm>
            <a:off x="1922496" y="3819646"/>
            <a:ext cx="1114215" cy="1051510"/>
          </a:xfrm>
          <a:prstGeom prst="ellipse">
            <a:avLst/>
          </a:prstGeom>
          <a:solidFill>
            <a:schemeClr val="bg2">
              <a:lumMod val="50000"/>
              <a:alpha val="74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E37EE199-2BA2-42A6-8C20-132CB1F99A4F}"/>
              </a:ext>
            </a:extLst>
          </p:cNvPr>
          <p:cNvSpPr/>
          <p:nvPr/>
        </p:nvSpPr>
        <p:spPr>
          <a:xfrm>
            <a:off x="2650067" y="3819646"/>
            <a:ext cx="1114214" cy="1051510"/>
          </a:xfrm>
          <a:prstGeom prst="ellipse">
            <a:avLst/>
          </a:prstGeom>
          <a:solidFill>
            <a:schemeClr val="bg2">
              <a:lumMod val="50000"/>
              <a:alpha val="69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7BD7DB0-28DE-47C4-821D-49F5986738E8}"/>
              </a:ext>
            </a:extLst>
          </p:cNvPr>
          <p:cNvSpPr/>
          <p:nvPr/>
        </p:nvSpPr>
        <p:spPr>
          <a:xfrm>
            <a:off x="2336634" y="4492977"/>
            <a:ext cx="925689" cy="965200"/>
          </a:xfrm>
          <a:prstGeom prst="ellipse">
            <a:avLst/>
          </a:prstGeom>
          <a:solidFill>
            <a:schemeClr val="bg2">
              <a:lumMod val="50000"/>
              <a:alpha val="61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B593E7C0-EAB4-421F-B79B-5DE2D0A3CE0B}"/>
              </a:ext>
            </a:extLst>
          </p:cNvPr>
          <p:cNvSpPr/>
          <p:nvPr/>
        </p:nvSpPr>
        <p:spPr>
          <a:xfrm>
            <a:off x="4980197" y="3819646"/>
            <a:ext cx="1114215" cy="1051510"/>
          </a:xfrm>
          <a:prstGeom prst="ellipse">
            <a:avLst/>
          </a:prstGeom>
          <a:solidFill>
            <a:schemeClr val="bg2">
              <a:lumMod val="50000"/>
              <a:alpha val="74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D853EBC-1895-4CDE-96C3-B9F0C2153DE2}"/>
              </a:ext>
            </a:extLst>
          </p:cNvPr>
          <p:cNvSpPr/>
          <p:nvPr/>
        </p:nvSpPr>
        <p:spPr>
          <a:xfrm>
            <a:off x="5724348" y="3788838"/>
            <a:ext cx="1114215" cy="1051510"/>
          </a:xfrm>
          <a:prstGeom prst="ellipse">
            <a:avLst/>
          </a:prstGeom>
          <a:solidFill>
            <a:schemeClr val="bg2">
              <a:lumMod val="50000"/>
              <a:alpha val="74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08C73928-E5DF-4231-92E5-2A849F4D80BE}"/>
              </a:ext>
            </a:extLst>
          </p:cNvPr>
          <p:cNvSpPr/>
          <p:nvPr/>
        </p:nvSpPr>
        <p:spPr>
          <a:xfrm>
            <a:off x="5490208" y="4492977"/>
            <a:ext cx="976280" cy="965200"/>
          </a:xfrm>
          <a:prstGeom prst="ellipse">
            <a:avLst/>
          </a:prstGeom>
          <a:solidFill>
            <a:schemeClr val="bg2">
              <a:lumMod val="50000"/>
              <a:alpha val="61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9957F9E-4D8B-4EA4-BCBE-A305DFD89F89}"/>
              </a:ext>
            </a:extLst>
          </p:cNvPr>
          <p:cNvSpPr txBox="1"/>
          <p:nvPr/>
        </p:nvSpPr>
        <p:spPr>
          <a:xfrm>
            <a:off x="1793109" y="3681938"/>
            <a:ext cx="2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A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5EE46A8-BD8D-4265-9ECF-C7233F9FB8B3}"/>
              </a:ext>
            </a:extLst>
          </p:cNvPr>
          <p:cNvSpPr txBox="1"/>
          <p:nvPr/>
        </p:nvSpPr>
        <p:spPr>
          <a:xfrm>
            <a:off x="4686995" y="3745879"/>
            <a:ext cx="2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A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35B6784-4852-4A69-A20A-BAA88B5FC3DB}"/>
              </a:ext>
            </a:extLst>
          </p:cNvPr>
          <p:cNvSpPr txBox="1"/>
          <p:nvPr/>
        </p:nvSpPr>
        <p:spPr>
          <a:xfrm>
            <a:off x="3762222" y="3734304"/>
            <a:ext cx="30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B3D0D71-2A68-47CE-80E0-0D6054E8A78F}"/>
              </a:ext>
            </a:extLst>
          </p:cNvPr>
          <p:cNvSpPr txBox="1"/>
          <p:nvPr/>
        </p:nvSpPr>
        <p:spPr>
          <a:xfrm>
            <a:off x="6805082" y="3695512"/>
            <a:ext cx="30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ACCF2F9-7661-47A1-939E-C2F514C9E205}"/>
              </a:ext>
            </a:extLst>
          </p:cNvPr>
          <p:cNvSpPr txBox="1"/>
          <p:nvPr/>
        </p:nvSpPr>
        <p:spPr>
          <a:xfrm>
            <a:off x="3207174" y="5065890"/>
            <a:ext cx="30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3633E03-07EE-4E4C-9D30-88BDF509F824}"/>
              </a:ext>
            </a:extLst>
          </p:cNvPr>
          <p:cNvSpPr txBox="1"/>
          <p:nvPr/>
        </p:nvSpPr>
        <p:spPr>
          <a:xfrm>
            <a:off x="6442470" y="5065890"/>
            <a:ext cx="30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5FEAB3C-293D-4E5B-9C85-3387D159A69B}"/>
              </a:ext>
            </a:extLst>
          </p:cNvPr>
          <p:cNvSpPr txBox="1"/>
          <p:nvPr/>
        </p:nvSpPr>
        <p:spPr>
          <a:xfrm>
            <a:off x="1056866" y="3595804"/>
            <a:ext cx="409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L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E981FAF-CF00-40A6-8D7F-A7C4B1465AED}"/>
              </a:ext>
            </a:extLst>
          </p:cNvPr>
          <p:cNvSpPr txBox="1"/>
          <p:nvPr/>
        </p:nvSpPr>
        <p:spPr>
          <a:xfrm>
            <a:off x="4285147" y="3530436"/>
            <a:ext cx="409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P</a:t>
            </a:r>
          </a:p>
        </p:txBody>
      </p:sp>
      <p:sp>
        <p:nvSpPr>
          <p:cNvPr id="22" name="Pravá složená závorka 21">
            <a:extLst>
              <a:ext uri="{FF2B5EF4-FFF2-40B4-BE49-F238E27FC236}">
                <a16:creationId xmlns:a16="http://schemas.microsoft.com/office/drawing/2014/main" id="{C3345BCE-5255-473B-80A0-58E12CB2F596}"/>
              </a:ext>
            </a:extLst>
          </p:cNvPr>
          <p:cNvSpPr/>
          <p:nvPr/>
        </p:nvSpPr>
        <p:spPr>
          <a:xfrm rot="16200000">
            <a:off x="7040960" y="2134347"/>
            <a:ext cx="149751" cy="123067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Pravá složená závorka 22">
            <a:extLst>
              <a:ext uri="{FF2B5EF4-FFF2-40B4-BE49-F238E27FC236}">
                <a16:creationId xmlns:a16="http://schemas.microsoft.com/office/drawing/2014/main" id="{2B90A6FD-77D0-4BE0-897C-56E68A559544}"/>
              </a:ext>
            </a:extLst>
          </p:cNvPr>
          <p:cNvSpPr/>
          <p:nvPr/>
        </p:nvSpPr>
        <p:spPr>
          <a:xfrm rot="16200000">
            <a:off x="8458650" y="2121556"/>
            <a:ext cx="178520" cy="122749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4FAF43C-CD61-4FE3-AA3A-36AC6D7B0B42}"/>
              </a:ext>
            </a:extLst>
          </p:cNvPr>
          <p:cNvSpPr txBox="1"/>
          <p:nvPr/>
        </p:nvSpPr>
        <p:spPr>
          <a:xfrm>
            <a:off x="6957112" y="2088970"/>
            <a:ext cx="409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L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DEED8AC-BBC6-4B2A-A443-397672ED020B}"/>
              </a:ext>
            </a:extLst>
          </p:cNvPr>
          <p:cNvSpPr txBox="1"/>
          <p:nvPr/>
        </p:nvSpPr>
        <p:spPr>
          <a:xfrm>
            <a:off x="8376019" y="2088970"/>
            <a:ext cx="409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D9B8CE8-A03F-43FA-8927-777439D788BB}"/>
              </a:ext>
            </a:extLst>
          </p:cNvPr>
          <p:cNvSpPr txBox="1"/>
          <p:nvPr/>
        </p:nvSpPr>
        <p:spPr>
          <a:xfrm>
            <a:off x="2874451" y="5777028"/>
            <a:ext cx="7136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L = P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⟹ </a:t>
            </a:r>
            <a:r>
              <a:rPr lang="cs-CZ" sz="2400" dirty="0"/>
              <a:t>operace ∪ je asociativní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575071C-58E8-43A4-BA65-E3A609B57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4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14"/>
    </mc:Choice>
    <mc:Fallback>
      <p:transition spd="slow" advTm="105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19686"/>
            <a:ext cx="10848621" cy="842880"/>
          </a:xfrm>
        </p:spPr>
        <p:txBody>
          <a:bodyPr>
            <a:normAutofit/>
          </a:bodyPr>
          <a:lstStyle/>
          <a:p>
            <a:r>
              <a:rPr lang="cs-CZ" sz="3200" b="1" u="sng" dirty="0"/>
              <a:t>Příklady algebraických struktur se dvěma operacemi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ástupný obsah 12">
                <a:extLst>
                  <a:ext uri="{FF2B5EF4-FFF2-40B4-BE49-F238E27FC236}">
                    <a16:creationId xmlns:a16="http://schemas.microsoft.com/office/drawing/2014/main" id="{1180ABFD-11BD-4375-88FE-CC18C0607E7A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302097" y="4092536"/>
                <a:ext cx="6295736" cy="1477328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cs-CZ" sz="2400" i="1" dirty="0"/>
                  <a:t>Algebraciká struktura </a:t>
                </a:r>
                <a:r>
                  <a:rPr lang="cs-CZ" sz="2400" dirty="0"/>
                  <a:t>(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cs-CZ" sz="2400" i="1" dirty="0"/>
                          <m:t>M</m:t>
                        </m:r>
                      </m:e>
                    </m:d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cs-CZ" sz="2400" dirty="0"/>
                      <m:t>∪</m:t>
                    </m:r>
                  </m:oMath>
                </a14:m>
                <a:r>
                  <a:rPr lang="cs-CZ" sz="2400" dirty="0"/>
                  <a:t>) je komutativní pologrupa s nulovým prvkem </a:t>
                </a:r>
              </a:p>
              <a:p>
                <a:pPr lvl="1"/>
                <a:r>
                  <a:rPr lang="cs-CZ" sz="2400" b="1" dirty="0">
                    <a:latin typeface="Times New Roman" panose="02020603050405020304" pitchFamily="18" charset="0"/>
                  </a:rPr>
                  <a:t>e = 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∅</a:t>
                </a:r>
                <a:r>
                  <a:rPr lang="cs-CZ" sz="2400" dirty="0"/>
                  <a:t>                        </a:t>
                </a:r>
              </a:p>
            </p:txBody>
          </p:sp>
        </mc:Choice>
        <mc:Fallback>
          <p:sp>
            <p:nvSpPr>
              <p:cNvPr id="13" name="Zástupný obsah 12">
                <a:extLst>
                  <a:ext uri="{FF2B5EF4-FFF2-40B4-BE49-F238E27FC236}">
                    <a16:creationId xmlns:a16="http://schemas.microsoft.com/office/drawing/2014/main" id="{1180ABFD-11BD-4375-88FE-CC18C0607E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302097" y="4092536"/>
                <a:ext cx="6295736" cy="1477328"/>
              </a:xfrm>
              <a:blipFill>
                <a:blip r:embed="rId4"/>
                <a:stretch>
                  <a:fillRect t="-576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Obdélník 1">
                <a:extLst>
                  <a:ext uri="{FF2B5EF4-FFF2-40B4-BE49-F238E27FC236}">
                    <a16:creationId xmlns:a16="http://schemas.microsoft.com/office/drawing/2014/main" id="{4DD39FE2-5F43-4D20-890F-733EA3937BCF}"/>
                  </a:ext>
                </a:extLst>
              </p:cNvPr>
              <p:cNvSpPr/>
              <p:nvPr/>
            </p:nvSpPr>
            <p:spPr>
              <a:xfrm>
                <a:off x="587022" y="1210959"/>
                <a:ext cx="10848622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1600" i="1" dirty="0"/>
                  <a:t>Příklad 3:</a:t>
                </a:r>
                <a:r>
                  <a:rPr lang="cs-CZ" dirty="0"/>
                  <a:t> Určete typ algebraické struktury (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cs-CZ" i="1" dirty="0"/>
                      <m:t>M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dirty="0"/>
                  <a:t>, ∪</a:t>
                </a:r>
                <a:r>
                  <a:rPr lang="cs-CZ" sz="2000" dirty="0"/>
                  <a:t>, ∩</a:t>
                </a:r>
                <a:r>
                  <a:rPr lang="cs-CZ" dirty="0"/>
                  <a:t>), kde </a:t>
                </a:r>
                <a:r>
                  <a:rPr lang="cs-CZ" i="1" dirty="0"/>
                  <a:t>M</a:t>
                </a:r>
                <a:r>
                  <a:rPr lang="cs-CZ" dirty="0"/>
                  <a:t> = </a:t>
                </a:r>
                <a:r>
                  <a:rPr lang="en-US" dirty="0"/>
                  <a:t>{a, b}</a:t>
                </a:r>
                <a:r>
                  <a:rPr lang="cs-CZ" dirty="0"/>
                  <a:t>?</a:t>
                </a:r>
              </a:p>
              <a:p>
                <a:r>
                  <a:rPr lang="cs-CZ" dirty="0"/>
                  <a:t>---------------------------------------------------------------------------------------------------------------------</a:t>
                </a:r>
              </a:p>
              <a:p>
                <a:r>
                  <a:rPr lang="cs-CZ" sz="1600" i="1" dirty="0"/>
                  <a:t>Řešení: </a:t>
                </a:r>
                <a:endParaRPr lang="cs-CZ" u="sng" dirty="0"/>
              </a:p>
              <a:p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cs-CZ" i="1" dirty="0"/>
                      <m:t>M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i="1" dirty="0"/>
                  <a:t> </a:t>
                </a:r>
                <a:r>
                  <a:rPr lang="cs-CZ" dirty="0"/>
                  <a:t>=</a:t>
                </a:r>
                <a:r>
                  <a:rPr lang="cs-CZ" i="1" dirty="0"/>
                  <a:t> </a:t>
                </a:r>
                <a:r>
                  <a:rPr lang="en-US" sz="2400" dirty="0"/>
                  <a:t>{</a:t>
                </a:r>
                <a:r>
                  <a:rPr lang="en-US" dirty="0"/>
                  <a:t>{a}, {b}, {a, b},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∅</a:t>
                </a:r>
                <a:r>
                  <a:rPr lang="en-US" sz="2400" dirty="0"/>
                  <a:t>}</a:t>
                </a:r>
                <a:endParaRPr lang="cs-CZ" i="1" dirty="0"/>
              </a:p>
              <a:p>
                <a:pPr marL="457200" indent="-457200">
                  <a:buAutoNum type="alphaLcParenR"/>
                </a:pPr>
                <a:endParaRPr lang="cs-CZ" u="sng" dirty="0"/>
              </a:p>
              <a:p>
                <a:pPr marL="457200" indent="-457200">
                  <a:buAutoNum type="alphaLcParenR"/>
                </a:pPr>
                <a:endParaRPr lang="cs-CZ" u="sng" dirty="0"/>
              </a:p>
            </p:txBody>
          </p:sp>
        </mc:Choice>
        <mc:Fallback>
          <p:sp>
            <p:nvSpPr>
              <p:cNvPr id="2" name="Obdélník 1">
                <a:extLst>
                  <a:ext uri="{FF2B5EF4-FFF2-40B4-BE49-F238E27FC236}">
                    <a16:creationId xmlns:a16="http://schemas.microsoft.com/office/drawing/2014/main" id="{4DD39FE2-5F43-4D20-890F-733EA3937B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22" y="1210959"/>
                <a:ext cx="10848622" cy="1846659"/>
              </a:xfrm>
              <a:prstGeom prst="rect">
                <a:avLst/>
              </a:prstGeom>
              <a:blipFill>
                <a:blip r:embed="rId6"/>
                <a:stretch>
                  <a:fillRect l="-449" t="-198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6987A5F1-3974-4BA6-B611-FD4B2CEC5A2F}"/>
              </a:ext>
            </a:extLst>
          </p:cNvPr>
          <p:cNvGraphicFramePr>
            <a:graphicFrameLocks noGrp="1"/>
          </p:cNvGraphicFramePr>
          <p:nvPr/>
        </p:nvGraphicFramePr>
        <p:xfrm>
          <a:off x="742462" y="3027039"/>
          <a:ext cx="4064000" cy="2542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6100393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870603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71716195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0112463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805486853"/>
                    </a:ext>
                  </a:extLst>
                </a:gridCol>
              </a:tblGrid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cs-CZ" sz="2400" dirty="0"/>
                        <a:t>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050924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802315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522363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187240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358874"/>
                  </a:ext>
                </a:extLst>
              </a:tr>
            </a:tbl>
          </a:graphicData>
        </a:graphic>
      </p:graphicFrame>
      <p:sp>
        <p:nvSpPr>
          <p:cNvPr id="9" name="Obdélník 8">
            <a:extLst>
              <a:ext uri="{FF2B5EF4-FFF2-40B4-BE49-F238E27FC236}">
                <a16:creationId xmlns:a16="http://schemas.microsoft.com/office/drawing/2014/main" id="{ED01D924-B563-46C6-9592-79B7868391C5}"/>
              </a:ext>
            </a:extLst>
          </p:cNvPr>
          <p:cNvSpPr/>
          <p:nvPr/>
        </p:nvSpPr>
        <p:spPr>
          <a:xfrm>
            <a:off x="742462" y="5914278"/>
            <a:ext cx="380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u="sng" dirty="0">
                <a:latin typeface="Times New Roman" panose="02020603050405020304" pitchFamily="18" charset="0"/>
              </a:rPr>
              <a:t>ND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b="1" u="sng" dirty="0">
                <a:latin typeface="Times New Roman" panose="02020603050405020304" pitchFamily="18" charset="0"/>
              </a:rPr>
              <a:t>A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</a:t>
            </a:r>
            <a:r>
              <a:rPr lang="cs-CZ" b="1" u="sng" dirty="0">
                <a:latin typeface="Times New Roman" panose="02020603050405020304" pitchFamily="18" charset="0"/>
              </a:rPr>
              <a:t>K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b="1" u="sng" dirty="0">
                <a:latin typeface="Times New Roman" panose="02020603050405020304" pitchFamily="18" charset="0"/>
              </a:rPr>
              <a:t>EN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⋀    </a:t>
            </a:r>
            <a:r>
              <a:rPr lang="cs-CZ" b="1" dirty="0">
                <a:latin typeface="Times New Roman" panose="02020603050405020304" pitchFamily="18" charset="0"/>
              </a:rPr>
              <a:t>EI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ZR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1052F109-958B-4B5A-A9DC-7A91A18D66FF}"/>
              </a:ext>
            </a:extLst>
          </p:cNvPr>
          <p:cNvCxnSpPr/>
          <p:nvPr/>
        </p:nvCxnSpPr>
        <p:spPr>
          <a:xfrm flipV="1">
            <a:off x="3404496" y="5883500"/>
            <a:ext cx="398585" cy="4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1A7C03F9-917C-437C-AD60-CD0E1676711C}"/>
              </a:ext>
            </a:extLst>
          </p:cNvPr>
          <p:cNvCxnSpPr/>
          <p:nvPr/>
        </p:nvCxnSpPr>
        <p:spPr>
          <a:xfrm flipV="1">
            <a:off x="4076659" y="5914278"/>
            <a:ext cx="398585" cy="4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D8A9BE6-CEEF-4B6C-801C-D7AB85F7C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2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73"/>
    </mc:Choice>
    <mc:Fallback>
      <p:transition spd="slow" advTm="38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19686"/>
            <a:ext cx="10848621" cy="842880"/>
          </a:xfrm>
        </p:spPr>
        <p:txBody>
          <a:bodyPr>
            <a:normAutofit/>
          </a:bodyPr>
          <a:lstStyle/>
          <a:p>
            <a:r>
              <a:rPr lang="cs-CZ" sz="3200" b="1" u="sng" dirty="0"/>
              <a:t>Příklady algebraických struktur se dvěma operacemi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6462" y="2426677"/>
            <a:ext cx="6775938" cy="2831123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>
                <a:extLst>
                  <a:ext uri="{FF2B5EF4-FFF2-40B4-BE49-F238E27FC236}">
                    <a16:creationId xmlns:a16="http://schemas.microsoft.com/office/drawing/2014/main" id="{4DD39FE2-5F43-4D20-890F-733EA3937BCF}"/>
                  </a:ext>
                </a:extLst>
              </p:cNvPr>
              <p:cNvSpPr/>
              <p:nvPr/>
            </p:nvSpPr>
            <p:spPr>
              <a:xfrm>
                <a:off x="587022" y="1210959"/>
                <a:ext cx="10848622" cy="21852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1600" i="1" dirty="0"/>
                  <a:t>Příklad 3:</a:t>
                </a:r>
                <a:r>
                  <a:rPr lang="cs-CZ" dirty="0"/>
                  <a:t> Určete typ algebraické struktury (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cs-CZ" i="1" dirty="0"/>
                      <m:t>M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dirty="0"/>
                  <a:t>, ∪</a:t>
                </a:r>
                <a:r>
                  <a:rPr lang="cs-CZ" sz="2000" dirty="0"/>
                  <a:t>, ∩</a:t>
                </a:r>
                <a:r>
                  <a:rPr lang="cs-CZ" dirty="0"/>
                  <a:t>), kde </a:t>
                </a:r>
                <a:r>
                  <a:rPr lang="cs-CZ" i="1" dirty="0"/>
                  <a:t>M</a:t>
                </a:r>
                <a:r>
                  <a:rPr lang="cs-CZ" dirty="0"/>
                  <a:t> = </a:t>
                </a:r>
                <a:r>
                  <a:rPr lang="en-US" dirty="0"/>
                  <a:t>{a, b}</a:t>
                </a:r>
                <a:r>
                  <a:rPr lang="cs-CZ" dirty="0"/>
                  <a:t>?</a:t>
                </a:r>
              </a:p>
              <a:p>
                <a:r>
                  <a:rPr lang="cs-CZ" dirty="0"/>
                  <a:t>---------------------------------------------------------------------------------------------------------------------</a:t>
                </a:r>
              </a:p>
              <a:p>
                <a:r>
                  <a:rPr lang="cs-CZ" sz="1600" i="1" dirty="0"/>
                  <a:t>Řešení: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cs-CZ" i="1" dirty="0"/>
                      <m:t>M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i="1" dirty="0"/>
                  <a:t> </a:t>
                </a:r>
                <a:r>
                  <a:rPr lang="cs-CZ" dirty="0"/>
                  <a:t>=</a:t>
                </a:r>
                <a:r>
                  <a:rPr lang="cs-CZ" i="1" dirty="0"/>
                  <a:t> </a:t>
                </a:r>
                <a:r>
                  <a:rPr lang="en-US" sz="2400" dirty="0"/>
                  <a:t>{</a:t>
                </a:r>
                <a:r>
                  <a:rPr lang="en-US" dirty="0"/>
                  <a:t>{a}, {b}, {a, b},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∅</a:t>
                </a:r>
                <a:r>
                  <a:rPr lang="en-US" sz="2400" dirty="0"/>
                  <a:t>}</a:t>
                </a:r>
                <a:r>
                  <a:rPr lang="en-US" dirty="0"/>
                  <a:t>.</a:t>
                </a:r>
                <a:endParaRPr lang="cs-CZ" i="1" dirty="0"/>
              </a:p>
              <a:p>
                <a:r>
                  <a:rPr lang="cs-CZ" dirty="0"/>
                  <a:t>b) Zabývejme se dále vlastnostmi </a:t>
                </a:r>
                <a:r>
                  <a:rPr lang="cs-CZ" u="sng" dirty="0"/>
                  <a:t>operace </a:t>
                </a:r>
                <a:r>
                  <a:rPr lang="cs-CZ" dirty="0"/>
                  <a:t>∩ (průnik množin) </a:t>
                </a:r>
                <a:r>
                  <a:rPr lang="cs-CZ" u="sng" dirty="0"/>
                  <a:t>v množině </a:t>
                </a:r>
                <a14:m>
                  <m:oMath xmlns:m="http://schemas.openxmlformats.org/officeDocument/2006/math">
                    <m:r>
                      <a:rPr lang="cs-CZ" i="1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d>
                      <m:dPr>
                        <m:ctrlPr>
                          <a:rPr lang="cs-CZ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cs-CZ" i="1" u="sng" dirty="0"/>
                          <m:t>M</m:t>
                        </m:r>
                      </m:e>
                    </m:d>
                  </m:oMath>
                </a14:m>
                <a:r>
                  <a:rPr lang="cs-CZ" u="sng" dirty="0"/>
                  <a:t> </a:t>
                </a:r>
              </a:p>
              <a:p>
                <a:pPr marL="457200" indent="-457200">
                  <a:buAutoNum type="alphaLcParenR"/>
                </a:pPr>
                <a:endParaRPr lang="cs-CZ" u="sng" dirty="0"/>
              </a:p>
              <a:p>
                <a:pPr marL="457200" indent="-457200">
                  <a:buAutoNum type="alphaLcParenR"/>
                </a:pPr>
                <a:endParaRPr lang="cs-CZ" u="sng" dirty="0"/>
              </a:p>
              <a:p>
                <a:pPr marL="457200" indent="-457200">
                  <a:buAutoNum type="alphaLcParenR"/>
                </a:pPr>
                <a:endParaRPr lang="cs-CZ" u="sng" dirty="0"/>
              </a:p>
            </p:txBody>
          </p:sp>
        </mc:Choice>
        <mc:Fallback xmlns="">
          <p:sp>
            <p:nvSpPr>
              <p:cNvPr id="2" name="Obdélník 1">
                <a:extLst>
                  <a:ext uri="{FF2B5EF4-FFF2-40B4-BE49-F238E27FC236}">
                    <a16:creationId xmlns:a16="http://schemas.microsoft.com/office/drawing/2014/main" id="{4DD39FE2-5F43-4D20-890F-733EA3937B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22" y="1210959"/>
                <a:ext cx="10848622" cy="2185214"/>
              </a:xfrm>
              <a:prstGeom prst="rect">
                <a:avLst/>
              </a:prstGeom>
              <a:blipFill>
                <a:blip r:embed="rId5"/>
                <a:stretch>
                  <a:fillRect l="-449" t="-167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6987A5F1-3974-4BA6-B611-FD4B2CEC5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682073"/>
              </p:ext>
            </p:extLst>
          </p:nvPr>
        </p:nvGraphicFramePr>
        <p:xfrm>
          <a:off x="742462" y="3027039"/>
          <a:ext cx="4064000" cy="2552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6100393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870603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71716195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0112463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805486853"/>
                    </a:ext>
                  </a:extLst>
                </a:gridCol>
              </a:tblGrid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cs-CZ" sz="2800" dirty="0"/>
                        <a:t>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050924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a</a:t>
                      </a:r>
                      <a:r>
                        <a:rPr lang="en-US" dirty="0"/>
                        <a:t>} 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802315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522363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187240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358874"/>
                  </a:ext>
                </a:extLst>
              </a:tr>
            </a:tbl>
          </a:graphicData>
        </a:graphic>
      </p:graphicFrame>
      <p:sp>
        <p:nvSpPr>
          <p:cNvPr id="25" name="Obdélník 24">
            <a:extLst>
              <a:ext uri="{FF2B5EF4-FFF2-40B4-BE49-F238E27FC236}">
                <a16:creationId xmlns:a16="http://schemas.microsoft.com/office/drawing/2014/main" id="{6CA4C240-D7F3-4CB5-90AB-1FFF39D28CC8}"/>
              </a:ext>
            </a:extLst>
          </p:cNvPr>
          <p:cNvSpPr/>
          <p:nvPr/>
        </p:nvSpPr>
        <p:spPr>
          <a:xfrm>
            <a:off x="6275520" y="2666850"/>
            <a:ext cx="506057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ND</a:t>
            </a:r>
            <a:r>
              <a:rPr lang="cs-CZ" sz="1400" dirty="0"/>
              <a:t>    tabulka je celá vyplněna prvky množiny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A </a:t>
            </a:r>
            <a:r>
              <a:rPr lang="cs-CZ" sz="1400" dirty="0"/>
              <a:t>      z tabulky obvykle nepoznáme (určíme z definice nebo ze </a:t>
            </a:r>
          </a:p>
          <a:p>
            <a:r>
              <a:rPr lang="cs-CZ" sz="1400" dirty="0"/>
              <a:t>               vztahu  A </a:t>
            </a:r>
            <a:r>
              <a:rPr lang="cs-CZ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cs-CZ" sz="1400" dirty="0"/>
              <a:t>(ZR ⇔ EI)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K  </a:t>
            </a:r>
            <a:r>
              <a:rPr lang="cs-CZ" sz="1400" dirty="0"/>
              <a:t>     prvky tabulky, která je celá vyplněna prvky množiny M,      </a:t>
            </a:r>
          </a:p>
          <a:p>
            <a:r>
              <a:rPr lang="cs-CZ" sz="1400" dirty="0"/>
              <a:t>               jsou souměrně rozloženy podle hl. diagonály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EN</a:t>
            </a:r>
            <a:r>
              <a:rPr lang="cs-CZ" sz="1400" dirty="0"/>
              <a:t>    alespoň jeden řádek a jeden sloupec jsou stejné jako   </a:t>
            </a:r>
          </a:p>
          <a:p>
            <a:r>
              <a:rPr lang="cs-CZ" sz="1400" dirty="0"/>
              <a:t>               záhlaví tabulky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EI</a:t>
            </a:r>
            <a:r>
              <a:rPr lang="cs-CZ" sz="1400" dirty="0"/>
              <a:t>      každý řádek a každý sloupec obsahuje neutrální prvky tak, </a:t>
            </a:r>
          </a:p>
          <a:p>
            <a:pPr lvl="1"/>
            <a:r>
              <a:rPr lang="cs-CZ" sz="1400" dirty="0"/>
              <a:t>      že ve všech řádcích a všech sloupcích existují takové, že  </a:t>
            </a:r>
          </a:p>
          <a:p>
            <a:pPr lvl="1"/>
            <a:r>
              <a:rPr lang="cs-CZ" sz="1400" dirty="0"/>
              <a:t>      jsou rozloženy podle hlavní diagonály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ZR</a:t>
            </a:r>
            <a:r>
              <a:rPr lang="cs-CZ" sz="1400" dirty="0"/>
              <a:t>     každý řádek a každý sloupec obsahují všechny prvky    </a:t>
            </a:r>
          </a:p>
          <a:p>
            <a:r>
              <a:rPr lang="cs-CZ" sz="1400" dirty="0"/>
              <a:t>               množiny M</a:t>
            </a:r>
          </a:p>
          <a:p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D01D924-B563-46C6-9592-79B7868391C5}"/>
              </a:ext>
            </a:extLst>
          </p:cNvPr>
          <p:cNvSpPr/>
          <p:nvPr/>
        </p:nvSpPr>
        <p:spPr>
          <a:xfrm>
            <a:off x="742462" y="5914278"/>
            <a:ext cx="380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u="sng" dirty="0">
                <a:latin typeface="Times New Roman" panose="02020603050405020304" pitchFamily="18" charset="0"/>
              </a:rPr>
              <a:t>ND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b="1" dirty="0">
                <a:latin typeface="Times New Roman" panose="02020603050405020304" pitchFamily="18" charset="0"/>
              </a:rPr>
              <a:t>  A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</a:t>
            </a:r>
            <a:r>
              <a:rPr lang="cs-CZ" b="1" u="sng" dirty="0">
                <a:latin typeface="Times New Roman" panose="02020603050405020304" pitchFamily="18" charset="0"/>
              </a:rPr>
              <a:t>K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b="1" u="sng" dirty="0">
                <a:latin typeface="Times New Roman" panose="02020603050405020304" pitchFamily="18" charset="0"/>
              </a:rPr>
              <a:t>EN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⋀    </a:t>
            </a:r>
            <a:r>
              <a:rPr lang="cs-CZ" b="1" dirty="0">
                <a:latin typeface="Times New Roman" panose="02020603050405020304" pitchFamily="18" charset="0"/>
              </a:rPr>
              <a:t>EI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ZR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22AD5DE-9BFC-4E24-8B3A-8FFA3BDEEDBC}"/>
              </a:ext>
            </a:extLst>
          </p:cNvPr>
          <p:cNvSpPr/>
          <p:nvPr/>
        </p:nvSpPr>
        <p:spPr>
          <a:xfrm>
            <a:off x="5545993" y="5647041"/>
            <a:ext cx="27462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latin typeface="Times New Roman" panose="02020603050405020304" pitchFamily="18" charset="0"/>
              </a:rPr>
              <a:t>e = </a:t>
            </a:r>
            <a:r>
              <a:rPr lang="en-US" sz="2000" dirty="0"/>
              <a:t>{a</a:t>
            </a:r>
            <a:r>
              <a:rPr lang="cs-CZ" sz="2000" dirty="0"/>
              <a:t>, b</a:t>
            </a:r>
            <a:r>
              <a:rPr lang="en-US" sz="2000" dirty="0"/>
              <a:t>}</a:t>
            </a:r>
            <a:r>
              <a:rPr lang="cs-CZ" sz="2000" b="1" dirty="0">
                <a:latin typeface="Times New Roman" panose="02020603050405020304" pitchFamily="18" charset="0"/>
              </a:rPr>
              <a:t> </a:t>
            </a:r>
            <a:r>
              <a:rPr lang="cs-CZ" dirty="0"/>
              <a:t>(neutrální prvek)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délník 13">
                <a:extLst>
                  <a:ext uri="{FF2B5EF4-FFF2-40B4-BE49-F238E27FC236}">
                    <a16:creationId xmlns:a16="http://schemas.microsoft.com/office/drawing/2014/main" id="{B842F152-3A60-48C4-BED7-008DAB0564E0}"/>
                  </a:ext>
                </a:extLst>
              </p:cNvPr>
              <p:cNvSpPr/>
              <p:nvPr/>
            </p:nvSpPr>
            <p:spPr>
              <a:xfrm>
                <a:off x="5545993" y="6028267"/>
                <a:ext cx="1459054" cy="3729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dirty="0"/>
                          <m:t>{</m:t>
                        </m:r>
                        <m:r>
                          <m:rPr>
                            <m:nor/>
                          </m:rPr>
                          <a:rPr lang="en-US" dirty="0"/>
                          <m:t>a</m:t>
                        </m:r>
                        <m:r>
                          <m:rPr>
                            <m:nor/>
                          </m:rPr>
                          <a:rPr lang="cs-CZ" dirty="0"/>
                          <m:t>, </m:t>
                        </m:r>
                        <m:r>
                          <m:rPr>
                            <m:nor/>
                          </m:rPr>
                          <a:rPr lang="cs-CZ" dirty="0"/>
                          <m:t>b</m:t>
                        </m:r>
                        <m:r>
                          <m:rPr>
                            <m:nor/>
                          </m:rPr>
                          <a:rPr lang="en-US" dirty="0"/>
                          <m:t>}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</a:t>
                </a:r>
                <a:r>
                  <a:rPr lang="en-US" dirty="0"/>
                  <a:t>{a</a:t>
                </a:r>
                <a:r>
                  <a:rPr lang="cs-CZ" dirty="0"/>
                  <a:t>, b</a:t>
                </a:r>
                <a:r>
                  <a:rPr lang="en-US" dirty="0"/>
                  <a:t>} </a:t>
                </a:r>
                <a:endParaRPr lang="cs-CZ" b="1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Obdélník 13">
                <a:extLst>
                  <a:ext uri="{FF2B5EF4-FFF2-40B4-BE49-F238E27FC236}">
                    <a16:creationId xmlns:a16="http://schemas.microsoft.com/office/drawing/2014/main" id="{B842F152-3A60-48C4-BED7-008DAB0564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993" y="6028267"/>
                <a:ext cx="1459054" cy="372923"/>
              </a:xfrm>
              <a:prstGeom prst="rect">
                <a:avLst/>
              </a:prstGeom>
              <a:blipFill>
                <a:blip r:embed="rId6"/>
                <a:stretch>
                  <a:fillRect l="-837" t="-9836" r="-2510" b="-2623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1052F109-958B-4B5A-A9DC-7A91A18D66FF}"/>
              </a:ext>
            </a:extLst>
          </p:cNvPr>
          <p:cNvCxnSpPr/>
          <p:nvPr/>
        </p:nvCxnSpPr>
        <p:spPr>
          <a:xfrm flipV="1">
            <a:off x="3404496" y="5883500"/>
            <a:ext cx="398585" cy="4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1A7C03F9-917C-437C-AD60-CD0E1676711C}"/>
              </a:ext>
            </a:extLst>
          </p:cNvPr>
          <p:cNvCxnSpPr/>
          <p:nvPr/>
        </p:nvCxnSpPr>
        <p:spPr>
          <a:xfrm flipV="1">
            <a:off x="4076659" y="5914278"/>
            <a:ext cx="398585" cy="4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2">
            <a:extLst>
              <a:ext uri="{FF2B5EF4-FFF2-40B4-BE49-F238E27FC236}">
                <a16:creationId xmlns:a16="http://schemas.microsoft.com/office/drawing/2014/main" id="{877A1EDC-CD6F-4D56-B524-C64354DE11AB}"/>
              </a:ext>
            </a:extLst>
          </p:cNvPr>
          <p:cNvSpPr/>
          <p:nvPr/>
        </p:nvSpPr>
        <p:spPr>
          <a:xfrm>
            <a:off x="7588096" y="6014523"/>
            <a:ext cx="2435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∅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je agresivní prvek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27015F4-3528-4097-BB30-8038AA8E7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4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863"/>
    </mc:Choice>
    <mc:Fallback>
      <p:transition spd="slow" advTm="142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62467"/>
            <a:ext cx="10515600" cy="965200"/>
          </a:xfrm>
        </p:spPr>
        <p:txBody>
          <a:bodyPr>
            <a:normAutofit/>
          </a:bodyPr>
          <a:lstStyle/>
          <a:p>
            <a:r>
              <a:rPr lang="cs-CZ" b="1" u="sng" dirty="0"/>
              <a:t>Příklady algebraických struktur se dvěma operacemi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Zástupný text 1">
                <a:extLst>
                  <a:ext uri="{FF2B5EF4-FFF2-40B4-BE49-F238E27FC236}">
                    <a16:creationId xmlns:a16="http://schemas.microsoft.com/office/drawing/2014/main" id="{FE5B402F-7632-40C8-8262-272F1000E193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335667" y="1422401"/>
                <a:ext cx="11640433" cy="5226756"/>
              </a:xfrm>
            </p:spPr>
            <p:txBody>
              <a:bodyPr>
                <a:normAutofit/>
              </a:bodyPr>
              <a:lstStyle/>
              <a:p>
                <a:r>
                  <a:rPr lang="cs-CZ" sz="2000" i="1" dirty="0"/>
                  <a:t>Příklad 3:</a:t>
                </a:r>
                <a:r>
                  <a:rPr lang="cs-CZ" sz="2400" dirty="0"/>
                  <a:t> Určete typ algebraické struktury (</a:t>
                </a:r>
                <a14:m>
                  <m:oMath xmlns:m="http://schemas.openxmlformats.org/officeDocument/2006/math">
                    <m:r>
                      <a:rPr lang="cs-CZ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cs-CZ" sz="2400" i="1" dirty="0"/>
                      <m:t>M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sz="2400" dirty="0"/>
                  <a:t>, ∪</a:t>
                </a:r>
                <a:r>
                  <a:rPr lang="cs-CZ" sz="2800" dirty="0"/>
                  <a:t>, ∩</a:t>
                </a:r>
                <a:r>
                  <a:rPr lang="cs-CZ" sz="2400" dirty="0"/>
                  <a:t>), kde </a:t>
                </a:r>
                <a:r>
                  <a:rPr lang="cs-CZ" sz="2400" i="1" dirty="0"/>
                  <a:t>M</a:t>
                </a:r>
                <a:r>
                  <a:rPr lang="cs-CZ" sz="2400" dirty="0"/>
                  <a:t> = </a:t>
                </a:r>
                <a:r>
                  <a:rPr lang="en-US" sz="2400" dirty="0"/>
                  <a:t>{a, b}</a:t>
                </a:r>
                <a:r>
                  <a:rPr lang="cs-CZ" sz="2400" dirty="0"/>
                  <a:t>?</a:t>
                </a:r>
              </a:p>
              <a:p>
                <a:r>
                  <a:rPr lang="cs-CZ" sz="2400" dirty="0"/>
                  <a:t>---------------------------------------------------------------------------------------------------------------------</a:t>
                </a:r>
              </a:p>
              <a:p>
                <a:r>
                  <a:rPr lang="cs-CZ" sz="2000" i="1" dirty="0"/>
                  <a:t>Řešení:</a:t>
                </a:r>
              </a:p>
              <a:p>
                <a:r>
                  <a:rPr lang="cs-CZ" sz="2000" dirty="0"/>
                  <a:t>       </a:t>
                </a:r>
                <a:r>
                  <a:rPr lang="cs-CZ" sz="2000" u="sng" dirty="0"/>
                  <a:t>Vyšetříme asociativitu operace </a:t>
                </a:r>
                <a:r>
                  <a:rPr lang="cs-CZ" sz="2400" dirty="0"/>
                  <a:t>∩</a:t>
                </a:r>
                <a:r>
                  <a:rPr lang="cs-CZ" sz="2000" dirty="0"/>
                  <a:t> : 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∀ </a:t>
                </a:r>
                <a:r>
                  <a:rPr lang="cs-CZ" sz="2000" dirty="0"/>
                  <a:t>A, B, C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 </a:t>
                </a:r>
                <a:r>
                  <a:rPr lang="cs-CZ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ℳ:</a:t>
                </a:r>
                <a:r>
                  <a:rPr lang="cs-CZ" sz="2000" dirty="0"/>
                  <a:t> A ∩ (B ∩ C) = (A ∩ B) ∩ C</a:t>
                </a:r>
                <a:r>
                  <a:rPr lang="en-US" sz="2000" dirty="0"/>
                  <a:t> </a:t>
                </a:r>
                <a:endParaRPr lang="cs-CZ" sz="2000" dirty="0"/>
              </a:p>
            </p:txBody>
          </p:sp>
        </mc:Choice>
        <mc:Fallback>
          <p:sp>
            <p:nvSpPr>
              <p:cNvPr id="2" name="Zástupný text 1">
                <a:extLst>
                  <a:ext uri="{FF2B5EF4-FFF2-40B4-BE49-F238E27FC236}">
                    <a16:creationId xmlns:a16="http://schemas.microsoft.com/office/drawing/2014/main" id="{FE5B402F-7632-40C8-8262-272F1000E1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335667" y="1422401"/>
                <a:ext cx="11640433" cy="5226756"/>
              </a:xfrm>
              <a:blipFill>
                <a:blip r:embed="rId4"/>
                <a:stretch>
                  <a:fillRect l="-785" t="-186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FCBC46AB-A5C6-43A6-B8FA-6CDEA06610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430EEDDA-4DC1-420C-851F-25E5A10D7967}"/>
              </a:ext>
            </a:extLst>
          </p:cNvPr>
          <p:cNvSpPr/>
          <p:nvPr/>
        </p:nvSpPr>
        <p:spPr>
          <a:xfrm>
            <a:off x="1922496" y="3819646"/>
            <a:ext cx="1114215" cy="105151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E37EE199-2BA2-42A6-8C20-132CB1F99A4F}"/>
              </a:ext>
            </a:extLst>
          </p:cNvPr>
          <p:cNvSpPr/>
          <p:nvPr/>
        </p:nvSpPr>
        <p:spPr>
          <a:xfrm>
            <a:off x="2650067" y="3819646"/>
            <a:ext cx="1114214" cy="105151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7BD7DB0-28DE-47C4-821D-49F5986738E8}"/>
              </a:ext>
            </a:extLst>
          </p:cNvPr>
          <p:cNvSpPr/>
          <p:nvPr/>
        </p:nvSpPr>
        <p:spPr>
          <a:xfrm>
            <a:off x="2336634" y="4492977"/>
            <a:ext cx="925689" cy="9652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B593E7C0-EAB4-421F-B79B-5DE2D0A3CE0B}"/>
              </a:ext>
            </a:extLst>
          </p:cNvPr>
          <p:cNvSpPr/>
          <p:nvPr/>
        </p:nvSpPr>
        <p:spPr>
          <a:xfrm>
            <a:off x="4980197" y="3819646"/>
            <a:ext cx="1133146" cy="105151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D853EBC-1895-4CDE-96C3-B9F0C2153DE2}"/>
              </a:ext>
            </a:extLst>
          </p:cNvPr>
          <p:cNvSpPr/>
          <p:nvPr/>
        </p:nvSpPr>
        <p:spPr>
          <a:xfrm>
            <a:off x="5724348" y="3788838"/>
            <a:ext cx="1114215" cy="105151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08C73928-E5DF-4231-92E5-2A849F4D80BE}"/>
              </a:ext>
            </a:extLst>
          </p:cNvPr>
          <p:cNvSpPr/>
          <p:nvPr/>
        </p:nvSpPr>
        <p:spPr>
          <a:xfrm>
            <a:off x="5439107" y="4492660"/>
            <a:ext cx="976280" cy="9652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9957F9E-4D8B-4EA4-BCBE-A305DFD89F89}"/>
              </a:ext>
            </a:extLst>
          </p:cNvPr>
          <p:cNvSpPr txBox="1"/>
          <p:nvPr/>
        </p:nvSpPr>
        <p:spPr>
          <a:xfrm>
            <a:off x="1793109" y="3681938"/>
            <a:ext cx="2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A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5EE46A8-BD8D-4265-9ECF-C7233F9FB8B3}"/>
              </a:ext>
            </a:extLst>
          </p:cNvPr>
          <p:cNvSpPr txBox="1"/>
          <p:nvPr/>
        </p:nvSpPr>
        <p:spPr>
          <a:xfrm>
            <a:off x="4686995" y="3745879"/>
            <a:ext cx="2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A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35B6784-4852-4A69-A20A-BAA88B5FC3DB}"/>
              </a:ext>
            </a:extLst>
          </p:cNvPr>
          <p:cNvSpPr txBox="1"/>
          <p:nvPr/>
        </p:nvSpPr>
        <p:spPr>
          <a:xfrm>
            <a:off x="3762222" y="3734304"/>
            <a:ext cx="30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B3D0D71-2A68-47CE-80E0-0D6054E8A78F}"/>
              </a:ext>
            </a:extLst>
          </p:cNvPr>
          <p:cNvSpPr txBox="1"/>
          <p:nvPr/>
        </p:nvSpPr>
        <p:spPr>
          <a:xfrm>
            <a:off x="6805082" y="3695512"/>
            <a:ext cx="30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ACCF2F9-7661-47A1-939E-C2F514C9E205}"/>
              </a:ext>
            </a:extLst>
          </p:cNvPr>
          <p:cNvSpPr txBox="1"/>
          <p:nvPr/>
        </p:nvSpPr>
        <p:spPr>
          <a:xfrm>
            <a:off x="3207174" y="5065890"/>
            <a:ext cx="30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3633E03-07EE-4E4C-9D30-88BDF509F824}"/>
              </a:ext>
            </a:extLst>
          </p:cNvPr>
          <p:cNvSpPr txBox="1"/>
          <p:nvPr/>
        </p:nvSpPr>
        <p:spPr>
          <a:xfrm>
            <a:off x="6442470" y="5065890"/>
            <a:ext cx="30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5FEAB3C-293D-4E5B-9C85-3387D159A69B}"/>
              </a:ext>
            </a:extLst>
          </p:cNvPr>
          <p:cNvSpPr txBox="1"/>
          <p:nvPr/>
        </p:nvSpPr>
        <p:spPr>
          <a:xfrm>
            <a:off x="1056866" y="3595804"/>
            <a:ext cx="409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L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E981FAF-CF00-40A6-8D7F-A7C4B1465AED}"/>
              </a:ext>
            </a:extLst>
          </p:cNvPr>
          <p:cNvSpPr txBox="1"/>
          <p:nvPr/>
        </p:nvSpPr>
        <p:spPr>
          <a:xfrm>
            <a:off x="4285147" y="3530436"/>
            <a:ext cx="409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P</a:t>
            </a:r>
          </a:p>
        </p:txBody>
      </p:sp>
      <p:sp>
        <p:nvSpPr>
          <p:cNvPr id="22" name="Pravá složená závorka 21">
            <a:extLst>
              <a:ext uri="{FF2B5EF4-FFF2-40B4-BE49-F238E27FC236}">
                <a16:creationId xmlns:a16="http://schemas.microsoft.com/office/drawing/2014/main" id="{C3345BCE-5255-473B-80A0-58E12CB2F596}"/>
              </a:ext>
            </a:extLst>
          </p:cNvPr>
          <p:cNvSpPr/>
          <p:nvPr/>
        </p:nvSpPr>
        <p:spPr>
          <a:xfrm rot="16200000">
            <a:off x="7040960" y="2134347"/>
            <a:ext cx="149751" cy="123067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Pravá složená závorka 22">
            <a:extLst>
              <a:ext uri="{FF2B5EF4-FFF2-40B4-BE49-F238E27FC236}">
                <a16:creationId xmlns:a16="http://schemas.microsoft.com/office/drawing/2014/main" id="{2B90A6FD-77D0-4BE0-897C-56E68A559544}"/>
              </a:ext>
            </a:extLst>
          </p:cNvPr>
          <p:cNvSpPr/>
          <p:nvPr/>
        </p:nvSpPr>
        <p:spPr>
          <a:xfrm rot="16200000">
            <a:off x="8458650" y="2121556"/>
            <a:ext cx="178520" cy="122749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4FAF43C-CD61-4FE3-AA3A-36AC6D7B0B42}"/>
              </a:ext>
            </a:extLst>
          </p:cNvPr>
          <p:cNvSpPr txBox="1"/>
          <p:nvPr/>
        </p:nvSpPr>
        <p:spPr>
          <a:xfrm>
            <a:off x="6957112" y="2088970"/>
            <a:ext cx="409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L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DEED8AC-BBC6-4B2A-A443-397672ED020B}"/>
              </a:ext>
            </a:extLst>
          </p:cNvPr>
          <p:cNvSpPr txBox="1"/>
          <p:nvPr/>
        </p:nvSpPr>
        <p:spPr>
          <a:xfrm>
            <a:off x="8376019" y="2088970"/>
            <a:ext cx="409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D9B8CE8-A03F-43FA-8927-777439D788BB}"/>
              </a:ext>
            </a:extLst>
          </p:cNvPr>
          <p:cNvSpPr txBox="1"/>
          <p:nvPr/>
        </p:nvSpPr>
        <p:spPr>
          <a:xfrm>
            <a:off x="2874451" y="5777028"/>
            <a:ext cx="7136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L = P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⟹ </a:t>
            </a:r>
            <a:r>
              <a:rPr lang="cs-CZ" sz="2400" dirty="0"/>
              <a:t>operace ∩ je asociativní</a:t>
            </a:r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7603BD5F-8950-4191-B086-C3CEE101011E}"/>
              </a:ext>
            </a:extLst>
          </p:cNvPr>
          <p:cNvSpPr/>
          <p:nvPr/>
        </p:nvSpPr>
        <p:spPr>
          <a:xfrm>
            <a:off x="2672862" y="4494628"/>
            <a:ext cx="316523" cy="239738"/>
          </a:xfrm>
          <a:custGeom>
            <a:avLst/>
            <a:gdLst>
              <a:gd name="connsiteX0" fmla="*/ 0 w 316523"/>
              <a:gd name="connsiteY0" fmla="*/ 7034 h 239738"/>
              <a:gd name="connsiteX1" fmla="*/ 161778 w 316523"/>
              <a:gd name="connsiteY1" fmla="*/ 0 h 239738"/>
              <a:gd name="connsiteX2" fmla="*/ 239150 w 316523"/>
              <a:gd name="connsiteY2" fmla="*/ 7034 h 239738"/>
              <a:gd name="connsiteX3" fmla="*/ 281353 w 316523"/>
              <a:gd name="connsiteY3" fmla="*/ 21101 h 239738"/>
              <a:gd name="connsiteX4" fmla="*/ 316523 w 316523"/>
              <a:gd name="connsiteY4" fmla="*/ 56270 h 239738"/>
              <a:gd name="connsiteX5" fmla="*/ 281353 w 316523"/>
              <a:gd name="connsiteY5" fmla="*/ 112541 h 239738"/>
              <a:gd name="connsiteX6" fmla="*/ 246184 w 316523"/>
              <a:gd name="connsiteY6" fmla="*/ 168812 h 239738"/>
              <a:gd name="connsiteX7" fmla="*/ 203981 w 316523"/>
              <a:gd name="connsiteY7" fmla="*/ 218049 h 239738"/>
              <a:gd name="connsiteX8" fmla="*/ 161778 w 316523"/>
              <a:gd name="connsiteY8" fmla="*/ 239150 h 239738"/>
              <a:gd name="connsiteX9" fmla="*/ 119575 w 316523"/>
              <a:gd name="connsiteY9" fmla="*/ 196947 h 239738"/>
              <a:gd name="connsiteX10" fmla="*/ 77372 w 316523"/>
              <a:gd name="connsiteY10" fmla="*/ 119575 h 239738"/>
              <a:gd name="connsiteX11" fmla="*/ 56270 w 316523"/>
              <a:gd name="connsiteY11" fmla="*/ 70338 h 239738"/>
              <a:gd name="connsiteX12" fmla="*/ 0 w 316523"/>
              <a:gd name="connsiteY12" fmla="*/ 7034 h 239738"/>
              <a:gd name="connsiteX0" fmla="*/ 0 w 316523"/>
              <a:gd name="connsiteY0" fmla="*/ 7034 h 239738"/>
              <a:gd name="connsiteX1" fmla="*/ 161778 w 316523"/>
              <a:gd name="connsiteY1" fmla="*/ 0 h 239738"/>
              <a:gd name="connsiteX2" fmla="*/ 239150 w 316523"/>
              <a:gd name="connsiteY2" fmla="*/ 7034 h 239738"/>
              <a:gd name="connsiteX3" fmla="*/ 281353 w 316523"/>
              <a:gd name="connsiteY3" fmla="*/ 21101 h 239738"/>
              <a:gd name="connsiteX4" fmla="*/ 316523 w 316523"/>
              <a:gd name="connsiteY4" fmla="*/ 56270 h 239738"/>
              <a:gd name="connsiteX5" fmla="*/ 281353 w 316523"/>
              <a:gd name="connsiteY5" fmla="*/ 112541 h 239738"/>
              <a:gd name="connsiteX6" fmla="*/ 246184 w 316523"/>
              <a:gd name="connsiteY6" fmla="*/ 168812 h 239738"/>
              <a:gd name="connsiteX7" fmla="*/ 203981 w 316523"/>
              <a:gd name="connsiteY7" fmla="*/ 218049 h 239738"/>
              <a:gd name="connsiteX8" fmla="*/ 161778 w 316523"/>
              <a:gd name="connsiteY8" fmla="*/ 239150 h 239738"/>
              <a:gd name="connsiteX9" fmla="*/ 119575 w 316523"/>
              <a:gd name="connsiteY9" fmla="*/ 196947 h 239738"/>
              <a:gd name="connsiteX10" fmla="*/ 77372 w 316523"/>
              <a:gd name="connsiteY10" fmla="*/ 119575 h 239738"/>
              <a:gd name="connsiteX11" fmla="*/ 56270 w 316523"/>
              <a:gd name="connsiteY11" fmla="*/ 98473 h 239738"/>
              <a:gd name="connsiteX12" fmla="*/ 0 w 316523"/>
              <a:gd name="connsiteY12" fmla="*/ 7034 h 23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523" h="239738">
                <a:moveTo>
                  <a:pt x="0" y="7034"/>
                </a:moveTo>
                <a:cubicBezTo>
                  <a:pt x="60960" y="3517"/>
                  <a:pt x="121920" y="0"/>
                  <a:pt x="161778" y="0"/>
                </a:cubicBezTo>
                <a:cubicBezTo>
                  <a:pt x="201636" y="0"/>
                  <a:pt x="219221" y="3517"/>
                  <a:pt x="239150" y="7034"/>
                </a:cubicBezTo>
                <a:cubicBezTo>
                  <a:pt x="259079" y="10551"/>
                  <a:pt x="268458" y="12895"/>
                  <a:pt x="281353" y="21101"/>
                </a:cubicBezTo>
                <a:cubicBezTo>
                  <a:pt x="294249" y="29307"/>
                  <a:pt x="316523" y="41030"/>
                  <a:pt x="316523" y="56270"/>
                </a:cubicBezTo>
                <a:cubicBezTo>
                  <a:pt x="316523" y="71510"/>
                  <a:pt x="281353" y="112541"/>
                  <a:pt x="281353" y="112541"/>
                </a:cubicBezTo>
                <a:cubicBezTo>
                  <a:pt x="269630" y="131298"/>
                  <a:pt x="259079" y="151227"/>
                  <a:pt x="246184" y="168812"/>
                </a:cubicBezTo>
                <a:cubicBezTo>
                  <a:pt x="233289" y="186397"/>
                  <a:pt x="218049" y="206326"/>
                  <a:pt x="203981" y="218049"/>
                </a:cubicBezTo>
                <a:cubicBezTo>
                  <a:pt x="189913" y="229772"/>
                  <a:pt x="175846" y="242667"/>
                  <a:pt x="161778" y="239150"/>
                </a:cubicBezTo>
                <a:cubicBezTo>
                  <a:pt x="147710" y="235633"/>
                  <a:pt x="133643" y="216876"/>
                  <a:pt x="119575" y="196947"/>
                </a:cubicBezTo>
                <a:cubicBezTo>
                  <a:pt x="105507" y="177018"/>
                  <a:pt x="87923" y="140677"/>
                  <a:pt x="77372" y="119575"/>
                </a:cubicBezTo>
                <a:cubicBezTo>
                  <a:pt x="66821" y="98473"/>
                  <a:pt x="56270" y="98473"/>
                  <a:pt x="56270" y="98473"/>
                </a:cubicBezTo>
                <a:cubicBezTo>
                  <a:pt x="37513" y="77372"/>
                  <a:pt x="18757" y="28135"/>
                  <a:pt x="0" y="7034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Volný tvar: obrazec 26">
            <a:extLst>
              <a:ext uri="{FF2B5EF4-FFF2-40B4-BE49-F238E27FC236}">
                <a16:creationId xmlns:a16="http://schemas.microsoft.com/office/drawing/2014/main" id="{D0B78860-9629-4F0D-B351-C9E519F0ED39}"/>
              </a:ext>
            </a:extLst>
          </p:cNvPr>
          <p:cNvSpPr/>
          <p:nvPr/>
        </p:nvSpPr>
        <p:spPr>
          <a:xfrm>
            <a:off x="5768987" y="4494628"/>
            <a:ext cx="304032" cy="239738"/>
          </a:xfrm>
          <a:custGeom>
            <a:avLst/>
            <a:gdLst>
              <a:gd name="connsiteX0" fmla="*/ 0 w 316523"/>
              <a:gd name="connsiteY0" fmla="*/ 7034 h 239738"/>
              <a:gd name="connsiteX1" fmla="*/ 161778 w 316523"/>
              <a:gd name="connsiteY1" fmla="*/ 0 h 239738"/>
              <a:gd name="connsiteX2" fmla="*/ 239150 w 316523"/>
              <a:gd name="connsiteY2" fmla="*/ 7034 h 239738"/>
              <a:gd name="connsiteX3" fmla="*/ 281353 w 316523"/>
              <a:gd name="connsiteY3" fmla="*/ 21101 h 239738"/>
              <a:gd name="connsiteX4" fmla="*/ 316523 w 316523"/>
              <a:gd name="connsiteY4" fmla="*/ 56270 h 239738"/>
              <a:gd name="connsiteX5" fmla="*/ 281353 w 316523"/>
              <a:gd name="connsiteY5" fmla="*/ 112541 h 239738"/>
              <a:gd name="connsiteX6" fmla="*/ 246184 w 316523"/>
              <a:gd name="connsiteY6" fmla="*/ 168812 h 239738"/>
              <a:gd name="connsiteX7" fmla="*/ 203981 w 316523"/>
              <a:gd name="connsiteY7" fmla="*/ 218049 h 239738"/>
              <a:gd name="connsiteX8" fmla="*/ 161778 w 316523"/>
              <a:gd name="connsiteY8" fmla="*/ 239150 h 239738"/>
              <a:gd name="connsiteX9" fmla="*/ 119575 w 316523"/>
              <a:gd name="connsiteY9" fmla="*/ 196947 h 239738"/>
              <a:gd name="connsiteX10" fmla="*/ 77372 w 316523"/>
              <a:gd name="connsiteY10" fmla="*/ 119575 h 239738"/>
              <a:gd name="connsiteX11" fmla="*/ 56270 w 316523"/>
              <a:gd name="connsiteY11" fmla="*/ 70338 h 239738"/>
              <a:gd name="connsiteX12" fmla="*/ 0 w 316523"/>
              <a:gd name="connsiteY12" fmla="*/ 7034 h 239738"/>
              <a:gd name="connsiteX0" fmla="*/ 0 w 316523"/>
              <a:gd name="connsiteY0" fmla="*/ 7034 h 239738"/>
              <a:gd name="connsiteX1" fmla="*/ 161778 w 316523"/>
              <a:gd name="connsiteY1" fmla="*/ 0 h 239738"/>
              <a:gd name="connsiteX2" fmla="*/ 239150 w 316523"/>
              <a:gd name="connsiteY2" fmla="*/ 7034 h 239738"/>
              <a:gd name="connsiteX3" fmla="*/ 281353 w 316523"/>
              <a:gd name="connsiteY3" fmla="*/ 21101 h 239738"/>
              <a:gd name="connsiteX4" fmla="*/ 316523 w 316523"/>
              <a:gd name="connsiteY4" fmla="*/ 56270 h 239738"/>
              <a:gd name="connsiteX5" fmla="*/ 281353 w 316523"/>
              <a:gd name="connsiteY5" fmla="*/ 112541 h 239738"/>
              <a:gd name="connsiteX6" fmla="*/ 246184 w 316523"/>
              <a:gd name="connsiteY6" fmla="*/ 168812 h 239738"/>
              <a:gd name="connsiteX7" fmla="*/ 203981 w 316523"/>
              <a:gd name="connsiteY7" fmla="*/ 218049 h 239738"/>
              <a:gd name="connsiteX8" fmla="*/ 161778 w 316523"/>
              <a:gd name="connsiteY8" fmla="*/ 239150 h 239738"/>
              <a:gd name="connsiteX9" fmla="*/ 119575 w 316523"/>
              <a:gd name="connsiteY9" fmla="*/ 196947 h 239738"/>
              <a:gd name="connsiteX10" fmla="*/ 77372 w 316523"/>
              <a:gd name="connsiteY10" fmla="*/ 119575 h 239738"/>
              <a:gd name="connsiteX11" fmla="*/ 56270 w 316523"/>
              <a:gd name="connsiteY11" fmla="*/ 98473 h 239738"/>
              <a:gd name="connsiteX12" fmla="*/ 0 w 316523"/>
              <a:gd name="connsiteY12" fmla="*/ 7034 h 23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523" h="239738">
                <a:moveTo>
                  <a:pt x="0" y="7034"/>
                </a:moveTo>
                <a:cubicBezTo>
                  <a:pt x="60960" y="3517"/>
                  <a:pt x="121920" y="0"/>
                  <a:pt x="161778" y="0"/>
                </a:cubicBezTo>
                <a:cubicBezTo>
                  <a:pt x="201636" y="0"/>
                  <a:pt x="219221" y="3517"/>
                  <a:pt x="239150" y="7034"/>
                </a:cubicBezTo>
                <a:cubicBezTo>
                  <a:pt x="259079" y="10551"/>
                  <a:pt x="268458" y="12895"/>
                  <a:pt x="281353" y="21101"/>
                </a:cubicBezTo>
                <a:cubicBezTo>
                  <a:pt x="294249" y="29307"/>
                  <a:pt x="316523" y="41030"/>
                  <a:pt x="316523" y="56270"/>
                </a:cubicBezTo>
                <a:cubicBezTo>
                  <a:pt x="316523" y="71510"/>
                  <a:pt x="281353" y="112541"/>
                  <a:pt x="281353" y="112541"/>
                </a:cubicBezTo>
                <a:cubicBezTo>
                  <a:pt x="269630" y="131298"/>
                  <a:pt x="259079" y="151227"/>
                  <a:pt x="246184" y="168812"/>
                </a:cubicBezTo>
                <a:cubicBezTo>
                  <a:pt x="233289" y="186397"/>
                  <a:pt x="218049" y="206326"/>
                  <a:pt x="203981" y="218049"/>
                </a:cubicBezTo>
                <a:cubicBezTo>
                  <a:pt x="189913" y="229772"/>
                  <a:pt x="175846" y="242667"/>
                  <a:pt x="161778" y="239150"/>
                </a:cubicBezTo>
                <a:cubicBezTo>
                  <a:pt x="147710" y="235633"/>
                  <a:pt x="133643" y="216876"/>
                  <a:pt x="119575" y="196947"/>
                </a:cubicBezTo>
                <a:cubicBezTo>
                  <a:pt x="105507" y="177018"/>
                  <a:pt x="87923" y="140677"/>
                  <a:pt x="77372" y="119575"/>
                </a:cubicBezTo>
                <a:cubicBezTo>
                  <a:pt x="66821" y="98473"/>
                  <a:pt x="56270" y="98473"/>
                  <a:pt x="56270" y="98473"/>
                </a:cubicBezTo>
                <a:cubicBezTo>
                  <a:pt x="37513" y="77372"/>
                  <a:pt x="18757" y="28135"/>
                  <a:pt x="0" y="7034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9D1B799A-0861-4AC1-8555-0AFC9861E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86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58"/>
    </mc:Choice>
    <mc:Fallback>
      <p:transition spd="slow" advTm="79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657" y="1610705"/>
            <a:ext cx="5563468" cy="1963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Algebraické struktury se dvěma operacemi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A082E6AB-E403-4E56-9319-C84907EF0BAF}"/>
              </a:ext>
            </a:extLst>
          </p:cNvPr>
          <p:cNvSpPr txBox="1">
            <a:spLocks/>
          </p:cNvSpPr>
          <p:nvPr/>
        </p:nvSpPr>
        <p:spPr>
          <a:xfrm>
            <a:off x="4249105" y="6242165"/>
            <a:ext cx="4645250" cy="64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Prezentace č. 9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D49BE7E-9560-4EE6-9D9C-D26EBC76E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7"/>
    </mc:Choice>
    <mc:Fallback xmlns="">
      <p:transition spd="slow" advTm="17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19686"/>
            <a:ext cx="10848621" cy="842880"/>
          </a:xfrm>
        </p:spPr>
        <p:txBody>
          <a:bodyPr>
            <a:normAutofit/>
          </a:bodyPr>
          <a:lstStyle/>
          <a:p>
            <a:r>
              <a:rPr lang="cs-CZ" sz="3200" b="1" u="sng" dirty="0"/>
              <a:t>Příklady algebraických struktur se dvěma operacemi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6462" y="2426677"/>
            <a:ext cx="6775938" cy="2831123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Obdélník 1">
                <a:extLst>
                  <a:ext uri="{FF2B5EF4-FFF2-40B4-BE49-F238E27FC236}">
                    <a16:creationId xmlns:a16="http://schemas.microsoft.com/office/drawing/2014/main" id="{4DD39FE2-5F43-4D20-890F-733EA3937BCF}"/>
                  </a:ext>
                </a:extLst>
              </p:cNvPr>
              <p:cNvSpPr/>
              <p:nvPr/>
            </p:nvSpPr>
            <p:spPr>
              <a:xfrm>
                <a:off x="587022" y="1210959"/>
                <a:ext cx="10848622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1600" i="1" dirty="0"/>
                  <a:t>Příklad 3:</a:t>
                </a:r>
                <a:r>
                  <a:rPr lang="cs-CZ" dirty="0"/>
                  <a:t> Určete typ algebraické struktury (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cs-CZ" i="1" dirty="0"/>
                      <m:t>M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dirty="0"/>
                  <a:t>, ∪</a:t>
                </a:r>
                <a:r>
                  <a:rPr lang="cs-CZ" sz="2000" dirty="0"/>
                  <a:t>, ∩</a:t>
                </a:r>
                <a:r>
                  <a:rPr lang="cs-CZ" dirty="0"/>
                  <a:t>), kde </a:t>
                </a:r>
                <a:r>
                  <a:rPr lang="cs-CZ" i="1" dirty="0"/>
                  <a:t>M</a:t>
                </a:r>
                <a:r>
                  <a:rPr lang="cs-CZ" dirty="0"/>
                  <a:t> = </a:t>
                </a:r>
                <a:r>
                  <a:rPr lang="en-US" dirty="0"/>
                  <a:t>{a, b}</a:t>
                </a:r>
                <a:r>
                  <a:rPr lang="cs-CZ" dirty="0"/>
                  <a:t>?</a:t>
                </a:r>
              </a:p>
              <a:p>
                <a:r>
                  <a:rPr lang="cs-CZ" dirty="0"/>
                  <a:t>---------------------------------------------------------------------------------------------------------------------</a:t>
                </a:r>
              </a:p>
              <a:p>
                <a:r>
                  <a:rPr lang="cs-CZ" sz="1600" i="1" dirty="0"/>
                  <a:t>Řešení: </a:t>
                </a:r>
                <a:endParaRPr lang="cs-CZ" u="sng" dirty="0"/>
              </a:p>
              <a:p>
                <a:pPr marL="457200" indent="-457200">
                  <a:buAutoNum type="alphaLcParenR"/>
                </a:pPr>
                <a:endParaRPr lang="cs-CZ" u="sng" dirty="0"/>
              </a:p>
              <a:p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cs-CZ" i="1" dirty="0"/>
                      <m:t>M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i="1" dirty="0"/>
                  <a:t> </a:t>
                </a:r>
                <a:r>
                  <a:rPr lang="cs-CZ" dirty="0"/>
                  <a:t>=</a:t>
                </a:r>
                <a:r>
                  <a:rPr lang="cs-CZ" i="1" dirty="0"/>
                  <a:t> </a:t>
                </a:r>
                <a:r>
                  <a:rPr lang="en-US" sz="2400" dirty="0"/>
                  <a:t>{</a:t>
                </a:r>
                <a:r>
                  <a:rPr lang="en-US" dirty="0"/>
                  <a:t>{a}, {b}, {a, b},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∅</a:t>
                </a:r>
                <a:r>
                  <a:rPr lang="en-US" sz="2400" dirty="0"/>
                  <a:t>}</a:t>
                </a:r>
                <a:endParaRPr lang="cs-CZ" i="1" dirty="0"/>
              </a:p>
            </p:txBody>
          </p:sp>
        </mc:Choice>
        <mc:Fallback>
          <p:sp>
            <p:nvSpPr>
              <p:cNvPr id="2" name="Obdélník 1">
                <a:extLst>
                  <a:ext uri="{FF2B5EF4-FFF2-40B4-BE49-F238E27FC236}">
                    <a16:creationId xmlns:a16="http://schemas.microsoft.com/office/drawing/2014/main" id="{4DD39FE2-5F43-4D20-890F-733EA3937B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22" y="1210959"/>
                <a:ext cx="10848622" cy="1569660"/>
              </a:xfrm>
              <a:prstGeom prst="rect">
                <a:avLst/>
              </a:prstGeom>
              <a:blipFill>
                <a:blip r:embed="rId5"/>
                <a:stretch>
                  <a:fillRect l="-449" t="-2335" b="-817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6987A5F1-3974-4BA6-B611-FD4B2CEC5A2F}"/>
              </a:ext>
            </a:extLst>
          </p:cNvPr>
          <p:cNvGraphicFramePr>
            <a:graphicFrameLocks noGrp="1"/>
          </p:cNvGraphicFramePr>
          <p:nvPr/>
        </p:nvGraphicFramePr>
        <p:xfrm>
          <a:off x="742462" y="3027039"/>
          <a:ext cx="4064000" cy="2552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6100393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870603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71716195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0112463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805486853"/>
                    </a:ext>
                  </a:extLst>
                </a:gridCol>
              </a:tblGrid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cs-CZ" sz="2800" dirty="0"/>
                        <a:t>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050924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a</a:t>
                      </a:r>
                      <a:r>
                        <a:rPr lang="en-US" dirty="0"/>
                        <a:t>} 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802315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522363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{a}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/>
                        <a:t>{</a:t>
                      </a:r>
                      <a:r>
                        <a:rPr lang="cs-CZ" dirty="0"/>
                        <a:t>b</a:t>
                      </a:r>
                      <a:r>
                        <a:rPr lang="en-US" dirty="0"/>
                        <a:t>}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</a:t>
                      </a:r>
                      <a:r>
                        <a:rPr lang="en-US" dirty="0"/>
                        <a:t>{a</a:t>
                      </a:r>
                      <a:r>
                        <a:rPr lang="cs-CZ" dirty="0"/>
                        <a:t>, b</a:t>
                      </a:r>
                      <a:r>
                        <a:rPr lang="en-US" dirty="0"/>
                        <a:t>}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187240"/>
                  </a:ext>
                </a:extLst>
              </a:tr>
              <a:tr h="508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∅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358874"/>
                  </a:ext>
                </a:extLst>
              </a:tr>
            </a:tbl>
          </a:graphicData>
        </a:graphic>
      </p:graphicFrame>
      <p:sp>
        <p:nvSpPr>
          <p:cNvPr id="9" name="Obdélník 8">
            <a:extLst>
              <a:ext uri="{FF2B5EF4-FFF2-40B4-BE49-F238E27FC236}">
                <a16:creationId xmlns:a16="http://schemas.microsoft.com/office/drawing/2014/main" id="{ED01D924-B563-46C6-9592-79B7868391C5}"/>
              </a:ext>
            </a:extLst>
          </p:cNvPr>
          <p:cNvSpPr/>
          <p:nvPr/>
        </p:nvSpPr>
        <p:spPr>
          <a:xfrm>
            <a:off x="742462" y="5914278"/>
            <a:ext cx="380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u="sng" dirty="0">
                <a:latin typeface="Times New Roman" panose="02020603050405020304" pitchFamily="18" charset="0"/>
              </a:rPr>
              <a:t>ND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b="1" u="sng" dirty="0">
                <a:latin typeface="Times New Roman" panose="02020603050405020304" pitchFamily="18" charset="0"/>
              </a:rPr>
              <a:t>A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</a:t>
            </a:r>
            <a:r>
              <a:rPr lang="cs-CZ" b="1" u="sng" dirty="0">
                <a:latin typeface="Times New Roman" panose="02020603050405020304" pitchFamily="18" charset="0"/>
              </a:rPr>
              <a:t>K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 </a:t>
            </a:r>
            <a:r>
              <a:rPr lang="cs-CZ" b="1" u="sng" dirty="0">
                <a:latin typeface="Times New Roman" panose="02020603050405020304" pitchFamily="18" charset="0"/>
              </a:rPr>
              <a:t>EN</a:t>
            </a:r>
            <a:r>
              <a:rPr lang="cs-CZ" b="1" dirty="0">
                <a:latin typeface="Times New Roman" panose="02020603050405020304" pitchFamily="18" charset="0"/>
              </a:rPr>
              <a:t>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⋀    </a:t>
            </a:r>
            <a:r>
              <a:rPr lang="cs-CZ" b="1" dirty="0">
                <a:latin typeface="Times New Roman" panose="02020603050405020304" pitchFamily="18" charset="0"/>
              </a:rPr>
              <a:t>EI   </a:t>
            </a:r>
            <a:r>
              <a:rPr lang="cs-CZ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b="1" dirty="0">
                <a:latin typeface="Times New Roman" panose="02020603050405020304" pitchFamily="18" charset="0"/>
              </a:rPr>
              <a:t>  ZR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1052F109-958B-4B5A-A9DC-7A91A18D66FF}"/>
              </a:ext>
            </a:extLst>
          </p:cNvPr>
          <p:cNvCxnSpPr/>
          <p:nvPr/>
        </p:nvCxnSpPr>
        <p:spPr>
          <a:xfrm flipV="1">
            <a:off x="3404496" y="5883500"/>
            <a:ext cx="398585" cy="4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1A7C03F9-917C-437C-AD60-CD0E1676711C}"/>
              </a:ext>
            </a:extLst>
          </p:cNvPr>
          <p:cNvCxnSpPr/>
          <p:nvPr/>
        </p:nvCxnSpPr>
        <p:spPr>
          <a:xfrm flipV="1">
            <a:off x="4076659" y="5914278"/>
            <a:ext cx="398585" cy="4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Zástupný obsah 12">
                <a:extLst>
                  <a:ext uri="{FF2B5EF4-FFF2-40B4-BE49-F238E27FC236}">
                    <a16:creationId xmlns:a16="http://schemas.microsoft.com/office/drawing/2014/main" id="{5B301BAE-B5DC-4B62-8C9C-1A1AA7D50B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37760" y="4092536"/>
                <a:ext cx="6775938" cy="14773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cs-CZ" sz="2400" i="1" dirty="0"/>
                  <a:t>Algebraciká struktura </a:t>
                </a:r>
                <a:r>
                  <a:rPr lang="cs-CZ" sz="2400" dirty="0"/>
                  <a:t>(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cs-CZ" sz="2400" i="1" dirty="0"/>
                          <m:t>M</m:t>
                        </m:r>
                      </m:e>
                    </m:d>
                    <m:r>
                      <a:rPr lang="cs-CZ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cs-CZ" sz="2400" dirty="0"/>
                      <m:t>∩</m:t>
                    </m:r>
                  </m:oMath>
                </a14:m>
                <a:r>
                  <a:rPr lang="cs-CZ" sz="2400" dirty="0"/>
                  <a:t>) je komutativní pologrupa s jednotkovým prvkem </a:t>
                </a:r>
              </a:p>
              <a:p>
                <a:pPr lvl="1"/>
                <a:r>
                  <a:rPr lang="cs-CZ" sz="2400" b="1" dirty="0">
                    <a:latin typeface="Times New Roman" panose="02020603050405020304" pitchFamily="18" charset="0"/>
                  </a:rPr>
                  <a:t>e = </a:t>
                </a:r>
                <a:r>
                  <a:rPr lang="en-US" sz="2400" dirty="0"/>
                  <a:t>{a</a:t>
                </a:r>
                <a:r>
                  <a:rPr lang="cs-CZ" sz="2400" dirty="0"/>
                  <a:t>, b</a:t>
                </a:r>
                <a:r>
                  <a:rPr lang="en-US" sz="2400" dirty="0"/>
                  <a:t>}</a:t>
                </a:r>
                <a:r>
                  <a:rPr lang="cs-CZ" sz="2400" dirty="0"/>
                  <a:t>  a agresivním prvkem 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∅</a:t>
                </a:r>
                <a:r>
                  <a:rPr lang="cs-CZ" sz="2400" dirty="0"/>
                  <a:t>                     </a:t>
                </a:r>
              </a:p>
            </p:txBody>
          </p:sp>
        </mc:Choice>
        <mc:Fallback>
          <p:sp>
            <p:nvSpPr>
              <p:cNvPr id="16" name="Zástupný obsah 12">
                <a:extLst>
                  <a:ext uri="{FF2B5EF4-FFF2-40B4-BE49-F238E27FC236}">
                    <a16:creationId xmlns:a16="http://schemas.microsoft.com/office/drawing/2014/main" id="{5B301BAE-B5DC-4B62-8C9C-1A1AA7D50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7760" y="4092536"/>
                <a:ext cx="6775938" cy="1477328"/>
              </a:xfrm>
              <a:prstGeom prst="rect">
                <a:avLst/>
              </a:prstGeom>
              <a:blipFill>
                <a:blip r:embed="rId6"/>
                <a:stretch>
                  <a:fillRect t="-5761" r="-18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8000100-FE58-4627-86DC-DA19003EA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7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67"/>
    </mc:Choice>
    <mc:Fallback>
      <p:transition spd="slow" advTm="43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62467"/>
            <a:ext cx="10515600" cy="965200"/>
          </a:xfrm>
        </p:spPr>
        <p:txBody>
          <a:bodyPr>
            <a:normAutofit/>
          </a:bodyPr>
          <a:lstStyle/>
          <a:p>
            <a:r>
              <a:rPr lang="cs-CZ" b="1" u="sng" dirty="0"/>
              <a:t>Příklady algebraických struktur se dvěma operacemi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E5B402F-7632-40C8-8262-272F1000E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667" y="1422401"/>
            <a:ext cx="11640433" cy="5226756"/>
          </a:xfrm>
        </p:spPr>
        <p:txBody>
          <a:bodyPr>
            <a:normAutofit/>
          </a:bodyPr>
          <a:lstStyle/>
          <a:p>
            <a:r>
              <a:rPr lang="cs-CZ" sz="1800" dirty="0"/>
              <a:t>c) zbývá vyšetřit platnost distributivního zákona:</a:t>
            </a:r>
            <a:r>
              <a:rPr lang="cs-CZ" sz="1800" b="1" dirty="0">
                <a:latin typeface="Times New Roman" panose="02020603050405020304" pitchFamily="18" charset="0"/>
              </a:rPr>
              <a:t> </a:t>
            </a:r>
          </a:p>
          <a:p>
            <a:endParaRPr lang="cs-CZ" sz="1800" b="1" dirty="0">
              <a:latin typeface="Times New Roman" panose="02020603050405020304" pitchFamily="18" charset="0"/>
            </a:endParaRPr>
          </a:p>
          <a:p>
            <a:r>
              <a:rPr lang="cs-CZ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∀ </a:t>
            </a:r>
            <a:r>
              <a:rPr lang="cs-CZ" sz="1800" dirty="0"/>
              <a:t>A, B, C </a:t>
            </a:r>
            <a:r>
              <a:rPr lang="cs-CZ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cs-CZ" sz="1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ℳ:</a:t>
            </a:r>
            <a:r>
              <a:rPr lang="cs-CZ" sz="1800" dirty="0"/>
              <a:t> A ∩ (B ∪ C) = (A ∩ B) ∪ (A ∩ C)</a:t>
            </a:r>
            <a:r>
              <a:rPr lang="en-US" sz="1800" dirty="0"/>
              <a:t> </a:t>
            </a:r>
            <a:r>
              <a:rPr lang="cs-CZ" sz="1800" dirty="0"/>
              <a:t>     (Levý DZ)</a:t>
            </a:r>
            <a:endParaRPr lang="cs-CZ" sz="1800" b="1" dirty="0">
              <a:latin typeface="Times New Roman" panose="02020603050405020304" pitchFamily="18" charset="0"/>
            </a:endParaRPr>
          </a:p>
          <a:p>
            <a:r>
              <a:rPr lang="cs-CZ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∀ </a:t>
            </a:r>
            <a:r>
              <a:rPr lang="cs-CZ" sz="1800" dirty="0"/>
              <a:t>A, B, C </a:t>
            </a:r>
            <a:r>
              <a:rPr lang="cs-CZ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cs-CZ" sz="1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ℳ:</a:t>
            </a:r>
            <a:r>
              <a:rPr lang="cs-CZ" sz="1800" dirty="0"/>
              <a:t> (B ∪ C) ∩ A = (B ∩ A) ∪ (C ∩ A)      (Pravý </a:t>
            </a:r>
            <a:r>
              <a:rPr lang="cs-CZ" sz="2000" dirty="0"/>
              <a:t>DZ) </a:t>
            </a:r>
            <a:endParaRPr lang="cs-CZ" sz="2000" b="1" dirty="0">
              <a:latin typeface="Times New Roman" panose="02020603050405020304" pitchFamily="18" charset="0"/>
            </a:endParaRPr>
          </a:p>
          <a:p>
            <a:endParaRPr lang="cs-CZ" sz="2000" b="1" dirty="0">
              <a:latin typeface="Times New Roman" panose="02020603050405020304" pitchFamily="18" charset="0"/>
            </a:endParaRPr>
          </a:p>
          <a:p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endParaRPr lang="cs-CZ" sz="2000" dirty="0"/>
          </a:p>
        </p:txBody>
      </p:sp>
      <p:pic>
        <p:nvPicPr>
          <p:cNvPr id="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FCBC46AB-A5C6-43A6-B8FA-6CDEA06610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430EEDDA-4DC1-420C-851F-25E5A10D7967}"/>
              </a:ext>
            </a:extLst>
          </p:cNvPr>
          <p:cNvSpPr/>
          <p:nvPr/>
        </p:nvSpPr>
        <p:spPr>
          <a:xfrm>
            <a:off x="1922496" y="3819646"/>
            <a:ext cx="1114215" cy="105151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E37EE199-2BA2-42A6-8C20-132CB1F99A4F}"/>
              </a:ext>
            </a:extLst>
          </p:cNvPr>
          <p:cNvSpPr/>
          <p:nvPr/>
        </p:nvSpPr>
        <p:spPr>
          <a:xfrm>
            <a:off x="2651186" y="3837739"/>
            <a:ext cx="1114214" cy="105151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7BD7DB0-28DE-47C4-821D-49F5986738E8}"/>
              </a:ext>
            </a:extLst>
          </p:cNvPr>
          <p:cNvSpPr/>
          <p:nvPr/>
        </p:nvSpPr>
        <p:spPr>
          <a:xfrm>
            <a:off x="2336634" y="4492977"/>
            <a:ext cx="925689" cy="9652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B593E7C0-EAB4-421F-B79B-5DE2D0A3CE0B}"/>
              </a:ext>
            </a:extLst>
          </p:cNvPr>
          <p:cNvSpPr/>
          <p:nvPr/>
        </p:nvSpPr>
        <p:spPr>
          <a:xfrm>
            <a:off x="4969426" y="3822273"/>
            <a:ext cx="1133146" cy="105151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D853EBC-1895-4CDE-96C3-B9F0C2153DE2}"/>
              </a:ext>
            </a:extLst>
          </p:cNvPr>
          <p:cNvSpPr/>
          <p:nvPr/>
        </p:nvSpPr>
        <p:spPr>
          <a:xfrm>
            <a:off x="5719258" y="3815313"/>
            <a:ext cx="1114215" cy="105151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08C73928-E5DF-4231-92E5-2A849F4D80BE}"/>
              </a:ext>
            </a:extLst>
          </p:cNvPr>
          <p:cNvSpPr/>
          <p:nvPr/>
        </p:nvSpPr>
        <p:spPr>
          <a:xfrm>
            <a:off x="5439107" y="4492660"/>
            <a:ext cx="976280" cy="9652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9957F9E-4D8B-4EA4-BCBE-A305DFD89F89}"/>
              </a:ext>
            </a:extLst>
          </p:cNvPr>
          <p:cNvSpPr txBox="1"/>
          <p:nvPr/>
        </p:nvSpPr>
        <p:spPr>
          <a:xfrm>
            <a:off x="1793109" y="3681938"/>
            <a:ext cx="2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A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5EE46A8-BD8D-4265-9ECF-C7233F9FB8B3}"/>
              </a:ext>
            </a:extLst>
          </p:cNvPr>
          <p:cNvSpPr txBox="1"/>
          <p:nvPr/>
        </p:nvSpPr>
        <p:spPr>
          <a:xfrm>
            <a:off x="4686995" y="3745879"/>
            <a:ext cx="2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A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35B6784-4852-4A69-A20A-BAA88B5FC3DB}"/>
              </a:ext>
            </a:extLst>
          </p:cNvPr>
          <p:cNvSpPr txBox="1"/>
          <p:nvPr/>
        </p:nvSpPr>
        <p:spPr>
          <a:xfrm>
            <a:off x="3762222" y="3734304"/>
            <a:ext cx="30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B3D0D71-2A68-47CE-80E0-0D6054E8A78F}"/>
              </a:ext>
            </a:extLst>
          </p:cNvPr>
          <p:cNvSpPr txBox="1"/>
          <p:nvPr/>
        </p:nvSpPr>
        <p:spPr>
          <a:xfrm>
            <a:off x="6805082" y="3695512"/>
            <a:ext cx="30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ACCF2F9-7661-47A1-939E-C2F514C9E205}"/>
              </a:ext>
            </a:extLst>
          </p:cNvPr>
          <p:cNvSpPr txBox="1"/>
          <p:nvPr/>
        </p:nvSpPr>
        <p:spPr>
          <a:xfrm>
            <a:off x="3207174" y="5065890"/>
            <a:ext cx="30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3633E03-07EE-4E4C-9D30-88BDF509F824}"/>
              </a:ext>
            </a:extLst>
          </p:cNvPr>
          <p:cNvSpPr txBox="1"/>
          <p:nvPr/>
        </p:nvSpPr>
        <p:spPr>
          <a:xfrm>
            <a:off x="6442470" y="5065890"/>
            <a:ext cx="30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5FEAB3C-293D-4E5B-9C85-3387D159A69B}"/>
              </a:ext>
            </a:extLst>
          </p:cNvPr>
          <p:cNvSpPr txBox="1"/>
          <p:nvPr/>
        </p:nvSpPr>
        <p:spPr>
          <a:xfrm>
            <a:off x="1056866" y="3595804"/>
            <a:ext cx="409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L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E981FAF-CF00-40A6-8D7F-A7C4B1465AED}"/>
              </a:ext>
            </a:extLst>
          </p:cNvPr>
          <p:cNvSpPr txBox="1"/>
          <p:nvPr/>
        </p:nvSpPr>
        <p:spPr>
          <a:xfrm>
            <a:off x="4285147" y="3530436"/>
            <a:ext cx="409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P</a:t>
            </a:r>
          </a:p>
        </p:txBody>
      </p:sp>
      <p:sp>
        <p:nvSpPr>
          <p:cNvPr id="22" name="Pravá složená závorka 21">
            <a:extLst>
              <a:ext uri="{FF2B5EF4-FFF2-40B4-BE49-F238E27FC236}">
                <a16:creationId xmlns:a16="http://schemas.microsoft.com/office/drawing/2014/main" id="{C3345BCE-5255-473B-80A0-58E12CB2F596}"/>
              </a:ext>
            </a:extLst>
          </p:cNvPr>
          <p:cNvSpPr/>
          <p:nvPr/>
        </p:nvSpPr>
        <p:spPr>
          <a:xfrm rot="16200000">
            <a:off x="2254651" y="1697089"/>
            <a:ext cx="109314" cy="89008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Pravá složená závorka 22">
            <a:extLst>
              <a:ext uri="{FF2B5EF4-FFF2-40B4-BE49-F238E27FC236}">
                <a16:creationId xmlns:a16="http://schemas.microsoft.com/office/drawing/2014/main" id="{2B90A6FD-77D0-4BE0-897C-56E68A559544}"/>
              </a:ext>
            </a:extLst>
          </p:cNvPr>
          <p:cNvSpPr/>
          <p:nvPr/>
        </p:nvSpPr>
        <p:spPr>
          <a:xfrm rot="16200000">
            <a:off x="3795966" y="1383886"/>
            <a:ext cx="191668" cy="136925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4FAF43C-CD61-4FE3-AA3A-36AC6D7B0B42}"/>
              </a:ext>
            </a:extLst>
          </p:cNvPr>
          <p:cNvSpPr txBox="1"/>
          <p:nvPr/>
        </p:nvSpPr>
        <p:spPr>
          <a:xfrm>
            <a:off x="2157742" y="1598807"/>
            <a:ext cx="40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L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DEED8AC-BBC6-4B2A-A443-397672ED020B}"/>
              </a:ext>
            </a:extLst>
          </p:cNvPr>
          <p:cNvSpPr txBox="1"/>
          <p:nvPr/>
        </p:nvSpPr>
        <p:spPr>
          <a:xfrm>
            <a:off x="3656994" y="1576228"/>
            <a:ext cx="40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D9B8CE8-A03F-43FA-8927-777439D788BB}"/>
              </a:ext>
            </a:extLst>
          </p:cNvPr>
          <p:cNvSpPr txBox="1"/>
          <p:nvPr/>
        </p:nvSpPr>
        <p:spPr>
          <a:xfrm>
            <a:off x="1628775" y="5777028"/>
            <a:ext cx="8381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L = P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⟹ </a:t>
            </a:r>
            <a:r>
              <a:rPr lang="cs-CZ" sz="2400" dirty="0"/>
              <a:t>operace ∩ je distributivní vzhledem k operaci ∪</a:t>
            </a:r>
          </a:p>
        </p:txBody>
      </p:sp>
      <p:sp>
        <p:nvSpPr>
          <p:cNvPr id="27" name="Volný tvar: obrazec 26">
            <a:extLst>
              <a:ext uri="{FF2B5EF4-FFF2-40B4-BE49-F238E27FC236}">
                <a16:creationId xmlns:a16="http://schemas.microsoft.com/office/drawing/2014/main" id="{D0B78860-9629-4F0D-B351-C9E519F0ED39}"/>
              </a:ext>
            </a:extLst>
          </p:cNvPr>
          <p:cNvSpPr/>
          <p:nvPr/>
        </p:nvSpPr>
        <p:spPr>
          <a:xfrm>
            <a:off x="5768987" y="4494628"/>
            <a:ext cx="304032" cy="239738"/>
          </a:xfrm>
          <a:custGeom>
            <a:avLst/>
            <a:gdLst>
              <a:gd name="connsiteX0" fmla="*/ 0 w 316523"/>
              <a:gd name="connsiteY0" fmla="*/ 7034 h 239738"/>
              <a:gd name="connsiteX1" fmla="*/ 161778 w 316523"/>
              <a:gd name="connsiteY1" fmla="*/ 0 h 239738"/>
              <a:gd name="connsiteX2" fmla="*/ 239150 w 316523"/>
              <a:gd name="connsiteY2" fmla="*/ 7034 h 239738"/>
              <a:gd name="connsiteX3" fmla="*/ 281353 w 316523"/>
              <a:gd name="connsiteY3" fmla="*/ 21101 h 239738"/>
              <a:gd name="connsiteX4" fmla="*/ 316523 w 316523"/>
              <a:gd name="connsiteY4" fmla="*/ 56270 h 239738"/>
              <a:gd name="connsiteX5" fmla="*/ 281353 w 316523"/>
              <a:gd name="connsiteY5" fmla="*/ 112541 h 239738"/>
              <a:gd name="connsiteX6" fmla="*/ 246184 w 316523"/>
              <a:gd name="connsiteY6" fmla="*/ 168812 h 239738"/>
              <a:gd name="connsiteX7" fmla="*/ 203981 w 316523"/>
              <a:gd name="connsiteY7" fmla="*/ 218049 h 239738"/>
              <a:gd name="connsiteX8" fmla="*/ 161778 w 316523"/>
              <a:gd name="connsiteY8" fmla="*/ 239150 h 239738"/>
              <a:gd name="connsiteX9" fmla="*/ 119575 w 316523"/>
              <a:gd name="connsiteY9" fmla="*/ 196947 h 239738"/>
              <a:gd name="connsiteX10" fmla="*/ 77372 w 316523"/>
              <a:gd name="connsiteY10" fmla="*/ 119575 h 239738"/>
              <a:gd name="connsiteX11" fmla="*/ 56270 w 316523"/>
              <a:gd name="connsiteY11" fmla="*/ 70338 h 239738"/>
              <a:gd name="connsiteX12" fmla="*/ 0 w 316523"/>
              <a:gd name="connsiteY12" fmla="*/ 7034 h 239738"/>
              <a:gd name="connsiteX0" fmla="*/ 0 w 316523"/>
              <a:gd name="connsiteY0" fmla="*/ 7034 h 239738"/>
              <a:gd name="connsiteX1" fmla="*/ 161778 w 316523"/>
              <a:gd name="connsiteY1" fmla="*/ 0 h 239738"/>
              <a:gd name="connsiteX2" fmla="*/ 239150 w 316523"/>
              <a:gd name="connsiteY2" fmla="*/ 7034 h 239738"/>
              <a:gd name="connsiteX3" fmla="*/ 281353 w 316523"/>
              <a:gd name="connsiteY3" fmla="*/ 21101 h 239738"/>
              <a:gd name="connsiteX4" fmla="*/ 316523 w 316523"/>
              <a:gd name="connsiteY4" fmla="*/ 56270 h 239738"/>
              <a:gd name="connsiteX5" fmla="*/ 281353 w 316523"/>
              <a:gd name="connsiteY5" fmla="*/ 112541 h 239738"/>
              <a:gd name="connsiteX6" fmla="*/ 246184 w 316523"/>
              <a:gd name="connsiteY6" fmla="*/ 168812 h 239738"/>
              <a:gd name="connsiteX7" fmla="*/ 203981 w 316523"/>
              <a:gd name="connsiteY7" fmla="*/ 218049 h 239738"/>
              <a:gd name="connsiteX8" fmla="*/ 161778 w 316523"/>
              <a:gd name="connsiteY8" fmla="*/ 239150 h 239738"/>
              <a:gd name="connsiteX9" fmla="*/ 119575 w 316523"/>
              <a:gd name="connsiteY9" fmla="*/ 196947 h 239738"/>
              <a:gd name="connsiteX10" fmla="*/ 77372 w 316523"/>
              <a:gd name="connsiteY10" fmla="*/ 119575 h 239738"/>
              <a:gd name="connsiteX11" fmla="*/ 56270 w 316523"/>
              <a:gd name="connsiteY11" fmla="*/ 98473 h 239738"/>
              <a:gd name="connsiteX12" fmla="*/ 0 w 316523"/>
              <a:gd name="connsiteY12" fmla="*/ 7034 h 23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523" h="239738">
                <a:moveTo>
                  <a:pt x="0" y="7034"/>
                </a:moveTo>
                <a:cubicBezTo>
                  <a:pt x="60960" y="3517"/>
                  <a:pt x="121920" y="0"/>
                  <a:pt x="161778" y="0"/>
                </a:cubicBezTo>
                <a:cubicBezTo>
                  <a:pt x="201636" y="0"/>
                  <a:pt x="219221" y="3517"/>
                  <a:pt x="239150" y="7034"/>
                </a:cubicBezTo>
                <a:cubicBezTo>
                  <a:pt x="259079" y="10551"/>
                  <a:pt x="268458" y="12895"/>
                  <a:pt x="281353" y="21101"/>
                </a:cubicBezTo>
                <a:cubicBezTo>
                  <a:pt x="294249" y="29307"/>
                  <a:pt x="316523" y="41030"/>
                  <a:pt x="316523" y="56270"/>
                </a:cubicBezTo>
                <a:cubicBezTo>
                  <a:pt x="316523" y="71510"/>
                  <a:pt x="281353" y="112541"/>
                  <a:pt x="281353" y="112541"/>
                </a:cubicBezTo>
                <a:cubicBezTo>
                  <a:pt x="269630" y="131298"/>
                  <a:pt x="259079" y="151227"/>
                  <a:pt x="246184" y="168812"/>
                </a:cubicBezTo>
                <a:cubicBezTo>
                  <a:pt x="233289" y="186397"/>
                  <a:pt x="218049" y="206326"/>
                  <a:pt x="203981" y="218049"/>
                </a:cubicBezTo>
                <a:cubicBezTo>
                  <a:pt x="189913" y="229772"/>
                  <a:pt x="175846" y="242667"/>
                  <a:pt x="161778" y="239150"/>
                </a:cubicBezTo>
                <a:cubicBezTo>
                  <a:pt x="147710" y="235633"/>
                  <a:pt x="133643" y="216876"/>
                  <a:pt x="119575" y="196947"/>
                </a:cubicBezTo>
                <a:cubicBezTo>
                  <a:pt x="105507" y="177018"/>
                  <a:pt x="87923" y="140677"/>
                  <a:pt x="77372" y="119575"/>
                </a:cubicBezTo>
                <a:cubicBezTo>
                  <a:pt x="66821" y="98473"/>
                  <a:pt x="56270" y="98473"/>
                  <a:pt x="56270" y="98473"/>
                </a:cubicBezTo>
                <a:cubicBezTo>
                  <a:pt x="37513" y="77372"/>
                  <a:pt x="18757" y="28135"/>
                  <a:pt x="0" y="7034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18F4ABE0-8599-4F76-9742-2CC13B2CD8BF}"/>
              </a:ext>
            </a:extLst>
          </p:cNvPr>
          <p:cNvSpPr/>
          <p:nvPr/>
        </p:nvSpPr>
        <p:spPr>
          <a:xfrm>
            <a:off x="2662107" y="3946537"/>
            <a:ext cx="384004" cy="802983"/>
          </a:xfrm>
          <a:custGeom>
            <a:avLst/>
            <a:gdLst>
              <a:gd name="connsiteX0" fmla="*/ 183291 w 384004"/>
              <a:gd name="connsiteY0" fmla="*/ 1519 h 802983"/>
              <a:gd name="connsiteX1" fmla="*/ 226321 w 384004"/>
              <a:gd name="connsiteY1" fmla="*/ 33792 h 802983"/>
              <a:gd name="connsiteX2" fmla="*/ 253215 w 384004"/>
              <a:gd name="connsiteY2" fmla="*/ 87581 h 802983"/>
              <a:gd name="connsiteX3" fmla="*/ 312382 w 384004"/>
              <a:gd name="connsiteY3" fmla="*/ 168263 h 802983"/>
              <a:gd name="connsiteX4" fmla="*/ 350034 w 384004"/>
              <a:gd name="connsiteY4" fmla="*/ 243567 h 802983"/>
              <a:gd name="connsiteX5" fmla="*/ 371549 w 384004"/>
              <a:gd name="connsiteY5" fmla="*/ 318870 h 802983"/>
              <a:gd name="connsiteX6" fmla="*/ 382307 w 384004"/>
              <a:gd name="connsiteY6" fmla="*/ 394174 h 802983"/>
              <a:gd name="connsiteX7" fmla="*/ 382307 w 384004"/>
              <a:gd name="connsiteY7" fmla="*/ 447962 h 802983"/>
              <a:gd name="connsiteX8" fmla="*/ 366171 w 384004"/>
              <a:gd name="connsiteY8" fmla="*/ 507129 h 802983"/>
              <a:gd name="connsiteX9" fmla="*/ 350034 w 384004"/>
              <a:gd name="connsiteY9" fmla="*/ 550159 h 802983"/>
              <a:gd name="connsiteX10" fmla="*/ 333898 w 384004"/>
              <a:gd name="connsiteY10" fmla="*/ 609327 h 802983"/>
              <a:gd name="connsiteX11" fmla="*/ 290867 w 384004"/>
              <a:gd name="connsiteY11" fmla="*/ 663115 h 802983"/>
              <a:gd name="connsiteX12" fmla="*/ 247837 w 384004"/>
              <a:gd name="connsiteY12" fmla="*/ 716903 h 802983"/>
              <a:gd name="connsiteX13" fmla="*/ 215564 w 384004"/>
              <a:gd name="connsiteY13" fmla="*/ 759934 h 802983"/>
              <a:gd name="connsiteX14" fmla="*/ 183291 w 384004"/>
              <a:gd name="connsiteY14" fmla="*/ 802964 h 802983"/>
              <a:gd name="connsiteX15" fmla="*/ 145639 w 384004"/>
              <a:gd name="connsiteY15" fmla="*/ 754555 h 802983"/>
              <a:gd name="connsiteX16" fmla="*/ 113366 w 384004"/>
              <a:gd name="connsiteY16" fmla="*/ 700767 h 802983"/>
              <a:gd name="connsiteX17" fmla="*/ 38062 w 384004"/>
              <a:gd name="connsiteY17" fmla="*/ 603948 h 802983"/>
              <a:gd name="connsiteX18" fmla="*/ 16547 w 384004"/>
              <a:gd name="connsiteY18" fmla="*/ 517887 h 802983"/>
              <a:gd name="connsiteX19" fmla="*/ 5789 w 384004"/>
              <a:gd name="connsiteY19" fmla="*/ 410310 h 802983"/>
              <a:gd name="connsiteX20" fmla="*/ 411 w 384004"/>
              <a:gd name="connsiteY20" fmla="*/ 329628 h 802983"/>
              <a:gd name="connsiteX21" fmla="*/ 16547 w 384004"/>
              <a:gd name="connsiteY21" fmla="*/ 248945 h 802983"/>
              <a:gd name="connsiteX22" fmla="*/ 48820 w 384004"/>
              <a:gd name="connsiteY22" fmla="*/ 184399 h 802983"/>
              <a:gd name="connsiteX23" fmla="*/ 86472 w 384004"/>
              <a:gd name="connsiteY23" fmla="*/ 114475 h 802983"/>
              <a:gd name="connsiteX24" fmla="*/ 129502 w 384004"/>
              <a:gd name="connsiteY24" fmla="*/ 82202 h 802983"/>
              <a:gd name="connsiteX25" fmla="*/ 183291 w 384004"/>
              <a:gd name="connsiteY25" fmla="*/ 1519 h 80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4004" h="802983">
                <a:moveTo>
                  <a:pt x="183291" y="1519"/>
                </a:moveTo>
                <a:cubicBezTo>
                  <a:pt x="199428" y="-6549"/>
                  <a:pt x="214667" y="19448"/>
                  <a:pt x="226321" y="33792"/>
                </a:cubicBezTo>
                <a:cubicBezTo>
                  <a:pt x="237975" y="48136"/>
                  <a:pt x="238872" y="65169"/>
                  <a:pt x="253215" y="87581"/>
                </a:cubicBezTo>
                <a:cubicBezTo>
                  <a:pt x="267558" y="109993"/>
                  <a:pt x="296246" y="142265"/>
                  <a:pt x="312382" y="168263"/>
                </a:cubicBezTo>
                <a:cubicBezTo>
                  <a:pt x="328518" y="194261"/>
                  <a:pt x="340173" y="218466"/>
                  <a:pt x="350034" y="243567"/>
                </a:cubicBezTo>
                <a:cubicBezTo>
                  <a:pt x="359895" y="268668"/>
                  <a:pt x="366170" y="293769"/>
                  <a:pt x="371549" y="318870"/>
                </a:cubicBezTo>
                <a:cubicBezTo>
                  <a:pt x="376928" y="343971"/>
                  <a:pt x="380514" y="372659"/>
                  <a:pt x="382307" y="394174"/>
                </a:cubicBezTo>
                <a:cubicBezTo>
                  <a:pt x="384100" y="415689"/>
                  <a:pt x="384996" y="429136"/>
                  <a:pt x="382307" y="447962"/>
                </a:cubicBezTo>
                <a:cubicBezTo>
                  <a:pt x="379618" y="466788"/>
                  <a:pt x="371550" y="490096"/>
                  <a:pt x="366171" y="507129"/>
                </a:cubicBezTo>
                <a:cubicBezTo>
                  <a:pt x="360792" y="524162"/>
                  <a:pt x="355413" y="533126"/>
                  <a:pt x="350034" y="550159"/>
                </a:cubicBezTo>
                <a:cubicBezTo>
                  <a:pt x="344655" y="567192"/>
                  <a:pt x="343759" y="590501"/>
                  <a:pt x="333898" y="609327"/>
                </a:cubicBezTo>
                <a:cubicBezTo>
                  <a:pt x="324037" y="628153"/>
                  <a:pt x="290867" y="663115"/>
                  <a:pt x="290867" y="663115"/>
                </a:cubicBezTo>
                <a:cubicBezTo>
                  <a:pt x="276524" y="681044"/>
                  <a:pt x="260388" y="700766"/>
                  <a:pt x="247837" y="716903"/>
                </a:cubicBezTo>
                <a:cubicBezTo>
                  <a:pt x="235286" y="733040"/>
                  <a:pt x="215564" y="759934"/>
                  <a:pt x="215564" y="759934"/>
                </a:cubicBezTo>
                <a:cubicBezTo>
                  <a:pt x="204806" y="774277"/>
                  <a:pt x="194945" y="803861"/>
                  <a:pt x="183291" y="802964"/>
                </a:cubicBezTo>
                <a:cubicBezTo>
                  <a:pt x="171637" y="802068"/>
                  <a:pt x="157293" y="771588"/>
                  <a:pt x="145639" y="754555"/>
                </a:cubicBezTo>
                <a:cubicBezTo>
                  <a:pt x="133985" y="737522"/>
                  <a:pt x="131295" y="725868"/>
                  <a:pt x="113366" y="700767"/>
                </a:cubicBezTo>
                <a:cubicBezTo>
                  <a:pt x="95437" y="675666"/>
                  <a:pt x="54198" y="634428"/>
                  <a:pt x="38062" y="603948"/>
                </a:cubicBezTo>
                <a:cubicBezTo>
                  <a:pt x="21925" y="573468"/>
                  <a:pt x="21926" y="550160"/>
                  <a:pt x="16547" y="517887"/>
                </a:cubicBezTo>
                <a:cubicBezTo>
                  <a:pt x="11168" y="485614"/>
                  <a:pt x="8478" y="441687"/>
                  <a:pt x="5789" y="410310"/>
                </a:cubicBezTo>
                <a:cubicBezTo>
                  <a:pt x="3100" y="378934"/>
                  <a:pt x="-1382" y="356522"/>
                  <a:pt x="411" y="329628"/>
                </a:cubicBezTo>
                <a:cubicBezTo>
                  <a:pt x="2204" y="302734"/>
                  <a:pt x="8479" y="273150"/>
                  <a:pt x="16547" y="248945"/>
                </a:cubicBezTo>
                <a:cubicBezTo>
                  <a:pt x="24615" y="224740"/>
                  <a:pt x="37166" y="206811"/>
                  <a:pt x="48820" y="184399"/>
                </a:cubicBezTo>
                <a:cubicBezTo>
                  <a:pt x="60474" y="161987"/>
                  <a:pt x="73025" y="131508"/>
                  <a:pt x="86472" y="114475"/>
                </a:cubicBezTo>
                <a:cubicBezTo>
                  <a:pt x="99919" y="97442"/>
                  <a:pt x="114262" y="97442"/>
                  <a:pt x="129502" y="82202"/>
                </a:cubicBezTo>
                <a:cubicBezTo>
                  <a:pt x="144742" y="66962"/>
                  <a:pt x="167154" y="9587"/>
                  <a:pt x="183291" y="1519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Volný tvar: obrazec 31">
            <a:extLst>
              <a:ext uri="{FF2B5EF4-FFF2-40B4-BE49-F238E27FC236}">
                <a16:creationId xmlns:a16="http://schemas.microsoft.com/office/drawing/2014/main" id="{DAFA22A9-E5E5-436F-A91E-2E73ABB4EA54}"/>
              </a:ext>
            </a:extLst>
          </p:cNvPr>
          <p:cNvSpPr/>
          <p:nvPr/>
        </p:nvSpPr>
        <p:spPr>
          <a:xfrm>
            <a:off x="5718350" y="3939577"/>
            <a:ext cx="384004" cy="802983"/>
          </a:xfrm>
          <a:custGeom>
            <a:avLst/>
            <a:gdLst>
              <a:gd name="connsiteX0" fmla="*/ 183291 w 384004"/>
              <a:gd name="connsiteY0" fmla="*/ 1519 h 802983"/>
              <a:gd name="connsiteX1" fmla="*/ 226321 w 384004"/>
              <a:gd name="connsiteY1" fmla="*/ 33792 h 802983"/>
              <a:gd name="connsiteX2" fmla="*/ 253215 w 384004"/>
              <a:gd name="connsiteY2" fmla="*/ 87581 h 802983"/>
              <a:gd name="connsiteX3" fmla="*/ 312382 w 384004"/>
              <a:gd name="connsiteY3" fmla="*/ 168263 h 802983"/>
              <a:gd name="connsiteX4" fmla="*/ 350034 w 384004"/>
              <a:gd name="connsiteY4" fmla="*/ 243567 h 802983"/>
              <a:gd name="connsiteX5" fmla="*/ 371549 w 384004"/>
              <a:gd name="connsiteY5" fmla="*/ 318870 h 802983"/>
              <a:gd name="connsiteX6" fmla="*/ 382307 w 384004"/>
              <a:gd name="connsiteY6" fmla="*/ 394174 h 802983"/>
              <a:gd name="connsiteX7" fmla="*/ 382307 w 384004"/>
              <a:gd name="connsiteY7" fmla="*/ 447962 h 802983"/>
              <a:gd name="connsiteX8" fmla="*/ 366171 w 384004"/>
              <a:gd name="connsiteY8" fmla="*/ 507129 h 802983"/>
              <a:gd name="connsiteX9" fmla="*/ 350034 w 384004"/>
              <a:gd name="connsiteY9" fmla="*/ 550159 h 802983"/>
              <a:gd name="connsiteX10" fmla="*/ 333898 w 384004"/>
              <a:gd name="connsiteY10" fmla="*/ 609327 h 802983"/>
              <a:gd name="connsiteX11" fmla="*/ 290867 w 384004"/>
              <a:gd name="connsiteY11" fmla="*/ 663115 h 802983"/>
              <a:gd name="connsiteX12" fmla="*/ 247837 w 384004"/>
              <a:gd name="connsiteY12" fmla="*/ 716903 h 802983"/>
              <a:gd name="connsiteX13" fmla="*/ 215564 w 384004"/>
              <a:gd name="connsiteY13" fmla="*/ 759934 h 802983"/>
              <a:gd name="connsiteX14" fmla="*/ 183291 w 384004"/>
              <a:gd name="connsiteY14" fmla="*/ 802964 h 802983"/>
              <a:gd name="connsiteX15" fmla="*/ 145639 w 384004"/>
              <a:gd name="connsiteY15" fmla="*/ 754555 h 802983"/>
              <a:gd name="connsiteX16" fmla="*/ 113366 w 384004"/>
              <a:gd name="connsiteY16" fmla="*/ 700767 h 802983"/>
              <a:gd name="connsiteX17" fmla="*/ 38062 w 384004"/>
              <a:gd name="connsiteY17" fmla="*/ 603948 h 802983"/>
              <a:gd name="connsiteX18" fmla="*/ 16547 w 384004"/>
              <a:gd name="connsiteY18" fmla="*/ 517887 h 802983"/>
              <a:gd name="connsiteX19" fmla="*/ 5789 w 384004"/>
              <a:gd name="connsiteY19" fmla="*/ 410310 h 802983"/>
              <a:gd name="connsiteX20" fmla="*/ 411 w 384004"/>
              <a:gd name="connsiteY20" fmla="*/ 329628 h 802983"/>
              <a:gd name="connsiteX21" fmla="*/ 16547 w 384004"/>
              <a:gd name="connsiteY21" fmla="*/ 248945 h 802983"/>
              <a:gd name="connsiteX22" fmla="*/ 48820 w 384004"/>
              <a:gd name="connsiteY22" fmla="*/ 184399 h 802983"/>
              <a:gd name="connsiteX23" fmla="*/ 86472 w 384004"/>
              <a:gd name="connsiteY23" fmla="*/ 114475 h 802983"/>
              <a:gd name="connsiteX24" fmla="*/ 129502 w 384004"/>
              <a:gd name="connsiteY24" fmla="*/ 82202 h 802983"/>
              <a:gd name="connsiteX25" fmla="*/ 183291 w 384004"/>
              <a:gd name="connsiteY25" fmla="*/ 1519 h 80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4004" h="802983">
                <a:moveTo>
                  <a:pt x="183291" y="1519"/>
                </a:moveTo>
                <a:cubicBezTo>
                  <a:pt x="199428" y="-6549"/>
                  <a:pt x="214667" y="19448"/>
                  <a:pt x="226321" y="33792"/>
                </a:cubicBezTo>
                <a:cubicBezTo>
                  <a:pt x="237975" y="48136"/>
                  <a:pt x="238872" y="65169"/>
                  <a:pt x="253215" y="87581"/>
                </a:cubicBezTo>
                <a:cubicBezTo>
                  <a:pt x="267558" y="109993"/>
                  <a:pt x="296246" y="142265"/>
                  <a:pt x="312382" y="168263"/>
                </a:cubicBezTo>
                <a:cubicBezTo>
                  <a:pt x="328518" y="194261"/>
                  <a:pt x="340173" y="218466"/>
                  <a:pt x="350034" y="243567"/>
                </a:cubicBezTo>
                <a:cubicBezTo>
                  <a:pt x="359895" y="268668"/>
                  <a:pt x="366170" y="293769"/>
                  <a:pt x="371549" y="318870"/>
                </a:cubicBezTo>
                <a:cubicBezTo>
                  <a:pt x="376928" y="343971"/>
                  <a:pt x="380514" y="372659"/>
                  <a:pt x="382307" y="394174"/>
                </a:cubicBezTo>
                <a:cubicBezTo>
                  <a:pt x="384100" y="415689"/>
                  <a:pt x="384996" y="429136"/>
                  <a:pt x="382307" y="447962"/>
                </a:cubicBezTo>
                <a:cubicBezTo>
                  <a:pt x="379618" y="466788"/>
                  <a:pt x="371550" y="490096"/>
                  <a:pt x="366171" y="507129"/>
                </a:cubicBezTo>
                <a:cubicBezTo>
                  <a:pt x="360792" y="524162"/>
                  <a:pt x="355413" y="533126"/>
                  <a:pt x="350034" y="550159"/>
                </a:cubicBezTo>
                <a:cubicBezTo>
                  <a:pt x="344655" y="567192"/>
                  <a:pt x="343759" y="590501"/>
                  <a:pt x="333898" y="609327"/>
                </a:cubicBezTo>
                <a:cubicBezTo>
                  <a:pt x="324037" y="628153"/>
                  <a:pt x="290867" y="663115"/>
                  <a:pt x="290867" y="663115"/>
                </a:cubicBezTo>
                <a:cubicBezTo>
                  <a:pt x="276524" y="681044"/>
                  <a:pt x="260388" y="700766"/>
                  <a:pt x="247837" y="716903"/>
                </a:cubicBezTo>
                <a:cubicBezTo>
                  <a:pt x="235286" y="733040"/>
                  <a:pt x="215564" y="759934"/>
                  <a:pt x="215564" y="759934"/>
                </a:cubicBezTo>
                <a:cubicBezTo>
                  <a:pt x="204806" y="774277"/>
                  <a:pt x="194945" y="803861"/>
                  <a:pt x="183291" y="802964"/>
                </a:cubicBezTo>
                <a:cubicBezTo>
                  <a:pt x="171637" y="802068"/>
                  <a:pt x="157293" y="771588"/>
                  <a:pt x="145639" y="754555"/>
                </a:cubicBezTo>
                <a:cubicBezTo>
                  <a:pt x="133985" y="737522"/>
                  <a:pt x="131295" y="725868"/>
                  <a:pt x="113366" y="700767"/>
                </a:cubicBezTo>
                <a:cubicBezTo>
                  <a:pt x="95437" y="675666"/>
                  <a:pt x="54198" y="634428"/>
                  <a:pt x="38062" y="603948"/>
                </a:cubicBezTo>
                <a:cubicBezTo>
                  <a:pt x="21925" y="573468"/>
                  <a:pt x="21926" y="550160"/>
                  <a:pt x="16547" y="517887"/>
                </a:cubicBezTo>
                <a:cubicBezTo>
                  <a:pt x="11168" y="485614"/>
                  <a:pt x="8478" y="441687"/>
                  <a:pt x="5789" y="410310"/>
                </a:cubicBezTo>
                <a:cubicBezTo>
                  <a:pt x="3100" y="378934"/>
                  <a:pt x="-1382" y="356522"/>
                  <a:pt x="411" y="329628"/>
                </a:cubicBezTo>
                <a:cubicBezTo>
                  <a:pt x="2204" y="302734"/>
                  <a:pt x="8479" y="273150"/>
                  <a:pt x="16547" y="248945"/>
                </a:cubicBezTo>
                <a:cubicBezTo>
                  <a:pt x="24615" y="224740"/>
                  <a:pt x="37166" y="206811"/>
                  <a:pt x="48820" y="184399"/>
                </a:cubicBezTo>
                <a:cubicBezTo>
                  <a:pt x="60474" y="161987"/>
                  <a:pt x="73025" y="131508"/>
                  <a:pt x="86472" y="114475"/>
                </a:cubicBezTo>
                <a:cubicBezTo>
                  <a:pt x="99919" y="97442"/>
                  <a:pt x="114262" y="97442"/>
                  <a:pt x="129502" y="82202"/>
                </a:cubicBezTo>
                <a:cubicBezTo>
                  <a:pt x="144742" y="66962"/>
                  <a:pt x="167154" y="9587"/>
                  <a:pt x="183291" y="1519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B1C5C91E-E79E-42E7-A7D4-82789C733E09}"/>
              </a:ext>
            </a:extLst>
          </p:cNvPr>
          <p:cNvSpPr/>
          <p:nvPr/>
        </p:nvSpPr>
        <p:spPr>
          <a:xfrm>
            <a:off x="2338335" y="4486321"/>
            <a:ext cx="511032" cy="393970"/>
          </a:xfrm>
          <a:custGeom>
            <a:avLst/>
            <a:gdLst>
              <a:gd name="connsiteX0" fmla="*/ 1453 w 525749"/>
              <a:gd name="connsiteY0" fmla="*/ 376529 h 394363"/>
              <a:gd name="connsiteX1" fmla="*/ 39105 w 525749"/>
              <a:gd name="connsiteY1" fmla="*/ 301226 h 394363"/>
              <a:gd name="connsiteX2" fmla="*/ 71378 w 525749"/>
              <a:gd name="connsiteY2" fmla="*/ 242059 h 394363"/>
              <a:gd name="connsiteX3" fmla="*/ 114409 w 525749"/>
              <a:gd name="connsiteY3" fmla="*/ 177513 h 394363"/>
              <a:gd name="connsiteX4" fmla="*/ 157439 w 525749"/>
              <a:gd name="connsiteY4" fmla="*/ 123725 h 394363"/>
              <a:gd name="connsiteX5" fmla="*/ 211227 w 525749"/>
              <a:gd name="connsiteY5" fmla="*/ 80694 h 394363"/>
              <a:gd name="connsiteX6" fmla="*/ 270394 w 525749"/>
              <a:gd name="connsiteY6" fmla="*/ 37664 h 394363"/>
              <a:gd name="connsiteX7" fmla="*/ 308046 w 525749"/>
              <a:gd name="connsiteY7" fmla="*/ 26906 h 394363"/>
              <a:gd name="connsiteX8" fmla="*/ 351077 w 525749"/>
              <a:gd name="connsiteY8" fmla="*/ 16148 h 394363"/>
              <a:gd name="connsiteX9" fmla="*/ 523199 w 525749"/>
              <a:gd name="connsiteY9" fmla="*/ 268953 h 394363"/>
              <a:gd name="connsiteX10" fmla="*/ 458653 w 525749"/>
              <a:gd name="connsiteY10" fmla="*/ 306605 h 394363"/>
              <a:gd name="connsiteX11" fmla="*/ 394107 w 525749"/>
              <a:gd name="connsiteY11" fmla="*/ 344257 h 394363"/>
              <a:gd name="connsiteX12" fmla="*/ 329561 w 525749"/>
              <a:gd name="connsiteY12" fmla="*/ 376529 h 394363"/>
              <a:gd name="connsiteX13" fmla="*/ 243500 w 525749"/>
              <a:gd name="connsiteY13" fmla="*/ 392666 h 394363"/>
              <a:gd name="connsiteX14" fmla="*/ 162818 w 525749"/>
              <a:gd name="connsiteY14" fmla="*/ 392666 h 394363"/>
              <a:gd name="connsiteX15" fmla="*/ 92893 w 525749"/>
              <a:gd name="connsiteY15" fmla="*/ 381908 h 394363"/>
              <a:gd name="connsiteX16" fmla="*/ 1453 w 525749"/>
              <a:gd name="connsiteY16" fmla="*/ 376529 h 394363"/>
              <a:gd name="connsiteX0" fmla="*/ 1453 w 511032"/>
              <a:gd name="connsiteY0" fmla="*/ 376136 h 393970"/>
              <a:gd name="connsiteX1" fmla="*/ 39105 w 511032"/>
              <a:gd name="connsiteY1" fmla="*/ 300833 h 393970"/>
              <a:gd name="connsiteX2" fmla="*/ 71378 w 511032"/>
              <a:gd name="connsiteY2" fmla="*/ 241666 h 393970"/>
              <a:gd name="connsiteX3" fmla="*/ 114409 w 511032"/>
              <a:gd name="connsiteY3" fmla="*/ 177120 h 393970"/>
              <a:gd name="connsiteX4" fmla="*/ 157439 w 511032"/>
              <a:gd name="connsiteY4" fmla="*/ 123332 h 393970"/>
              <a:gd name="connsiteX5" fmla="*/ 211227 w 511032"/>
              <a:gd name="connsiteY5" fmla="*/ 80301 h 393970"/>
              <a:gd name="connsiteX6" fmla="*/ 270394 w 511032"/>
              <a:gd name="connsiteY6" fmla="*/ 37271 h 393970"/>
              <a:gd name="connsiteX7" fmla="*/ 308046 w 511032"/>
              <a:gd name="connsiteY7" fmla="*/ 26513 h 393970"/>
              <a:gd name="connsiteX8" fmla="*/ 351077 w 511032"/>
              <a:gd name="connsiteY8" fmla="*/ 15755 h 393970"/>
              <a:gd name="connsiteX9" fmla="*/ 507062 w 511032"/>
              <a:gd name="connsiteY9" fmla="*/ 263181 h 393970"/>
              <a:gd name="connsiteX10" fmla="*/ 458653 w 511032"/>
              <a:gd name="connsiteY10" fmla="*/ 306212 h 393970"/>
              <a:gd name="connsiteX11" fmla="*/ 394107 w 511032"/>
              <a:gd name="connsiteY11" fmla="*/ 343864 h 393970"/>
              <a:gd name="connsiteX12" fmla="*/ 329561 w 511032"/>
              <a:gd name="connsiteY12" fmla="*/ 376136 h 393970"/>
              <a:gd name="connsiteX13" fmla="*/ 243500 w 511032"/>
              <a:gd name="connsiteY13" fmla="*/ 392273 h 393970"/>
              <a:gd name="connsiteX14" fmla="*/ 162818 w 511032"/>
              <a:gd name="connsiteY14" fmla="*/ 392273 h 393970"/>
              <a:gd name="connsiteX15" fmla="*/ 92893 w 511032"/>
              <a:gd name="connsiteY15" fmla="*/ 381515 h 393970"/>
              <a:gd name="connsiteX16" fmla="*/ 1453 w 511032"/>
              <a:gd name="connsiteY16" fmla="*/ 376136 h 39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11032" h="393970">
                <a:moveTo>
                  <a:pt x="1453" y="376136"/>
                </a:moveTo>
                <a:cubicBezTo>
                  <a:pt x="-7512" y="362689"/>
                  <a:pt x="27451" y="323245"/>
                  <a:pt x="39105" y="300833"/>
                </a:cubicBezTo>
                <a:cubicBezTo>
                  <a:pt x="50759" y="278421"/>
                  <a:pt x="58827" y="262285"/>
                  <a:pt x="71378" y="241666"/>
                </a:cubicBezTo>
                <a:cubicBezTo>
                  <a:pt x="83929" y="221047"/>
                  <a:pt x="100066" y="196842"/>
                  <a:pt x="114409" y="177120"/>
                </a:cubicBezTo>
                <a:cubicBezTo>
                  <a:pt x="128752" y="157398"/>
                  <a:pt x="141303" y="139468"/>
                  <a:pt x="157439" y="123332"/>
                </a:cubicBezTo>
                <a:cubicBezTo>
                  <a:pt x="173575" y="107195"/>
                  <a:pt x="192401" y="94644"/>
                  <a:pt x="211227" y="80301"/>
                </a:cubicBezTo>
                <a:cubicBezTo>
                  <a:pt x="230053" y="65958"/>
                  <a:pt x="254258" y="46236"/>
                  <a:pt x="270394" y="37271"/>
                </a:cubicBezTo>
                <a:cubicBezTo>
                  <a:pt x="286530" y="28306"/>
                  <a:pt x="294599" y="30099"/>
                  <a:pt x="308046" y="26513"/>
                </a:cubicBezTo>
                <a:cubicBezTo>
                  <a:pt x="321493" y="22927"/>
                  <a:pt x="317908" y="-23690"/>
                  <a:pt x="351077" y="15755"/>
                </a:cubicBezTo>
                <a:cubicBezTo>
                  <a:pt x="384246" y="55200"/>
                  <a:pt x="489133" y="214772"/>
                  <a:pt x="507062" y="263181"/>
                </a:cubicBezTo>
                <a:cubicBezTo>
                  <a:pt x="524991" y="311590"/>
                  <a:pt x="477479" y="292765"/>
                  <a:pt x="458653" y="306212"/>
                </a:cubicBezTo>
                <a:cubicBezTo>
                  <a:pt x="439827" y="319659"/>
                  <a:pt x="415622" y="332210"/>
                  <a:pt x="394107" y="343864"/>
                </a:cubicBezTo>
                <a:cubicBezTo>
                  <a:pt x="372592" y="355518"/>
                  <a:pt x="354662" y="368068"/>
                  <a:pt x="329561" y="376136"/>
                </a:cubicBezTo>
                <a:cubicBezTo>
                  <a:pt x="304460" y="384204"/>
                  <a:pt x="271290" y="389584"/>
                  <a:pt x="243500" y="392273"/>
                </a:cubicBezTo>
                <a:cubicBezTo>
                  <a:pt x="215710" y="394962"/>
                  <a:pt x="187919" y="394066"/>
                  <a:pt x="162818" y="392273"/>
                </a:cubicBezTo>
                <a:cubicBezTo>
                  <a:pt x="137717" y="390480"/>
                  <a:pt x="116201" y="387790"/>
                  <a:pt x="92893" y="381515"/>
                </a:cubicBezTo>
                <a:cubicBezTo>
                  <a:pt x="69585" y="375240"/>
                  <a:pt x="10418" y="389583"/>
                  <a:pt x="1453" y="376136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5" name="Volný tvar: obrazec 34">
            <a:extLst>
              <a:ext uri="{FF2B5EF4-FFF2-40B4-BE49-F238E27FC236}">
                <a16:creationId xmlns:a16="http://schemas.microsoft.com/office/drawing/2014/main" id="{81CAE78A-A764-485E-9C4C-8AEFE48F22FD}"/>
              </a:ext>
            </a:extLst>
          </p:cNvPr>
          <p:cNvSpPr/>
          <p:nvPr/>
        </p:nvSpPr>
        <p:spPr>
          <a:xfrm>
            <a:off x="5444306" y="4479813"/>
            <a:ext cx="511032" cy="393970"/>
          </a:xfrm>
          <a:custGeom>
            <a:avLst/>
            <a:gdLst>
              <a:gd name="connsiteX0" fmla="*/ 1453 w 525749"/>
              <a:gd name="connsiteY0" fmla="*/ 376529 h 394363"/>
              <a:gd name="connsiteX1" fmla="*/ 39105 w 525749"/>
              <a:gd name="connsiteY1" fmla="*/ 301226 h 394363"/>
              <a:gd name="connsiteX2" fmla="*/ 71378 w 525749"/>
              <a:gd name="connsiteY2" fmla="*/ 242059 h 394363"/>
              <a:gd name="connsiteX3" fmla="*/ 114409 w 525749"/>
              <a:gd name="connsiteY3" fmla="*/ 177513 h 394363"/>
              <a:gd name="connsiteX4" fmla="*/ 157439 w 525749"/>
              <a:gd name="connsiteY4" fmla="*/ 123725 h 394363"/>
              <a:gd name="connsiteX5" fmla="*/ 211227 w 525749"/>
              <a:gd name="connsiteY5" fmla="*/ 80694 h 394363"/>
              <a:gd name="connsiteX6" fmla="*/ 270394 w 525749"/>
              <a:gd name="connsiteY6" fmla="*/ 37664 h 394363"/>
              <a:gd name="connsiteX7" fmla="*/ 308046 w 525749"/>
              <a:gd name="connsiteY7" fmla="*/ 26906 h 394363"/>
              <a:gd name="connsiteX8" fmla="*/ 351077 w 525749"/>
              <a:gd name="connsiteY8" fmla="*/ 16148 h 394363"/>
              <a:gd name="connsiteX9" fmla="*/ 523199 w 525749"/>
              <a:gd name="connsiteY9" fmla="*/ 268953 h 394363"/>
              <a:gd name="connsiteX10" fmla="*/ 458653 w 525749"/>
              <a:gd name="connsiteY10" fmla="*/ 306605 h 394363"/>
              <a:gd name="connsiteX11" fmla="*/ 394107 w 525749"/>
              <a:gd name="connsiteY11" fmla="*/ 344257 h 394363"/>
              <a:gd name="connsiteX12" fmla="*/ 329561 w 525749"/>
              <a:gd name="connsiteY12" fmla="*/ 376529 h 394363"/>
              <a:gd name="connsiteX13" fmla="*/ 243500 w 525749"/>
              <a:gd name="connsiteY13" fmla="*/ 392666 h 394363"/>
              <a:gd name="connsiteX14" fmla="*/ 162818 w 525749"/>
              <a:gd name="connsiteY14" fmla="*/ 392666 h 394363"/>
              <a:gd name="connsiteX15" fmla="*/ 92893 w 525749"/>
              <a:gd name="connsiteY15" fmla="*/ 381908 h 394363"/>
              <a:gd name="connsiteX16" fmla="*/ 1453 w 525749"/>
              <a:gd name="connsiteY16" fmla="*/ 376529 h 394363"/>
              <a:gd name="connsiteX0" fmla="*/ 1453 w 511032"/>
              <a:gd name="connsiteY0" fmla="*/ 376136 h 393970"/>
              <a:gd name="connsiteX1" fmla="*/ 39105 w 511032"/>
              <a:gd name="connsiteY1" fmla="*/ 300833 h 393970"/>
              <a:gd name="connsiteX2" fmla="*/ 71378 w 511032"/>
              <a:gd name="connsiteY2" fmla="*/ 241666 h 393970"/>
              <a:gd name="connsiteX3" fmla="*/ 114409 w 511032"/>
              <a:gd name="connsiteY3" fmla="*/ 177120 h 393970"/>
              <a:gd name="connsiteX4" fmla="*/ 157439 w 511032"/>
              <a:gd name="connsiteY4" fmla="*/ 123332 h 393970"/>
              <a:gd name="connsiteX5" fmla="*/ 211227 w 511032"/>
              <a:gd name="connsiteY5" fmla="*/ 80301 h 393970"/>
              <a:gd name="connsiteX6" fmla="*/ 270394 w 511032"/>
              <a:gd name="connsiteY6" fmla="*/ 37271 h 393970"/>
              <a:gd name="connsiteX7" fmla="*/ 308046 w 511032"/>
              <a:gd name="connsiteY7" fmla="*/ 26513 h 393970"/>
              <a:gd name="connsiteX8" fmla="*/ 351077 w 511032"/>
              <a:gd name="connsiteY8" fmla="*/ 15755 h 393970"/>
              <a:gd name="connsiteX9" fmla="*/ 507062 w 511032"/>
              <a:gd name="connsiteY9" fmla="*/ 263181 h 393970"/>
              <a:gd name="connsiteX10" fmla="*/ 458653 w 511032"/>
              <a:gd name="connsiteY10" fmla="*/ 306212 h 393970"/>
              <a:gd name="connsiteX11" fmla="*/ 394107 w 511032"/>
              <a:gd name="connsiteY11" fmla="*/ 343864 h 393970"/>
              <a:gd name="connsiteX12" fmla="*/ 329561 w 511032"/>
              <a:gd name="connsiteY12" fmla="*/ 376136 h 393970"/>
              <a:gd name="connsiteX13" fmla="*/ 243500 w 511032"/>
              <a:gd name="connsiteY13" fmla="*/ 392273 h 393970"/>
              <a:gd name="connsiteX14" fmla="*/ 162818 w 511032"/>
              <a:gd name="connsiteY14" fmla="*/ 392273 h 393970"/>
              <a:gd name="connsiteX15" fmla="*/ 92893 w 511032"/>
              <a:gd name="connsiteY15" fmla="*/ 381515 h 393970"/>
              <a:gd name="connsiteX16" fmla="*/ 1453 w 511032"/>
              <a:gd name="connsiteY16" fmla="*/ 376136 h 39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11032" h="393970">
                <a:moveTo>
                  <a:pt x="1453" y="376136"/>
                </a:moveTo>
                <a:cubicBezTo>
                  <a:pt x="-7512" y="362689"/>
                  <a:pt x="27451" y="323245"/>
                  <a:pt x="39105" y="300833"/>
                </a:cubicBezTo>
                <a:cubicBezTo>
                  <a:pt x="50759" y="278421"/>
                  <a:pt x="58827" y="262285"/>
                  <a:pt x="71378" y="241666"/>
                </a:cubicBezTo>
                <a:cubicBezTo>
                  <a:pt x="83929" y="221047"/>
                  <a:pt x="100066" y="196842"/>
                  <a:pt x="114409" y="177120"/>
                </a:cubicBezTo>
                <a:cubicBezTo>
                  <a:pt x="128752" y="157398"/>
                  <a:pt x="141303" y="139468"/>
                  <a:pt x="157439" y="123332"/>
                </a:cubicBezTo>
                <a:cubicBezTo>
                  <a:pt x="173575" y="107195"/>
                  <a:pt x="192401" y="94644"/>
                  <a:pt x="211227" y="80301"/>
                </a:cubicBezTo>
                <a:cubicBezTo>
                  <a:pt x="230053" y="65958"/>
                  <a:pt x="254258" y="46236"/>
                  <a:pt x="270394" y="37271"/>
                </a:cubicBezTo>
                <a:cubicBezTo>
                  <a:pt x="286530" y="28306"/>
                  <a:pt x="294599" y="30099"/>
                  <a:pt x="308046" y="26513"/>
                </a:cubicBezTo>
                <a:cubicBezTo>
                  <a:pt x="321493" y="22927"/>
                  <a:pt x="317908" y="-23690"/>
                  <a:pt x="351077" y="15755"/>
                </a:cubicBezTo>
                <a:cubicBezTo>
                  <a:pt x="384246" y="55200"/>
                  <a:pt x="489133" y="214772"/>
                  <a:pt x="507062" y="263181"/>
                </a:cubicBezTo>
                <a:cubicBezTo>
                  <a:pt x="524991" y="311590"/>
                  <a:pt x="477479" y="292765"/>
                  <a:pt x="458653" y="306212"/>
                </a:cubicBezTo>
                <a:cubicBezTo>
                  <a:pt x="439827" y="319659"/>
                  <a:pt x="415622" y="332210"/>
                  <a:pt x="394107" y="343864"/>
                </a:cubicBezTo>
                <a:cubicBezTo>
                  <a:pt x="372592" y="355518"/>
                  <a:pt x="354662" y="368068"/>
                  <a:pt x="329561" y="376136"/>
                </a:cubicBezTo>
                <a:cubicBezTo>
                  <a:pt x="304460" y="384204"/>
                  <a:pt x="271290" y="389584"/>
                  <a:pt x="243500" y="392273"/>
                </a:cubicBezTo>
                <a:cubicBezTo>
                  <a:pt x="215710" y="394962"/>
                  <a:pt x="187919" y="394066"/>
                  <a:pt x="162818" y="392273"/>
                </a:cubicBezTo>
                <a:cubicBezTo>
                  <a:pt x="137717" y="390480"/>
                  <a:pt x="116201" y="387790"/>
                  <a:pt x="92893" y="381515"/>
                </a:cubicBezTo>
                <a:cubicBezTo>
                  <a:pt x="69585" y="375240"/>
                  <a:pt x="10418" y="389583"/>
                  <a:pt x="1453" y="376136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6" name="Zvuk 35">
            <a:hlinkClick r:id="" action="ppaction://media"/>
            <a:extLst>
              <a:ext uri="{FF2B5EF4-FFF2-40B4-BE49-F238E27FC236}">
                <a16:creationId xmlns:a16="http://schemas.microsoft.com/office/drawing/2014/main" id="{369141CB-F794-449B-8C61-AFB150A5C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7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205"/>
    </mc:Choice>
    <mc:Fallback>
      <p:transition spd="slow" advTm="186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62467"/>
            <a:ext cx="10515600" cy="965200"/>
          </a:xfrm>
        </p:spPr>
        <p:txBody>
          <a:bodyPr>
            <a:normAutofit/>
          </a:bodyPr>
          <a:lstStyle/>
          <a:p>
            <a:r>
              <a:rPr lang="cs-CZ" b="1" u="sng" dirty="0"/>
              <a:t>Příklady algebraických struktur se dvěma operacemi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Zástupný text 1">
                <a:extLst>
                  <a:ext uri="{FF2B5EF4-FFF2-40B4-BE49-F238E27FC236}">
                    <a16:creationId xmlns:a16="http://schemas.microsoft.com/office/drawing/2014/main" id="{FE5B402F-7632-40C8-8262-272F1000E193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335667" y="1422401"/>
                <a:ext cx="11640433" cy="5226756"/>
              </a:xfrm>
            </p:spPr>
            <p:txBody>
              <a:bodyPr>
                <a:normAutofit fontScale="92500"/>
              </a:bodyPr>
              <a:lstStyle/>
              <a:p>
                <a:r>
                  <a:rPr lang="cs-CZ" sz="2400" dirty="0"/>
                  <a:t>1. ∪:  </a:t>
                </a:r>
                <a:r>
                  <a:rPr lang="cs-CZ" sz="2400" b="1" u="sng" dirty="0">
                    <a:latin typeface="Times New Roman" panose="02020603050405020304" pitchFamily="18" charset="0"/>
                  </a:rPr>
                  <a:t>ND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2400" b="1" u="sng" dirty="0">
                    <a:latin typeface="Times New Roman" panose="02020603050405020304" pitchFamily="18" charset="0"/>
                  </a:rPr>
                  <a:t>A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  </a:t>
                </a:r>
                <a:r>
                  <a:rPr lang="cs-CZ" sz="2400" b="1" u="sng" dirty="0">
                    <a:latin typeface="Times New Roman" panose="02020603050405020304" pitchFamily="18" charset="0"/>
                  </a:rPr>
                  <a:t>K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2400" b="1" u="sng" dirty="0">
                    <a:latin typeface="Times New Roman" panose="02020603050405020304" pitchFamily="18" charset="0"/>
                  </a:rPr>
                  <a:t>EN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⋀    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EI   </a:t>
                </a:r>
                <a:r>
                  <a:rPr lang="cs-CZ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 ZR   </a:t>
                </a:r>
                <a:r>
                  <a:rPr lang="cs-CZ" sz="1800" dirty="0"/>
                  <a:t>(</a:t>
                </a:r>
                <a14:m>
                  <m:oMath xmlns:m="http://schemas.openxmlformats.org/officeDocument/2006/math">
                    <m:r>
                      <a:rPr lang="cs-CZ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d>
                      <m:dPr>
                        <m:ctrlPr>
                          <a:rPr lang="cs-CZ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cs-CZ" sz="1800" i="1" dirty="0"/>
                          <m:t>M</m:t>
                        </m:r>
                      </m:e>
                    </m:d>
                    <m:r>
                      <a:rPr lang="cs-CZ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cs-CZ" sz="1800" dirty="0"/>
                      <m:t>∪</m:t>
                    </m:r>
                  </m:oMath>
                </a14:m>
                <a:r>
                  <a:rPr lang="cs-CZ" sz="1800" dirty="0"/>
                  <a:t>) je komutativní pologrupa s neutrálním prvkem</a:t>
                </a:r>
                <a:r>
                  <a:rPr lang="cs-CZ" sz="1800" b="1" dirty="0">
                    <a:latin typeface="Times New Roman" panose="02020603050405020304" pitchFamily="18" charset="0"/>
                  </a:rPr>
                  <a:t>    </a:t>
                </a:r>
              </a:p>
              <a:p>
                <a:r>
                  <a:rPr lang="cs-CZ" sz="2400" dirty="0"/>
                  <a:t>2. </a:t>
                </a:r>
                <a:r>
                  <a:rPr lang="cs-CZ" sz="2800" dirty="0"/>
                  <a:t>∩</a:t>
                </a:r>
                <a:r>
                  <a:rPr lang="cs-CZ" sz="2400" dirty="0"/>
                  <a:t>:  </a:t>
                </a:r>
                <a:r>
                  <a:rPr lang="cs-CZ" sz="2400" b="1" u="sng" dirty="0">
                    <a:latin typeface="Times New Roman" panose="02020603050405020304" pitchFamily="18" charset="0"/>
                  </a:rPr>
                  <a:t>ND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2400" b="1" u="sng" dirty="0">
                    <a:latin typeface="Times New Roman" panose="02020603050405020304" pitchFamily="18" charset="0"/>
                  </a:rPr>
                  <a:t>A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  </a:t>
                </a:r>
                <a:r>
                  <a:rPr lang="cs-CZ" sz="2400" b="1" u="sng" dirty="0">
                    <a:latin typeface="Times New Roman" panose="02020603050405020304" pitchFamily="18" charset="0"/>
                  </a:rPr>
                  <a:t>K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2400" b="1" u="sng" dirty="0">
                    <a:latin typeface="Times New Roman" panose="02020603050405020304" pitchFamily="18" charset="0"/>
                  </a:rPr>
                  <a:t>EN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⋀    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EI   </a:t>
                </a:r>
                <a:r>
                  <a:rPr lang="cs-CZ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 ZR </a:t>
                </a:r>
                <a:r>
                  <a:rPr lang="cs-CZ" sz="1900" dirty="0"/>
                  <a:t>(</a:t>
                </a:r>
                <a14:m>
                  <m:oMath xmlns:m="http://schemas.openxmlformats.org/officeDocument/2006/math">
                    <m:r>
                      <a:rPr lang="cs-CZ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d>
                      <m:dPr>
                        <m:ctrlPr>
                          <a:rPr lang="cs-CZ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cs-CZ" sz="1900" i="1" dirty="0"/>
                          <m:t>M</m:t>
                        </m:r>
                      </m:e>
                    </m:d>
                    <m:r>
                      <a:rPr lang="cs-CZ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cs-CZ" sz="1900" dirty="0"/>
                      <m:t>∩</m:t>
                    </m:r>
                  </m:oMath>
                </a14:m>
                <a:r>
                  <a:rPr lang="cs-CZ" sz="1900" dirty="0"/>
                  <a:t>) je komutativní pologrupa s neutrálním prvkem </a:t>
                </a:r>
                <a:endParaRPr lang="cs-CZ" sz="1900" b="1" dirty="0">
                  <a:latin typeface="Times New Roman" panose="02020603050405020304" pitchFamily="18" charset="0"/>
                </a:endParaRPr>
              </a:p>
              <a:p>
                <a:r>
                  <a:rPr lang="cs-CZ" sz="2400" dirty="0"/>
                  <a:t>3. Operace ∩ je distributivní vzhledem k operaci ∪ (platí levý i pravý distributivní zákon)</a:t>
                </a:r>
              </a:p>
              <a:p>
                <a:endParaRPr lang="cs-CZ" sz="2400" b="1" dirty="0">
                  <a:latin typeface="Times New Roman" panose="02020603050405020304" pitchFamily="18" charset="0"/>
                </a:endParaRPr>
              </a:p>
              <a:p>
                <a:r>
                  <a:rPr lang="cs-CZ" sz="2400" dirty="0"/>
                  <a:t>(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cs-CZ" sz="2400" i="1" dirty="0"/>
                      <m:t>M</m:t>
                    </m:r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sz="2400" dirty="0"/>
                  <a:t>, ∪</a:t>
                </a:r>
                <a:r>
                  <a:rPr lang="cs-CZ" sz="2800" dirty="0"/>
                  <a:t>, ∩</a:t>
                </a:r>
                <a:r>
                  <a:rPr lang="cs-CZ" sz="2400" dirty="0"/>
                  <a:t>) je komutativní </a:t>
                </a:r>
                <a:r>
                  <a:rPr lang="cs-CZ" sz="2400" dirty="0" err="1"/>
                  <a:t>polookruh</a:t>
                </a:r>
                <a:r>
                  <a:rPr lang="cs-CZ" sz="2400" dirty="0"/>
                  <a:t> s nulovým prvkem 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∅</a:t>
                </a:r>
                <a:r>
                  <a:rPr lang="cs-CZ" sz="2400" dirty="0"/>
                  <a:t> a jednotkovým prvkem </a:t>
                </a:r>
                <a:r>
                  <a:rPr lang="en-US" sz="2400" dirty="0"/>
                  <a:t>{a</a:t>
                </a:r>
                <a:r>
                  <a:rPr lang="cs-CZ" sz="2400" dirty="0"/>
                  <a:t>, b</a:t>
                </a:r>
                <a:r>
                  <a:rPr lang="en-US" sz="2400" dirty="0"/>
                  <a:t>}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:endParaRPr lang="cs-CZ" sz="2400" b="1" dirty="0">
                  <a:latin typeface="Times New Roman" panose="02020603050405020304" pitchFamily="18" charset="0"/>
                </a:endParaRPr>
              </a:p>
              <a:p>
                <a:endParaRPr lang="cs-CZ" sz="2400" b="1" dirty="0">
                  <a:latin typeface="Times New Roman" panose="02020603050405020304" pitchFamily="18" charset="0"/>
                </a:endParaRPr>
              </a:p>
              <a:p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endParaRPr lang="cs-CZ" sz="2000" dirty="0"/>
              </a:p>
            </p:txBody>
          </p:sp>
        </mc:Choice>
        <mc:Fallback>
          <p:sp>
            <p:nvSpPr>
              <p:cNvPr id="2" name="Zástupný text 1">
                <a:extLst>
                  <a:ext uri="{FF2B5EF4-FFF2-40B4-BE49-F238E27FC236}">
                    <a16:creationId xmlns:a16="http://schemas.microsoft.com/office/drawing/2014/main" id="{FE5B402F-7632-40C8-8262-272F1000E1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335667" y="1422401"/>
                <a:ext cx="11640433" cy="5226756"/>
              </a:xfrm>
              <a:blipFill>
                <a:blip r:embed="rId4"/>
                <a:stretch>
                  <a:fillRect l="-681" t="-151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FCBC46AB-A5C6-43A6-B8FA-6CDEA06610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EB9554B3-EE54-4D6B-8240-77C18AE5B14F}"/>
              </a:ext>
            </a:extLst>
          </p:cNvPr>
          <p:cNvCxnSpPr/>
          <p:nvPr/>
        </p:nvCxnSpPr>
        <p:spPr>
          <a:xfrm flipV="1">
            <a:off x="5388301" y="1468509"/>
            <a:ext cx="398585" cy="4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9921C56F-F50F-47B9-8EDF-31E4EDC6FC9D}"/>
              </a:ext>
            </a:extLst>
          </p:cNvPr>
          <p:cNvCxnSpPr/>
          <p:nvPr/>
        </p:nvCxnSpPr>
        <p:spPr>
          <a:xfrm flipV="1">
            <a:off x="4551630" y="1458410"/>
            <a:ext cx="398585" cy="4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C0739C23-1B23-4063-933A-F77A5C20F5F0}"/>
              </a:ext>
            </a:extLst>
          </p:cNvPr>
          <p:cNvCxnSpPr/>
          <p:nvPr/>
        </p:nvCxnSpPr>
        <p:spPr>
          <a:xfrm flipV="1">
            <a:off x="5374478" y="1914727"/>
            <a:ext cx="398585" cy="4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76454197-2C93-4157-BDB4-7A63ABB106A9}"/>
              </a:ext>
            </a:extLst>
          </p:cNvPr>
          <p:cNvCxnSpPr/>
          <p:nvPr/>
        </p:nvCxnSpPr>
        <p:spPr>
          <a:xfrm flipV="1">
            <a:off x="4615629" y="1868619"/>
            <a:ext cx="398585" cy="4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Zvuk 35">
            <a:hlinkClick r:id="" action="ppaction://media"/>
            <a:extLst>
              <a:ext uri="{FF2B5EF4-FFF2-40B4-BE49-F238E27FC236}">
                <a16:creationId xmlns:a16="http://schemas.microsoft.com/office/drawing/2014/main" id="{E05E5758-F37D-4520-A885-4034CC621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2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30"/>
    </mc:Choice>
    <mc:Fallback>
      <p:transition spd="slow" advTm="10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190722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1347020"/>
            <a:ext cx="10229497" cy="5211824"/>
          </a:xfrm>
        </p:spPr>
        <p:txBody>
          <a:bodyPr/>
          <a:lstStyle/>
          <a:p>
            <a:pPr lvl="0" algn="l"/>
            <a:r>
              <a:rPr lang="cs-CZ" dirty="0"/>
              <a:t>Připomeňme si schéma z 5. prezentace, podle kterého rozlišujeme typ algebraické struktury (M, o) s jednou operací. </a:t>
            </a:r>
          </a:p>
          <a:p>
            <a:pPr lvl="0" algn="l"/>
            <a:r>
              <a:rPr lang="cs-CZ" dirty="0"/>
              <a:t>Algebraická struktura (M, o) se nazývá </a:t>
            </a:r>
            <a:r>
              <a:rPr lang="cs-CZ" dirty="0">
                <a:highlight>
                  <a:srgbClr val="FFFF00"/>
                </a:highlight>
              </a:rPr>
              <a:t>______</a:t>
            </a:r>
            <a:r>
              <a:rPr lang="cs-CZ" dirty="0"/>
              <a:t> právě tehdy, když splňuje operace o definovaná na M vlastnosti </a:t>
            </a:r>
            <a:r>
              <a:rPr lang="cs-CZ" dirty="0">
                <a:highlight>
                  <a:srgbClr val="0000FF"/>
                </a:highlight>
              </a:rPr>
              <a:t>______</a:t>
            </a:r>
            <a:r>
              <a:rPr lang="cs-CZ" dirty="0"/>
              <a:t>.</a:t>
            </a:r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A22574A8-EE93-4EB7-968B-883329CE4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17075"/>
              </p:ext>
            </p:extLst>
          </p:nvPr>
        </p:nvGraphicFramePr>
        <p:xfrm>
          <a:off x="1376000" y="2949680"/>
          <a:ext cx="8358030" cy="261432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687097">
                  <a:extLst>
                    <a:ext uri="{9D8B030D-6E8A-4147-A177-3AD203B41FA5}">
                      <a16:colId xmlns:a16="http://schemas.microsoft.com/office/drawing/2014/main" val="3158770739"/>
                    </a:ext>
                  </a:extLst>
                </a:gridCol>
                <a:gridCol w="776748">
                  <a:extLst>
                    <a:ext uri="{9D8B030D-6E8A-4147-A177-3AD203B41FA5}">
                      <a16:colId xmlns:a16="http://schemas.microsoft.com/office/drawing/2014/main" val="955304949"/>
                    </a:ext>
                  </a:extLst>
                </a:gridCol>
                <a:gridCol w="766916">
                  <a:extLst>
                    <a:ext uri="{9D8B030D-6E8A-4147-A177-3AD203B41FA5}">
                      <a16:colId xmlns:a16="http://schemas.microsoft.com/office/drawing/2014/main" val="2850825631"/>
                    </a:ext>
                  </a:extLst>
                </a:gridCol>
                <a:gridCol w="747252">
                  <a:extLst>
                    <a:ext uri="{9D8B030D-6E8A-4147-A177-3AD203B41FA5}">
                      <a16:colId xmlns:a16="http://schemas.microsoft.com/office/drawing/2014/main" val="482220476"/>
                    </a:ext>
                  </a:extLst>
                </a:gridCol>
                <a:gridCol w="835742">
                  <a:extLst>
                    <a:ext uri="{9D8B030D-6E8A-4147-A177-3AD203B41FA5}">
                      <a16:colId xmlns:a16="http://schemas.microsoft.com/office/drawing/2014/main" val="3723886635"/>
                    </a:ext>
                  </a:extLst>
                </a:gridCol>
                <a:gridCol w="825910">
                  <a:extLst>
                    <a:ext uri="{9D8B030D-6E8A-4147-A177-3AD203B41FA5}">
                      <a16:colId xmlns:a16="http://schemas.microsoft.com/office/drawing/2014/main" val="1495862640"/>
                    </a:ext>
                  </a:extLst>
                </a:gridCol>
                <a:gridCol w="718365">
                  <a:extLst>
                    <a:ext uri="{9D8B030D-6E8A-4147-A177-3AD203B41FA5}">
                      <a16:colId xmlns:a16="http://schemas.microsoft.com/office/drawing/2014/main" val="3052979416"/>
                    </a:ext>
                  </a:extLst>
                </a:gridCol>
              </a:tblGrid>
              <a:tr h="37347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EI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5866109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GRUPOID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832296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/>
                        <a:t>POLOGRUPA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603906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/>
                        <a:t>GRUPA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586126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/>
                        <a:t>KOMUTATIVNÍ GRUPOID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02337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/>
                        <a:t>KOMUTATIVNÍ POLOGRUPA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56783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/>
                        <a:t>KOMUTATIVNÍ GRUPA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662639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E7161C16-0514-4FDF-824E-2AB31D5D1442}"/>
              </a:ext>
            </a:extLst>
          </p:cNvPr>
          <p:cNvSpPr/>
          <p:nvPr/>
        </p:nvSpPr>
        <p:spPr>
          <a:xfrm>
            <a:off x="699909" y="5889935"/>
            <a:ext cx="9877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400" dirty="0"/>
              <a:t>Pokud nesplňuje (M, o) ani vlastnost ND, nazýváme ji pouze algebraickou strukturou.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0A8C771-296B-4B95-97DB-E32DEF6A6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77"/>
    </mc:Choice>
    <mc:Fallback xmlns="">
      <p:transition spd="slow" advTm="92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850790" cy="965200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Algebraické struktury se dvěma operacemi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E5B402F-7632-40C8-8262-272F1000E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75531"/>
            <a:ext cx="10731323" cy="4873625"/>
          </a:xfrm>
        </p:spPr>
        <p:txBody>
          <a:bodyPr/>
          <a:lstStyle/>
          <a:p>
            <a:r>
              <a:rPr lang="cs-CZ" sz="2000" i="1" dirty="0"/>
              <a:t>Definice: </a:t>
            </a:r>
            <a:r>
              <a:rPr lang="cs-CZ" sz="2400" dirty="0"/>
              <a:t>Na množině M jsou definovány dvě binární operace </a:t>
            </a:r>
            <a:r>
              <a:rPr lang="cs-CZ" sz="2400" b="1" dirty="0">
                <a:latin typeface="Times New Roman" panose="02020603050405020304" pitchFamily="18" charset="0"/>
              </a:rPr>
              <a:t>⁕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dirty="0"/>
              <a:t>a </a:t>
            </a:r>
            <a:r>
              <a:rPr lang="cs-CZ" sz="2400" b="1" dirty="0">
                <a:latin typeface="Times New Roman" panose="02020603050405020304" pitchFamily="18" charset="0"/>
              </a:rPr>
              <a:t>○</a:t>
            </a:r>
            <a:r>
              <a:rPr lang="cs-CZ" sz="2400" dirty="0"/>
              <a:t>. Řekneme, že operace </a:t>
            </a:r>
            <a:r>
              <a:rPr lang="cs-CZ" sz="2400" b="1" dirty="0">
                <a:latin typeface="Times New Roman" panose="02020603050405020304" pitchFamily="18" charset="0"/>
              </a:rPr>
              <a:t>⁕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b="1" dirty="0"/>
              <a:t>je distributivní vzhledem k operaci </a:t>
            </a:r>
            <a:r>
              <a:rPr lang="cs-CZ" sz="2400" b="1" dirty="0">
                <a:latin typeface="Times New Roman" panose="02020603050405020304" pitchFamily="18" charset="0"/>
              </a:rPr>
              <a:t>○ </a:t>
            </a:r>
            <a:r>
              <a:rPr lang="cs-CZ" sz="2400" dirty="0"/>
              <a:t>právě tehdy, když</a:t>
            </a:r>
          </a:p>
          <a:p>
            <a:r>
              <a:rPr lang="cs-CZ" sz="2000" dirty="0"/>
              <a:t>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sz="2000" dirty="0"/>
              <a:t> </a:t>
            </a:r>
            <a:r>
              <a:rPr lang="cs-CZ" sz="2000" i="1" dirty="0"/>
              <a:t>x, y, z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M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i="1" dirty="0"/>
              <a:t>z </a:t>
            </a:r>
            <a:r>
              <a:rPr lang="cs-CZ" sz="2000" b="1" dirty="0">
                <a:latin typeface="Times New Roman" panose="02020603050405020304" pitchFamily="18" charset="0"/>
              </a:rPr>
              <a:t>⁕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000" i="1" dirty="0"/>
              <a:t>x ○ y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sz="2000" i="1" dirty="0"/>
              <a:t>  = </a:t>
            </a:r>
            <a:r>
              <a:rPr lang="cs-CZ" sz="2000" dirty="0"/>
              <a:t>( </a:t>
            </a:r>
            <a:r>
              <a:rPr lang="cs-CZ" sz="2000" i="1" dirty="0"/>
              <a:t>z </a:t>
            </a:r>
            <a:r>
              <a:rPr lang="cs-CZ" sz="2000" b="1" dirty="0">
                <a:latin typeface="Times New Roman" panose="02020603050405020304" pitchFamily="18" charset="0"/>
              </a:rPr>
              <a:t>⁕ </a:t>
            </a:r>
            <a:r>
              <a:rPr lang="cs-CZ" sz="2000" i="1" dirty="0"/>
              <a:t>x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cs-CZ" sz="2000" i="1" dirty="0"/>
              <a:t>○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( </a:t>
            </a:r>
            <a:r>
              <a:rPr lang="cs-CZ" sz="2000" i="1" dirty="0"/>
              <a:t>z </a:t>
            </a:r>
            <a:r>
              <a:rPr lang="cs-CZ" sz="2000" b="1" dirty="0">
                <a:latin typeface="Times New Roman" panose="02020603050405020304" pitchFamily="18" charset="0"/>
              </a:rPr>
              <a:t>⁕ </a:t>
            </a:r>
            <a:r>
              <a:rPr lang="cs-CZ" sz="2000" i="1" dirty="0"/>
              <a:t>y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 ˄ 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000" i="1" dirty="0"/>
              <a:t>x ○ y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sz="2000" i="1" dirty="0"/>
              <a:t> </a:t>
            </a:r>
            <a:r>
              <a:rPr lang="cs-CZ" sz="2000" b="1" dirty="0">
                <a:latin typeface="Times New Roman" panose="02020603050405020304" pitchFamily="18" charset="0"/>
              </a:rPr>
              <a:t>⁕</a:t>
            </a:r>
            <a:r>
              <a:rPr lang="cs-CZ" sz="2000" i="1" dirty="0"/>
              <a:t> z = </a:t>
            </a:r>
            <a:r>
              <a:rPr lang="cs-CZ" sz="2000" dirty="0"/>
              <a:t>( </a:t>
            </a:r>
            <a:r>
              <a:rPr lang="cs-CZ" sz="2000" i="1" dirty="0"/>
              <a:t>x </a:t>
            </a:r>
            <a:r>
              <a:rPr lang="cs-CZ" sz="2000" b="1" dirty="0">
                <a:latin typeface="Times New Roman" panose="02020603050405020304" pitchFamily="18" charset="0"/>
              </a:rPr>
              <a:t>⁕ </a:t>
            </a:r>
            <a:r>
              <a:rPr lang="cs-CZ" sz="2000" i="1" dirty="0"/>
              <a:t>z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cs-CZ" sz="2000" i="1" dirty="0"/>
              <a:t>○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( </a:t>
            </a:r>
            <a:r>
              <a:rPr lang="cs-CZ" sz="2000" i="1" dirty="0"/>
              <a:t>y </a:t>
            </a:r>
            <a:r>
              <a:rPr lang="cs-CZ" sz="2000" b="1" dirty="0">
                <a:latin typeface="Times New Roman" panose="02020603050405020304" pitchFamily="18" charset="0"/>
              </a:rPr>
              <a:t>⁕ </a:t>
            </a:r>
            <a:r>
              <a:rPr lang="cs-CZ" sz="2000" i="1" dirty="0"/>
              <a:t>z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2400" dirty="0"/>
              <a:t>Označení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000" b="1" dirty="0">
                <a:latin typeface="Times New Roman" panose="02020603050405020304" pitchFamily="18" charset="0"/>
              </a:rPr>
              <a:t>⁕</a:t>
            </a:r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b="1" dirty="0"/>
              <a:t>D </a:t>
            </a:r>
            <a:r>
              <a:rPr lang="cs-CZ" sz="2000" b="1" dirty="0">
                <a:latin typeface="Times New Roman" panose="02020603050405020304" pitchFamily="18" charset="0"/>
              </a:rPr>
              <a:t>○   </a:t>
            </a:r>
            <a:r>
              <a:rPr lang="cs-CZ" sz="2000" dirty="0"/>
              <a:t>Čteme</a:t>
            </a:r>
            <a:r>
              <a:rPr lang="cs-CZ" sz="2400" dirty="0"/>
              <a:t>: Platí distributivní zákon operace </a:t>
            </a:r>
            <a:r>
              <a:rPr lang="cs-CZ" sz="2400" b="1" dirty="0">
                <a:latin typeface="Times New Roman" panose="02020603050405020304" pitchFamily="18" charset="0"/>
              </a:rPr>
              <a:t>⁕</a:t>
            </a:r>
            <a:r>
              <a:rPr lang="cs-CZ" sz="2400" dirty="0"/>
              <a:t> vzhledem k operaci </a:t>
            </a:r>
            <a:r>
              <a:rPr lang="cs-CZ" sz="2400" b="1" dirty="0">
                <a:latin typeface="Times New Roman" panose="02020603050405020304" pitchFamily="18" charset="0"/>
              </a:rPr>
              <a:t>○</a:t>
            </a:r>
            <a:r>
              <a:rPr lang="cs-CZ" sz="2400" dirty="0"/>
              <a:t>.</a:t>
            </a:r>
          </a:p>
          <a:p>
            <a:r>
              <a:rPr lang="cs-CZ" sz="2000" i="1" dirty="0"/>
              <a:t>Příklad 1: </a:t>
            </a:r>
            <a:r>
              <a:rPr lang="cs-CZ" sz="2400" dirty="0"/>
              <a:t>Operace násobení (</a:t>
            </a:r>
            <a:r>
              <a:rPr lang="cs-CZ" sz="2400" b="1" i="1" dirty="0">
                <a:latin typeface="Times New Roman" panose="02020603050405020304" pitchFamily="18" charset="0"/>
                <a:ea typeface="Cambria Math" panose="02040503050406030204" pitchFamily="18" charset="0"/>
              </a:rPr>
              <a:t>·</a:t>
            </a:r>
            <a:r>
              <a:rPr lang="cs-CZ" sz="2400" dirty="0"/>
              <a:t>)</a:t>
            </a:r>
            <a:r>
              <a:rPr lang="cs-CZ" sz="2400" b="1" i="1" dirty="0">
                <a:latin typeface="Times New Roman" panose="02020603050405020304" pitchFamily="18" charset="0"/>
                <a:ea typeface="Cambria Math" panose="02040503050406030204" pitchFamily="18" charset="0"/>
              </a:rPr>
              <a:t> </a:t>
            </a:r>
            <a:r>
              <a:rPr lang="cs-CZ" sz="2400" dirty="0"/>
              <a:t>v číselných množinách je distributivní vzhledem k operaci sčítání (</a:t>
            </a:r>
            <a:r>
              <a:rPr lang="cs-CZ" sz="2400" b="1" i="1" dirty="0">
                <a:latin typeface="Times New Roman" panose="02020603050405020304" pitchFamily="18" charset="0"/>
                <a:ea typeface="Cambria Math" panose="02040503050406030204" pitchFamily="18" charset="0"/>
              </a:rPr>
              <a:t>+</a:t>
            </a:r>
            <a:r>
              <a:rPr lang="cs-CZ" sz="2400" dirty="0"/>
              <a:t>), tj. platí</a:t>
            </a:r>
          </a:p>
          <a:p>
            <a:r>
              <a:rPr lang="cs-CZ" sz="2000" dirty="0"/>
              <a:t>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sz="2000" dirty="0"/>
              <a:t> </a:t>
            </a:r>
            <a:r>
              <a:rPr lang="cs-CZ" sz="2000" i="1" dirty="0"/>
              <a:t>x, y, z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M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i="1" dirty="0"/>
              <a:t>z </a:t>
            </a:r>
            <a:r>
              <a:rPr lang="cs-CZ" sz="2000" b="1" i="1" dirty="0">
                <a:latin typeface="Times New Roman" panose="02020603050405020304" pitchFamily="18" charset="0"/>
                <a:ea typeface="Cambria Math" panose="02040503050406030204" pitchFamily="18" charset="0"/>
              </a:rPr>
              <a:t>·</a:t>
            </a:r>
            <a:r>
              <a:rPr lang="cs-CZ" sz="2000" b="1" dirty="0">
                <a:latin typeface="Times New Roman" panose="02020603050405020304" pitchFamily="18" charset="0"/>
              </a:rPr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000" i="1" dirty="0"/>
              <a:t>x + y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sz="2000" i="1" dirty="0"/>
              <a:t>  = z </a:t>
            </a:r>
            <a:r>
              <a:rPr lang="cs-CZ" sz="2000" b="1" i="1" dirty="0">
                <a:latin typeface="Times New Roman" panose="02020603050405020304" pitchFamily="18" charset="0"/>
                <a:ea typeface="Cambria Math" panose="02040503050406030204" pitchFamily="18" charset="0"/>
              </a:rPr>
              <a:t>·</a:t>
            </a:r>
            <a:r>
              <a:rPr lang="cs-CZ" sz="2000" b="1" dirty="0">
                <a:latin typeface="Times New Roman" panose="02020603050405020304" pitchFamily="18" charset="0"/>
              </a:rPr>
              <a:t> </a:t>
            </a:r>
            <a:r>
              <a:rPr lang="cs-CZ" sz="2000" i="1" dirty="0"/>
              <a:t>x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i="1" dirty="0"/>
              <a:t>+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i="1" dirty="0"/>
              <a:t>z </a:t>
            </a:r>
            <a:r>
              <a:rPr lang="cs-CZ" sz="2000" b="1" i="1" dirty="0">
                <a:latin typeface="Times New Roman" panose="02020603050405020304" pitchFamily="18" charset="0"/>
                <a:ea typeface="Cambria Math" panose="02040503050406030204" pitchFamily="18" charset="0"/>
              </a:rPr>
              <a:t>·</a:t>
            </a:r>
            <a:r>
              <a:rPr lang="cs-CZ" sz="2000" b="1" dirty="0">
                <a:latin typeface="Times New Roman" panose="02020603050405020304" pitchFamily="18" charset="0"/>
              </a:rPr>
              <a:t> </a:t>
            </a:r>
            <a:r>
              <a:rPr lang="cs-CZ" sz="2000" i="1" dirty="0"/>
              <a:t>y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   ˄ 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000" i="1" dirty="0"/>
              <a:t>x + y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sz="2000" i="1" dirty="0"/>
              <a:t> </a:t>
            </a:r>
            <a:r>
              <a:rPr lang="cs-CZ" sz="2000" b="1" i="1" dirty="0">
                <a:latin typeface="Times New Roman" panose="02020603050405020304" pitchFamily="18" charset="0"/>
                <a:ea typeface="Cambria Math" panose="02040503050406030204" pitchFamily="18" charset="0"/>
              </a:rPr>
              <a:t>·</a:t>
            </a:r>
            <a:r>
              <a:rPr lang="cs-CZ" sz="2000" i="1" dirty="0"/>
              <a:t> z = </a:t>
            </a:r>
            <a:r>
              <a:rPr lang="cs-CZ" sz="2000" dirty="0"/>
              <a:t> </a:t>
            </a:r>
            <a:r>
              <a:rPr lang="cs-CZ" sz="2000" i="1" dirty="0"/>
              <a:t>x </a:t>
            </a:r>
            <a:r>
              <a:rPr lang="cs-CZ" sz="2000" b="1" i="1" dirty="0">
                <a:latin typeface="Times New Roman" panose="02020603050405020304" pitchFamily="18" charset="0"/>
                <a:ea typeface="Cambria Math" panose="02040503050406030204" pitchFamily="18" charset="0"/>
              </a:rPr>
              <a:t>·</a:t>
            </a:r>
            <a:r>
              <a:rPr lang="cs-CZ" sz="2000" b="1" dirty="0">
                <a:latin typeface="Times New Roman" panose="02020603050405020304" pitchFamily="18" charset="0"/>
              </a:rPr>
              <a:t> </a:t>
            </a:r>
            <a:r>
              <a:rPr lang="cs-CZ" sz="2000" i="1" dirty="0"/>
              <a:t>z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+ </a:t>
            </a:r>
            <a:r>
              <a:rPr lang="cs-CZ" sz="2000" dirty="0"/>
              <a:t> </a:t>
            </a:r>
            <a:r>
              <a:rPr lang="cs-CZ" sz="2000" i="1" dirty="0"/>
              <a:t>y </a:t>
            </a:r>
            <a:r>
              <a:rPr lang="cs-CZ" sz="2000" b="1" i="1" dirty="0">
                <a:latin typeface="Times New Roman" panose="02020603050405020304" pitchFamily="18" charset="0"/>
                <a:ea typeface="Cambria Math" panose="02040503050406030204" pitchFamily="18" charset="0"/>
              </a:rPr>
              <a:t>·</a:t>
            </a:r>
            <a:r>
              <a:rPr lang="cs-CZ" sz="2000" b="1" dirty="0">
                <a:latin typeface="Times New Roman" panose="02020603050405020304" pitchFamily="18" charset="0"/>
              </a:rPr>
              <a:t> </a:t>
            </a:r>
            <a:r>
              <a:rPr lang="cs-CZ" sz="2000" i="1" dirty="0"/>
              <a:t>z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r>
              <a:rPr lang="cs-CZ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např. pro </a:t>
            </a:r>
            <a:r>
              <a:rPr lang="cs-CZ" sz="2000" i="1" dirty="0"/>
              <a:t>x = 3, y = 4, z = 2:    2 </a:t>
            </a:r>
            <a:r>
              <a:rPr lang="cs-CZ" sz="2000" b="1" i="1" dirty="0">
                <a:latin typeface="Times New Roman" panose="02020603050405020304" pitchFamily="18" charset="0"/>
                <a:ea typeface="Cambria Math" panose="02040503050406030204" pitchFamily="18" charset="0"/>
              </a:rPr>
              <a:t>·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000" i="1" dirty="0"/>
              <a:t>3 + 4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sz="2000" i="1" dirty="0"/>
              <a:t>  = </a:t>
            </a:r>
            <a:r>
              <a:rPr lang="cs-CZ" sz="2000" dirty="0"/>
              <a:t> 2 </a:t>
            </a:r>
            <a:r>
              <a:rPr lang="cs-CZ" sz="2000" i="1" dirty="0"/>
              <a:t>· 3 +  2 · 4 	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˄</a:t>
            </a:r>
            <a:r>
              <a:rPr lang="cs-CZ" sz="2000" i="1" dirty="0"/>
              <a:t>          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000" i="1" dirty="0"/>
              <a:t>3 + 4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sz="2000" i="1" dirty="0"/>
              <a:t> </a:t>
            </a:r>
            <a:r>
              <a:rPr lang="cs-CZ" sz="2000" b="1" i="1" dirty="0">
                <a:latin typeface="Times New Roman" panose="02020603050405020304" pitchFamily="18" charset="0"/>
                <a:ea typeface="Cambria Math" panose="02040503050406030204" pitchFamily="18" charset="0"/>
              </a:rPr>
              <a:t>·</a:t>
            </a:r>
            <a:r>
              <a:rPr lang="cs-CZ" sz="2000" i="1" dirty="0"/>
              <a:t> 2 = </a:t>
            </a:r>
            <a:r>
              <a:rPr lang="cs-CZ" sz="2000" dirty="0"/>
              <a:t> </a:t>
            </a:r>
            <a:r>
              <a:rPr lang="cs-CZ" sz="2000" i="1" dirty="0"/>
              <a:t>3 · 2 +  4 · 2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25F54A2-4744-4375-9127-3C519DD26658}"/>
              </a:ext>
            </a:extLst>
          </p:cNvPr>
          <p:cNvSpPr/>
          <p:nvPr/>
        </p:nvSpPr>
        <p:spPr>
          <a:xfrm>
            <a:off x="826294" y="2471412"/>
            <a:ext cx="8713787" cy="555804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Pravá složená závorka 2">
            <a:extLst>
              <a:ext uri="{FF2B5EF4-FFF2-40B4-BE49-F238E27FC236}">
                <a16:creationId xmlns:a16="http://schemas.microsoft.com/office/drawing/2014/main" id="{EA070FFB-AC76-4F98-9DE7-B7E55107527C}"/>
              </a:ext>
            </a:extLst>
          </p:cNvPr>
          <p:cNvSpPr/>
          <p:nvPr/>
        </p:nvSpPr>
        <p:spPr>
          <a:xfrm rot="5400000">
            <a:off x="3639339" y="1691145"/>
            <a:ext cx="555805" cy="307057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Pravá složená závorka 7">
            <a:extLst>
              <a:ext uri="{FF2B5EF4-FFF2-40B4-BE49-F238E27FC236}">
                <a16:creationId xmlns:a16="http://schemas.microsoft.com/office/drawing/2014/main" id="{9C052188-324B-49F8-8FB7-C4B8CF3D7A1E}"/>
              </a:ext>
            </a:extLst>
          </p:cNvPr>
          <p:cNvSpPr/>
          <p:nvPr/>
        </p:nvSpPr>
        <p:spPr>
          <a:xfrm rot="5400000">
            <a:off x="7375495" y="1705424"/>
            <a:ext cx="500292" cy="307058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301F08F-5DE9-4BDA-B744-D94366B6557F}"/>
              </a:ext>
            </a:extLst>
          </p:cNvPr>
          <p:cNvSpPr txBox="1"/>
          <p:nvPr/>
        </p:nvSpPr>
        <p:spPr>
          <a:xfrm>
            <a:off x="2552945" y="3515081"/>
            <a:ext cx="347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Levý distributivní zákon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51FDF5D-8268-40D4-8925-E1DC134625FB}"/>
              </a:ext>
            </a:extLst>
          </p:cNvPr>
          <p:cNvSpPr txBox="1"/>
          <p:nvPr/>
        </p:nvSpPr>
        <p:spPr>
          <a:xfrm>
            <a:off x="6342416" y="3529489"/>
            <a:ext cx="347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Pravý distributivní zákon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9FBEE3B-91C7-4583-8AFE-E3BCEA1DD6E7}"/>
              </a:ext>
            </a:extLst>
          </p:cNvPr>
          <p:cNvSpPr/>
          <p:nvPr/>
        </p:nvSpPr>
        <p:spPr>
          <a:xfrm>
            <a:off x="2133597" y="4137688"/>
            <a:ext cx="756358" cy="462760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Pravá složená závorka 11">
            <a:extLst>
              <a:ext uri="{FF2B5EF4-FFF2-40B4-BE49-F238E27FC236}">
                <a16:creationId xmlns:a16="http://schemas.microsoft.com/office/drawing/2014/main" id="{DFCC928D-7C9A-4231-B325-33059242DA58}"/>
              </a:ext>
            </a:extLst>
          </p:cNvPr>
          <p:cNvSpPr/>
          <p:nvPr/>
        </p:nvSpPr>
        <p:spPr>
          <a:xfrm rot="5400000">
            <a:off x="4358751" y="5598046"/>
            <a:ext cx="223295" cy="10837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Pravá složená závorka 13">
            <a:extLst>
              <a:ext uri="{FF2B5EF4-FFF2-40B4-BE49-F238E27FC236}">
                <a16:creationId xmlns:a16="http://schemas.microsoft.com/office/drawing/2014/main" id="{9EAE3A3F-8876-41FA-9B17-83880141114F}"/>
              </a:ext>
            </a:extLst>
          </p:cNvPr>
          <p:cNvSpPr/>
          <p:nvPr/>
        </p:nvSpPr>
        <p:spPr>
          <a:xfrm rot="5400000">
            <a:off x="5765268" y="5628255"/>
            <a:ext cx="223295" cy="10837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CABCD38-6946-44A3-BF09-6B60300B7BD6}"/>
              </a:ext>
            </a:extLst>
          </p:cNvPr>
          <p:cNvSpPr txBox="1"/>
          <p:nvPr/>
        </p:nvSpPr>
        <p:spPr>
          <a:xfrm>
            <a:off x="4271064" y="6292368"/>
            <a:ext cx="91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14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42C097D-C4CE-4C0A-A4BD-2CDC70B32A1D}"/>
              </a:ext>
            </a:extLst>
          </p:cNvPr>
          <p:cNvSpPr txBox="1"/>
          <p:nvPr/>
        </p:nvSpPr>
        <p:spPr>
          <a:xfrm>
            <a:off x="5607730" y="6286096"/>
            <a:ext cx="91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14</a:t>
            </a:r>
          </a:p>
        </p:txBody>
      </p:sp>
      <p:sp>
        <p:nvSpPr>
          <p:cNvPr id="17" name="Pravá složená závorka 16">
            <a:extLst>
              <a:ext uri="{FF2B5EF4-FFF2-40B4-BE49-F238E27FC236}">
                <a16:creationId xmlns:a16="http://schemas.microsoft.com/office/drawing/2014/main" id="{00C484BD-E2D9-4A7F-8521-7D6244B57781}"/>
              </a:ext>
            </a:extLst>
          </p:cNvPr>
          <p:cNvSpPr/>
          <p:nvPr/>
        </p:nvSpPr>
        <p:spPr>
          <a:xfrm rot="5400000">
            <a:off x="8604402" y="5671254"/>
            <a:ext cx="223295" cy="10837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Pravá složená závorka 17">
            <a:extLst>
              <a:ext uri="{FF2B5EF4-FFF2-40B4-BE49-F238E27FC236}">
                <a16:creationId xmlns:a16="http://schemas.microsoft.com/office/drawing/2014/main" id="{CABF2C12-4162-4D3A-97AE-061F98BD3474}"/>
              </a:ext>
            </a:extLst>
          </p:cNvPr>
          <p:cNvSpPr/>
          <p:nvPr/>
        </p:nvSpPr>
        <p:spPr>
          <a:xfrm rot="5400000">
            <a:off x="9985863" y="5646403"/>
            <a:ext cx="223295" cy="10837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F5FBE60-83DA-4D79-8A03-62A6326598FA}"/>
              </a:ext>
            </a:extLst>
          </p:cNvPr>
          <p:cNvSpPr txBox="1"/>
          <p:nvPr/>
        </p:nvSpPr>
        <p:spPr>
          <a:xfrm>
            <a:off x="8523740" y="6311397"/>
            <a:ext cx="91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14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9221FD2-B2A2-4D16-8E1D-D8D9D6A9F8D5}"/>
              </a:ext>
            </a:extLst>
          </p:cNvPr>
          <p:cNvSpPr txBox="1"/>
          <p:nvPr/>
        </p:nvSpPr>
        <p:spPr>
          <a:xfrm>
            <a:off x="9819394" y="6279824"/>
            <a:ext cx="91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14</a:t>
            </a:r>
          </a:p>
        </p:txBody>
      </p:sp>
      <p:pic>
        <p:nvPicPr>
          <p:cNvPr id="28" name="Zvuk 27">
            <a:hlinkClick r:id="" action="ppaction://media"/>
            <a:extLst>
              <a:ext uri="{FF2B5EF4-FFF2-40B4-BE49-F238E27FC236}">
                <a16:creationId xmlns:a16="http://schemas.microsoft.com/office/drawing/2014/main" id="{ADB45004-2627-4D2C-9AED-F7FF9F7D7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0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264"/>
    </mc:Choice>
    <mc:Fallback xmlns="">
      <p:transition spd="slow" advTm="426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850790" cy="965200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Algebraické struktury se dvěma operacemi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E5B402F-7632-40C8-8262-272F1000E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75531"/>
            <a:ext cx="10731323" cy="4873625"/>
          </a:xfrm>
        </p:spPr>
        <p:txBody>
          <a:bodyPr>
            <a:normAutofit lnSpcReduction="10000"/>
          </a:bodyPr>
          <a:lstStyle/>
          <a:p>
            <a:r>
              <a:rPr lang="cs-CZ" sz="2000" i="1" dirty="0"/>
              <a:t>Definice: </a:t>
            </a:r>
            <a:r>
              <a:rPr lang="cs-CZ" sz="2400" dirty="0"/>
              <a:t>Na množině M jsou definovány dvě binární operace </a:t>
            </a:r>
            <a:r>
              <a:rPr lang="cs-CZ" sz="2400" b="1" dirty="0">
                <a:latin typeface="Times New Roman" panose="02020603050405020304" pitchFamily="18" charset="0"/>
              </a:rPr>
              <a:t>⁕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dirty="0"/>
              <a:t>a </a:t>
            </a:r>
            <a:r>
              <a:rPr lang="cs-CZ" sz="2400" b="1" dirty="0">
                <a:latin typeface="Times New Roman" panose="02020603050405020304" pitchFamily="18" charset="0"/>
              </a:rPr>
              <a:t>○</a:t>
            </a:r>
            <a:r>
              <a:rPr lang="cs-CZ" sz="2400" dirty="0"/>
              <a:t>. Řekneme, že operace </a:t>
            </a:r>
            <a:r>
              <a:rPr lang="cs-CZ" sz="2400" b="1" dirty="0">
                <a:latin typeface="Times New Roman" panose="02020603050405020304" pitchFamily="18" charset="0"/>
              </a:rPr>
              <a:t>⁕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b="1" dirty="0"/>
              <a:t>je distributivní vzhledem k operaci </a:t>
            </a:r>
            <a:r>
              <a:rPr lang="cs-CZ" sz="2400" b="1" dirty="0">
                <a:latin typeface="Times New Roman" panose="02020603050405020304" pitchFamily="18" charset="0"/>
              </a:rPr>
              <a:t>○ </a:t>
            </a:r>
            <a:r>
              <a:rPr lang="cs-CZ" sz="2400" dirty="0"/>
              <a:t>právě tehdy, když</a:t>
            </a:r>
          </a:p>
          <a:p>
            <a:r>
              <a:rPr lang="cs-CZ" sz="2000" dirty="0"/>
              <a:t>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sz="2000" dirty="0"/>
              <a:t> </a:t>
            </a:r>
            <a:r>
              <a:rPr lang="cs-CZ" sz="2000" i="1" dirty="0"/>
              <a:t>x, y, z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M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i="1" dirty="0"/>
              <a:t>z </a:t>
            </a:r>
            <a:r>
              <a:rPr lang="cs-CZ" sz="2000" b="1" dirty="0">
                <a:latin typeface="Times New Roman" panose="02020603050405020304" pitchFamily="18" charset="0"/>
              </a:rPr>
              <a:t>⁕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000" i="1" dirty="0"/>
              <a:t>x ○ y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sz="2000" i="1" dirty="0"/>
              <a:t>  = </a:t>
            </a:r>
            <a:r>
              <a:rPr lang="cs-CZ" sz="2000" dirty="0"/>
              <a:t>( </a:t>
            </a:r>
            <a:r>
              <a:rPr lang="cs-CZ" sz="2000" i="1" dirty="0"/>
              <a:t>z </a:t>
            </a:r>
            <a:r>
              <a:rPr lang="cs-CZ" sz="2000" b="1" dirty="0">
                <a:latin typeface="Times New Roman" panose="02020603050405020304" pitchFamily="18" charset="0"/>
              </a:rPr>
              <a:t>⁕ </a:t>
            </a:r>
            <a:r>
              <a:rPr lang="cs-CZ" sz="2000" i="1" dirty="0"/>
              <a:t>x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cs-CZ" sz="2000" i="1" dirty="0"/>
              <a:t>○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( </a:t>
            </a:r>
            <a:r>
              <a:rPr lang="cs-CZ" sz="2000" i="1" dirty="0"/>
              <a:t>z </a:t>
            </a:r>
            <a:r>
              <a:rPr lang="cs-CZ" sz="2000" b="1" dirty="0">
                <a:latin typeface="Times New Roman" panose="02020603050405020304" pitchFamily="18" charset="0"/>
              </a:rPr>
              <a:t>⁕ </a:t>
            </a:r>
            <a:r>
              <a:rPr lang="cs-CZ" sz="2000" i="1" dirty="0"/>
              <a:t>y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 ˄ 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000" i="1" dirty="0"/>
              <a:t>x ○ y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sz="2000" i="1" dirty="0"/>
              <a:t> </a:t>
            </a:r>
            <a:r>
              <a:rPr lang="cs-CZ" sz="2000" b="1" dirty="0">
                <a:latin typeface="Times New Roman" panose="02020603050405020304" pitchFamily="18" charset="0"/>
              </a:rPr>
              <a:t>⁕</a:t>
            </a:r>
            <a:r>
              <a:rPr lang="cs-CZ" sz="2000" i="1" dirty="0"/>
              <a:t> z = </a:t>
            </a:r>
            <a:r>
              <a:rPr lang="cs-CZ" sz="2000" dirty="0"/>
              <a:t>( </a:t>
            </a:r>
            <a:r>
              <a:rPr lang="cs-CZ" sz="2000" i="1" dirty="0"/>
              <a:t>x </a:t>
            </a:r>
            <a:r>
              <a:rPr lang="cs-CZ" sz="2000" b="1" dirty="0">
                <a:latin typeface="Times New Roman" panose="02020603050405020304" pitchFamily="18" charset="0"/>
              </a:rPr>
              <a:t>⁕ </a:t>
            </a:r>
            <a:r>
              <a:rPr lang="cs-CZ" sz="2000" i="1" dirty="0"/>
              <a:t>z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cs-CZ" sz="2000" i="1" dirty="0"/>
              <a:t>○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( </a:t>
            </a:r>
            <a:r>
              <a:rPr lang="cs-CZ" sz="2000" i="1" dirty="0"/>
              <a:t>y </a:t>
            </a:r>
            <a:r>
              <a:rPr lang="cs-CZ" sz="2000" b="1" dirty="0">
                <a:latin typeface="Times New Roman" panose="02020603050405020304" pitchFamily="18" charset="0"/>
              </a:rPr>
              <a:t>⁕ </a:t>
            </a:r>
            <a:r>
              <a:rPr lang="cs-CZ" sz="2000" i="1" dirty="0"/>
              <a:t>z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cs-CZ" sz="2000" i="1" dirty="0"/>
          </a:p>
          <a:p>
            <a:r>
              <a:rPr lang="cs-CZ" sz="2000" i="1" dirty="0"/>
              <a:t>Příklad 2: </a:t>
            </a:r>
            <a:r>
              <a:rPr lang="cs-CZ" sz="2400" dirty="0"/>
              <a:t>Operace průnik (</a:t>
            </a:r>
            <a:r>
              <a:rPr lang="cs-CZ" sz="2800" dirty="0"/>
              <a:t>∩</a:t>
            </a:r>
            <a:r>
              <a:rPr lang="cs-CZ" sz="2400" dirty="0"/>
              <a:t>)</a:t>
            </a:r>
            <a:r>
              <a:rPr lang="cs-CZ" sz="2400" b="1" i="1" dirty="0">
                <a:latin typeface="Times New Roman" panose="02020603050405020304" pitchFamily="18" charset="0"/>
                <a:ea typeface="Cambria Math" panose="02040503050406030204" pitchFamily="18" charset="0"/>
              </a:rPr>
              <a:t> </a:t>
            </a:r>
            <a:r>
              <a:rPr lang="cs-CZ" sz="2400" dirty="0"/>
              <a:t>v systémech množin je distributivní vzhledem k operaci sjednocení (∪), tj. platí</a:t>
            </a:r>
          </a:p>
          <a:p>
            <a:r>
              <a:rPr lang="cs-CZ" sz="2000" dirty="0"/>
              <a:t>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sz="2000" dirty="0"/>
              <a:t> </a:t>
            </a:r>
            <a:r>
              <a:rPr lang="cs-CZ" sz="2000" i="1" dirty="0"/>
              <a:t>A, B, C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ℳ)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i="1" dirty="0"/>
              <a:t>A </a:t>
            </a:r>
            <a:r>
              <a:rPr lang="cs-CZ" sz="2000" dirty="0"/>
              <a:t>∩</a:t>
            </a:r>
            <a:r>
              <a:rPr lang="cs-CZ" sz="2000" b="1" dirty="0">
                <a:latin typeface="Times New Roman" panose="02020603050405020304" pitchFamily="18" charset="0"/>
              </a:rPr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000" i="1" dirty="0"/>
              <a:t>B </a:t>
            </a:r>
            <a:r>
              <a:rPr lang="cs-CZ" sz="2000" dirty="0"/>
              <a:t>∪</a:t>
            </a:r>
            <a:r>
              <a:rPr lang="cs-CZ" sz="2000" i="1" dirty="0"/>
              <a:t> C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sz="2000" i="1" dirty="0"/>
              <a:t>  = (A</a:t>
            </a:r>
            <a:r>
              <a:rPr lang="cs-CZ" sz="2000" dirty="0"/>
              <a:t> ∩ B) ∪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cs-CZ" sz="2000" i="1" dirty="0"/>
              <a:t>A</a:t>
            </a:r>
            <a:r>
              <a:rPr lang="cs-CZ" sz="2000" dirty="0"/>
              <a:t> ∩ C)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   ˄ 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000" i="1" dirty="0"/>
              <a:t>B </a:t>
            </a:r>
            <a:r>
              <a:rPr lang="cs-CZ" sz="2000" dirty="0"/>
              <a:t>∪</a:t>
            </a:r>
            <a:r>
              <a:rPr lang="cs-CZ" sz="2000" i="1" dirty="0"/>
              <a:t> C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sz="2000" i="1" dirty="0"/>
              <a:t> </a:t>
            </a:r>
            <a:r>
              <a:rPr lang="cs-CZ" sz="2000" dirty="0"/>
              <a:t>∩</a:t>
            </a:r>
            <a:r>
              <a:rPr lang="cs-CZ" sz="2000" i="1" dirty="0"/>
              <a:t> A = </a:t>
            </a:r>
            <a:r>
              <a:rPr lang="cs-CZ" sz="2000" dirty="0"/>
              <a:t> (</a:t>
            </a:r>
            <a:r>
              <a:rPr lang="cs-CZ" sz="2000" i="1" dirty="0"/>
              <a:t>B </a:t>
            </a:r>
            <a:r>
              <a:rPr lang="cs-CZ" sz="2000" dirty="0"/>
              <a:t>∩</a:t>
            </a:r>
            <a:r>
              <a:rPr lang="cs-CZ" sz="2000" i="1" dirty="0"/>
              <a:t> A</a:t>
            </a:r>
            <a:r>
              <a:rPr lang="cs-CZ" sz="2000" dirty="0"/>
              <a:t>)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∪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 (</a:t>
            </a:r>
            <a:r>
              <a:rPr lang="cs-CZ" sz="2000" i="1" dirty="0"/>
              <a:t>C </a:t>
            </a:r>
            <a:r>
              <a:rPr lang="cs-CZ" sz="2000" dirty="0"/>
              <a:t>∩</a:t>
            </a:r>
            <a:r>
              <a:rPr lang="cs-CZ" sz="2000" i="1" dirty="0"/>
              <a:t> A</a:t>
            </a:r>
            <a:r>
              <a:rPr lang="cs-CZ" sz="2000" dirty="0"/>
              <a:t>)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r>
              <a:rPr lang="cs-CZ" sz="2400" dirty="0"/>
              <a:t> </a:t>
            </a:r>
          </a:p>
          <a:p>
            <a:r>
              <a:rPr lang="cs-CZ" sz="2400" dirty="0"/>
              <a:t>Lze dokázat na základě </a:t>
            </a:r>
            <a:r>
              <a:rPr lang="cs-CZ" sz="2400" dirty="0" err="1"/>
              <a:t>Vennových</a:t>
            </a:r>
            <a:r>
              <a:rPr lang="cs-CZ" sz="2400" dirty="0"/>
              <a:t> diagramů, viz 1. semestr.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25F54A2-4744-4375-9127-3C519DD26658}"/>
              </a:ext>
            </a:extLst>
          </p:cNvPr>
          <p:cNvSpPr/>
          <p:nvPr/>
        </p:nvSpPr>
        <p:spPr>
          <a:xfrm>
            <a:off x="826294" y="2471412"/>
            <a:ext cx="8713787" cy="555804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Pravá složená závorka 2">
            <a:extLst>
              <a:ext uri="{FF2B5EF4-FFF2-40B4-BE49-F238E27FC236}">
                <a16:creationId xmlns:a16="http://schemas.microsoft.com/office/drawing/2014/main" id="{EA070FFB-AC76-4F98-9DE7-B7E55107527C}"/>
              </a:ext>
            </a:extLst>
          </p:cNvPr>
          <p:cNvSpPr/>
          <p:nvPr/>
        </p:nvSpPr>
        <p:spPr>
          <a:xfrm rot="5400000">
            <a:off x="3639339" y="1691145"/>
            <a:ext cx="555805" cy="307057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Pravá složená závorka 7">
            <a:extLst>
              <a:ext uri="{FF2B5EF4-FFF2-40B4-BE49-F238E27FC236}">
                <a16:creationId xmlns:a16="http://schemas.microsoft.com/office/drawing/2014/main" id="{9C052188-324B-49F8-8FB7-C4B8CF3D7A1E}"/>
              </a:ext>
            </a:extLst>
          </p:cNvPr>
          <p:cNvSpPr/>
          <p:nvPr/>
        </p:nvSpPr>
        <p:spPr>
          <a:xfrm rot="5400000">
            <a:off x="7375495" y="1705424"/>
            <a:ext cx="500292" cy="307058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301F08F-5DE9-4BDA-B744-D94366B6557F}"/>
              </a:ext>
            </a:extLst>
          </p:cNvPr>
          <p:cNvSpPr txBox="1"/>
          <p:nvPr/>
        </p:nvSpPr>
        <p:spPr>
          <a:xfrm>
            <a:off x="2552945" y="3515081"/>
            <a:ext cx="347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Levý distributivní zákon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51FDF5D-8268-40D4-8925-E1DC134625FB}"/>
              </a:ext>
            </a:extLst>
          </p:cNvPr>
          <p:cNvSpPr txBox="1"/>
          <p:nvPr/>
        </p:nvSpPr>
        <p:spPr>
          <a:xfrm>
            <a:off x="6342416" y="3529489"/>
            <a:ext cx="347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Pravý distributivní zákon</a:t>
            </a: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280798B6-83B9-4630-8131-D20758EFE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1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90"/>
    </mc:Choice>
    <mc:Fallback xmlns="">
      <p:transition spd="slow" advTm="127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65200"/>
          </a:xfrm>
        </p:spPr>
        <p:txBody>
          <a:bodyPr>
            <a:normAutofit fontScale="90000"/>
          </a:bodyPr>
          <a:lstStyle/>
          <a:p>
            <a:r>
              <a:rPr lang="cs-CZ" sz="4000" b="1" u="sng" dirty="0"/>
              <a:t>Algebraické struktury se dvěma operacemi </a:t>
            </a:r>
            <a:r>
              <a:rPr lang="cs-CZ" sz="4000" u="sng" dirty="0"/>
              <a:t>(M, </a:t>
            </a:r>
            <a:r>
              <a:rPr lang="cs-CZ" sz="40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⨁, ⨀</a:t>
            </a:r>
            <a:r>
              <a:rPr lang="cs-CZ" sz="4000" u="sng" dirty="0"/>
              <a:t>)</a:t>
            </a:r>
            <a:br>
              <a:rPr lang="cs-CZ" sz="4000" dirty="0"/>
            </a:br>
            <a:endParaRPr lang="cs-CZ" sz="4000" b="1" u="sng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text 1">
                <a:extLst>
                  <a:ext uri="{FF2B5EF4-FFF2-40B4-BE49-F238E27FC236}">
                    <a16:creationId xmlns:a16="http://schemas.microsoft.com/office/drawing/2014/main" id="{FE5B402F-7632-40C8-8262-272F1000E193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335667" y="1422401"/>
                <a:ext cx="11856334" cy="5226756"/>
              </a:xfrm>
            </p:spPr>
            <p:txBody>
              <a:bodyPr>
                <a:normAutofit/>
              </a:bodyPr>
              <a:lstStyle/>
              <a:p>
                <a:r>
                  <a:rPr lang="cs-CZ" sz="2400" dirty="0"/>
                  <a:t>Budeme se dále zabývat algebraickými strukturami se dvěma binárními operacemi</a:t>
                </a:r>
              </a:p>
              <a:p>
                <a:r>
                  <a:rPr lang="cs-CZ" sz="2400" dirty="0">
                    <a:solidFill>
                      <a:srgbClr val="FF0000"/>
                    </a:solidFill>
                  </a:rPr>
                  <a:t>(M, </a:t>
                </a:r>
                <a:r>
                  <a:rPr lang="cs-CZ" sz="2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⨁, ⨀</a:t>
                </a:r>
                <a:r>
                  <a:rPr lang="cs-CZ" sz="2400" dirty="0">
                    <a:solidFill>
                      <a:srgbClr val="FF0000"/>
                    </a:solidFill>
                  </a:rPr>
                  <a:t>)</a:t>
                </a:r>
              </a:p>
              <a:p>
                <a:endParaRPr lang="cs-CZ" sz="2400" dirty="0">
                  <a:solidFill>
                    <a:srgbClr val="FF0000"/>
                  </a:solidFill>
                </a:endParaRPr>
              </a:p>
              <a:p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⨁ </a:t>
                </a:r>
                <a:r>
                  <a:rPr lang="cs-CZ" sz="2400" b="1" dirty="0"/>
                  <a:t>sčítání</a:t>
                </a:r>
                <a:r>
                  <a:rPr lang="cs-CZ" sz="2400" dirty="0"/>
                  <a:t> :     EN – </a:t>
                </a:r>
                <a:r>
                  <a:rPr lang="cs-CZ" sz="2400" b="1" dirty="0"/>
                  <a:t>nulový prvek </a:t>
                </a:r>
                <a:r>
                  <a:rPr lang="cs-CZ" sz="2400" dirty="0"/>
                  <a:t>(</a:t>
                </a:r>
                <a:r>
                  <a:rPr lang="cs-CZ" sz="2400" dirty="0" err="1"/>
                  <a:t>ozn</a:t>
                </a:r>
                <a:r>
                  <a:rPr lang="cs-CZ" sz="2400" dirty="0"/>
                  <a:t>. </a:t>
                </a:r>
                <a:r>
                  <a:rPr lang="cs-CZ" sz="2400" b="1" dirty="0"/>
                  <a:t>0</a:t>
                </a:r>
                <a:r>
                  <a:rPr lang="cs-CZ" sz="2400" dirty="0"/>
                  <a:t>),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cs-CZ" sz="2400" i="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x</m:t>
                        </m:r>
                      </m:e>
                    </m:acc>
                  </m:oMath>
                </a14:m>
                <a:r>
                  <a:rPr lang="cs-CZ" sz="2400" i="1" dirty="0"/>
                  <a:t> = - x … </a:t>
                </a:r>
                <a:r>
                  <a:rPr lang="cs-CZ" sz="2400" b="1" dirty="0"/>
                  <a:t>opačný prvek</a:t>
                </a:r>
                <a:r>
                  <a:rPr lang="cs-CZ" sz="2400" dirty="0"/>
                  <a:t> k prvku x</a:t>
                </a:r>
              </a:p>
              <a:p>
                <a:r>
                  <a:rPr lang="cs-CZ" sz="2400" dirty="0"/>
                  <a:t>			x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⨁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cs-CZ" sz="240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x</m:t>
                        </m:r>
                      </m:e>
                    </m:acc>
                  </m:oMath>
                </a14:m>
                <a:r>
                  <a:rPr lang="cs-CZ" sz="24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cs-CZ" sz="240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x</m:t>
                        </m:r>
                      </m:e>
                    </m:acc>
                  </m:oMath>
                </a14:m>
                <a:r>
                  <a:rPr lang="cs-CZ" sz="2400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⨁</a:t>
                </a:r>
                <a:r>
                  <a:rPr lang="cs-CZ" sz="2400" dirty="0"/>
                  <a:t> x = </a:t>
                </a:r>
                <a:r>
                  <a:rPr lang="cs-CZ" sz="2400" b="1" dirty="0"/>
                  <a:t>0</a:t>
                </a:r>
              </a:p>
              <a:p>
                <a:endParaRPr lang="cs-CZ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⨀ </a:t>
                </a:r>
                <a:r>
                  <a:rPr lang="cs-CZ" sz="2400" b="1" dirty="0"/>
                  <a:t>násobení</a:t>
                </a:r>
                <a:r>
                  <a:rPr lang="cs-CZ" sz="2400" dirty="0"/>
                  <a:t> : EN – </a:t>
                </a:r>
                <a:r>
                  <a:rPr lang="cs-CZ" sz="2400" b="1" dirty="0"/>
                  <a:t>jednotkový prvek </a:t>
                </a:r>
                <a:r>
                  <a:rPr lang="cs-CZ" sz="2400" dirty="0"/>
                  <a:t>(</a:t>
                </a:r>
                <a:r>
                  <a:rPr lang="cs-CZ" sz="2400" dirty="0" err="1"/>
                  <a:t>ozn</a:t>
                </a:r>
                <a:r>
                  <a:rPr lang="cs-CZ" sz="2400" dirty="0"/>
                  <a:t>. </a:t>
                </a:r>
                <a:r>
                  <a:rPr lang="cs-CZ" sz="2400" b="1" dirty="0"/>
                  <a:t>1</a:t>
                </a:r>
                <a:r>
                  <a:rPr lang="cs-CZ" sz="2400" dirty="0"/>
                  <a:t>),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cs-CZ" sz="240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x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cs-CZ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40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cs-CZ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cs-CZ" sz="2400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s-CZ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400" i="1" dirty="0"/>
                  <a:t>… </a:t>
                </a:r>
                <a:r>
                  <a:rPr lang="cs-CZ" sz="2400" b="1" dirty="0"/>
                  <a:t>převrácený prvek</a:t>
                </a:r>
                <a:r>
                  <a:rPr lang="cs-CZ" sz="2400" dirty="0"/>
                  <a:t> k prvku x</a:t>
                </a:r>
              </a:p>
              <a:p>
                <a:r>
                  <a:rPr lang="cs-CZ" sz="2400" i="1" dirty="0"/>
                  <a:t>			</a:t>
                </a:r>
                <a:r>
                  <a:rPr lang="cs-CZ" sz="2400" dirty="0"/>
                  <a:t>x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⨀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cs-CZ" sz="240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x</m:t>
                        </m:r>
                      </m:e>
                    </m:acc>
                  </m:oMath>
                </a14:m>
                <a:r>
                  <a:rPr lang="cs-CZ" sz="24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cs-CZ" sz="240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x</m:t>
                        </m:r>
                      </m:e>
                    </m:acc>
                  </m:oMath>
                </a14:m>
                <a:r>
                  <a:rPr lang="cs-CZ" sz="2400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⨀</a:t>
                </a:r>
                <a:r>
                  <a:rPr lang="cs-CZ" sz="2400" dirty="0"/>
                  <a:t> x = </a:t>
                </a:r>
                <a:r>
                  <a:rPr lang="cs-CZ" sz="2400" b="1" dirty="0"/>
                  <a:t>1</a:t>
                </a:r>
              </a:p>
              <a:p>
                <a:endParaRPr lang="cs-CZ" sz="2400" i="1" dirty="0"/>
              </a:p>
              <a:p>
                <a:r>
                  <a:rPr lang="cs-CZ" sz="2400" dirty="0"/>
                  <a:t> </a:t>
                </a:r>
              </a:p>
            </p:txBody>
          </p:sp>
        </mc:Choice>
        <mc:Fallback xmlns="">
          <p:sp>
            <p:nvSpPr>
              <p:cNvPr id="2" name="Zástupný text 1">
                <a:extLst>
                  <a:ext uri="{FF2B5EF4-FFF2-40B4-BE49-F238E27FC236}">
                    <a16:creationId xmlns:a16="http://schemas.microsoft.com/office/drawing/2014/main" id="{FE5B402F-7632-40C8-8262-272F1000E1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335667" y="1422401"/>
                <a:ext cx="11856334" cy="5226756"/>
              </a:xfrm>
              <a:blipFill>
                <a:blip r:embed="rId4"/>
                <a:stretch>
                  <a:fillRect l="-771" t="-163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1E738C56-F02A-4121-AE98-63D3B4E15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057"/>
    </mc:Choice>
    <mc:Fallback xmlns="">
      <p:transition spd="slow" advTm="211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65200"/>
          </a:xfrm>
        </p:spPr>
        <p:txBody>
          <a:bodyPr>
            <a:normAutofit fontScale="90000"/>
          </a:bodyPr>
          <a:lstStyle/>
          <a:p>
            <a:r>
              <a:rPr lang="cs-CZ" sz="4000" b="1" u="sng" dirty="0"/>
              <a:t>Algebraické struktury se dvěma operacemi </a:t>
            </a:r>
            <a:r>
              <a:rPr lang="cs-CZ" sz="4000" u="sng" dirty="0"/>
              <a:t>(M, </a:t>
            </a:r>
            <a:r>
              <a:rPr lang="cs-CZ" sz="40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⨁, ⨀</a:t>
            </a:r>
            <a:r>
              <a:rPr lang="cs-CZ" sz="4000" u="sng" dirty="0"/>
              <a:t>)</a:t>
            </a:r>
            <a:br>
              <a:rPr lang="cs-CZ" sz="4000" dirty="0"/>
            </a:br>
            <a:endParaRPr lang="cs-CZ" sz="4000" b="1" u="sng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E5B402F-7632-40C8-8262-272F1000E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667" y="1422401"/>
            <a:ext cx="11640433" cy="5226756"/>
          </a:xfrm>
        </p:spPr>
        <p:txBody>
          <a:bodyPr>
            <a:normAutofit lnSpcReduction="10000"/>
          </a:bodyPr>
          <a:lstStyle/>
          <a:p>
            <a:r>
              <a:rPr lang="cs-CZ" sz="2000" i="1" dirty="0"/>
              <a:t>Definice 2</a:t>
            </a:r>
            <a:r>
              <a:rPr lang="cs-CZ" sz="2400" dirty="0"/>
              <a:t>: Nechť </a:t>
            </a:r>
            <a:r>
              <a:rPr lang="cs-CZ" sz="2400" i="1" dirty="0"/>
              <a:t>M</a:t>
            </a:r>
            <a:r>
              <a:rPr lang="cs-CZ" sz="2400" dirty="0"/>
              <a:t> je neprázdná množina, ve které jsou definovány dvě binární operace ⨁ a ⨀. Algebraická struktura se dvěma binárními operacemi (</a:t>
            </a:r>
            <a:r>
              <a:rPr lang="cs-CZ" sz="2400" i="1" dirty="0"/>
              <a:t>M</a:t>
            </a:r>
            <a:r>
              <a:rPr lang="cs-CZ" sz="2400" dirty="0"/>
              <a:t>, ⨁, ⨀) se nazývá </a:t>
            </a:r>
            <a:r>
              <a:rPr lang="cs-CZ" sz="2400" b="1" dirty="0" err="1"/>
              <a:t>polookruh</a:t>
            </a:r>
            <a:r>
              <a:rPr lang="cs-CZ" sz="2400" dirty="0"/>
              <a:t> právě tehdy, když: </a:t>
            </a:r>
          </a:p>
          <a:p>
            <a:r>
              <a:rPr lang="cs-CZ" sz="2400" dirty="0"/>
              <a:t>	1. Operace ⨁ je  ND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˄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˄ </a:t>
            </a:r>
            <a:r>
              <a:rPr lang="cs-CZ" sz="2400" dirty="0"/>
              <a:t>K   v množině </a:t>
            </a:r>
            <a:r>
              <a:rPr lang="cs-CZ" sz="2400" i="1" dirty="0"/>
              <a:t>M</a:t>
            </a:r>
          </a:p>
          <a:p>
            <a:r>
              <a:rPr lang="cs-CZ" sz="2400" i="1" dirty="0"/>
              <a:t>	2. </a:t>
            </a:r>
            <a:r>
              <a:rPr lang="cs-CZ" sz="2400" dirty="0"/>
              <a:t>Operace ⨀ je  ND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˄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     </a:t>
            </a:r>
            <a:r>
              <a:rPr lang="cs-CZ" sz="2400" dirty="0"/>
              <a:t>   v množině </a:t>
            </a:r>
            <a:r>
              <a:rPr lang="cs-CZ" sz="2400" i="1" dirty="0"/>
              <a:t>M</a:t>
            </a:r>
          </a:p>
          <a:p>
            <a:r>
              <a:rPr lang="cs-CZ" sz="2400" i="1" dirty="0"/>
              <a:t>	</a:t>
            </a:r>
            <a:r>
              <a:rPr lang="cs-CZ" sz="2400" dirty="0"/>
              <a:t>3. Platí ⨀ D ⨁</a:t>
            </a:r>
          </a:p>
          <a:p>
            <a:r>
              <a:rPr lang="cs-CZ" sz="2400" dirty="0"/>
              <a:t>Je-li operace ⨀ navíc komutativní, pak </a:t>
            </a:r>
            <a:r>
              <a:rPr lang="cs-CZ" sz="2400" dirty="0" err="1"/>
              <a:t>polookruh</a:t>
            </a:r>
            <a:r>
              <a:rPr lang="cs-CZ" sz="2400" dirty="0"/>
              <a:t> (</a:t>
            </a:r>
            <a:r>
              <a:rPr lang="cs-CZ" sz="2400" i="1" dirty="0"/>
              <a:t>M</a:t>
            </a:r>
            <a:r>
              <a:rPr lang="cs-CZ" sz="2400" dirty="0"/>
              <a:t>, ⨁, ⨀) se nazývá </a:t>
            </a:r>
            <a:r>
              <a:rPr lang="cs-CZ" sz="2400" b="1" dirty="0"/>
              <a:t>komutativní </a:t>
            </a:r>
            <a:r>
              <a:rPr lang="cs-CZ" sz="2400" b="1" dirty="0" err="1"/>
              <a:t>polookruh</a:t>
            </a:r>
            <a:r>
              <a:rPr lang="cs-CZ" sz="2400" dirty="0"/>
              <a:t>.</a:t>
            </a:r>
            <a:endParaRPr lang="cs-CZ" sz="2400" i="1" dirty="0"/>
          </a:p>
          <a:p>
            <a:endParaRPr lang="cs-CZ" sz="2400" i="1" dirty="0"/>
          </a:p>
          <a:p>
            <a:r>
              <a:rPr lang="cs-CZ" sz="2000" i="1" dirty="0"/>
              <a:t>Poznámka: </a:t>
            </a:r>
            <a:r>
              <a:rPr lang="cs-CZ" sz="2400" i="1" dirty="0"/>
              <a:t> </a:t>
            </a:r>
            <a:r>
              <a:rPr lang="cs-CZ" sz="2400" dirty="0"/>
              <a:t>Pologrupa (</a:t>
            </a:r>
            <a:r>
              <a:rPr lang="cs-CZ" sz="2400" i="1" dirty="0"/>
              <a:t>M</a:t>
            </a:r>
            <a:r>
              <a:rPr lang="cs-CZ" sz="2400" dirty="0"/>
              <a:t>, ⨁) se nazývá aditivní pologrupa</a:t>
            </a:r>
          </a:p>
          <a:p>
            <a:r>
              <a:rPr lang="cs-CZ" sz="2400" dirty="0">
                <a:solidFill>
                  <a:srgbClr val="FF0000"/>
                </a:solidFill>
              </a:rPr>
              <a:t>                  </a:t>
            </a:r>
            <a:r>
              <a:rPr lang="cs-CZ" sz="2400" dirty="0"/>
              <a:t>Pologrupa (</a:t>
            </a:r>
            <a:r>
              <a:rPr lang="cs-CZ" sz="2400" i="1" dirty="0"/>
              <a:t>M</a:t>
            </a:r>
            <a:r>
              <a:rPr lang="cs-CZ" sz="2400" dirty="0"/>
              <a:t>, ⨀) se nazývá multiplikativní pologrupa</a:t>
            </a:r>
            <a:endParaRPr lang="cs-CZ" sz="2400" dirty="0">
              <a:solidFill>
                <a:srgbClr val="FF0000"/>
              </a:solidFill>
            </a:endParaRPr>
          </a:p>
          <a:p>
            <a:endParaRPr lang="cs-CZ" sz="2400" i="1" dirty="0"/>
          </a:p>
          <a:p>
            <a:r>
              <a:rPr lang="cs-CZ" sz="2400" dirty="0"/>
              <a:t>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114EEB7-C6ED-466F-B388-EFFFA09E8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4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86"/>
    </mc:Choice>
    <mc:Fallback xmlns="">
      <p:transition spd="slow" advTm="221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65200"/>
          </a:xfrm>
        </p:spPr>
        <p:txBody>
          <a:bodyPr>
            <a:normAutofit fontScale="90000"/>
          </a:bodyPr>
          <a:lstStyle/>
          <a:p>
            <a:r>
              <a:rPr lang="cs-CZ" sz="4000" b="1" u="sng" dirty="0"/>
              <a:t>Algebraické struktury se dvěma operacemi </a:t>
            </a:r>
            <a:r>
              <a:rPr lang="cs-CZ" sz="4000" u="sng" dirty="0"/>
              <a:t>(M, </a:t>
            </a:r>
            <a:r>
              <a:rPr lang="cs-CZ" sz="40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⨁, ⨀</a:t>
            </a:r>
            <a:r>
              <a:rPr lang="cs-CZ" sz="4000" u="sng" dirty="0"/>
              <a:t>)</a:t>
            </a:r>
            <a:br>
              <a:rPr lang="cs-CZ" sz="4000" dirty="0"/>
            </a:br>
            <a:endParaRPr lang="cs-CZ" sz="4000" b="1" u="sng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E5B402F-7632-40C8-8262-272F1000E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667" y="1422401"/>
            <a:ext cx="11640433" cy="5226756"/>
          </a:xfrm>
        </p:spPr>
        <p:txBody>
          <a:bodyPr>
            <a:normAutofit/>
          </a:bodyPr>
          <a:lstStyle/>
          <a:p>
            <a:r>
              <a:rPr lang="cs-CZ" sz="2000" i="1" dirty="0"/>
              <a:t>Definice 3</a:t>
            </a:r>
            <a:r>
              <a:rPr lang="cs-CZ" sz="2400" dirty="0"/>
              <a:t>: Polokruh (</a:t>
            </a:r>
            <a:r>
              <a:rPr lang="cs-CZ" sz="2400" i="1" dirty="0"/>
              <a:t>M</a:t>
            </a:r>
            <a:r>
              <a:rPr lang="cs-CZ" sz="2400" dirty="0"/>
              <a:t>, ⨁, ⨀), jehož aditivní pologrupa (</a:t>
            </a:r>
            <a:r>
              <a:rPr lang="cs-CZ" sz="2400" i="1" dirty="0"/>
              <a:t>M</a:t>
            </a:r>
            <a:r>
              <a:rPr lang="cs-CZ" sz="2400" dirty="0"/>
              <a:t>, ⨁) je komutativní grupou, se nazývá </a:t>
            </a:r>
            <a:r>
              <a:rPr lang="cs-CZ" sz="2400" b="1" dirty="0"/>
              <a:t>okruh.</a:t>
            </a:r>
          </a:p>
          <a:p>
            <a:r>
              <a:rPr lang="cs-CZ" sz="2400" dirty="0"/>
              <a:t>Tedy pro operace ⨁ a ⨀ platí:</a:t>
            </a:r>
          </a:p>
          <a:p>
            <a:r>
              <a:rPr lang="cs-CZ" sz="2400" dirty="0"/>
              <a:t>	1. Operace ⨁ je  ND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˄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˄ </a:t>
            </a:r>
            <a:r>
              <a:rPr lang="cs-CZ" sz="2400" dirty="0"/>
              <a:t>K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˄ </a:t>
            </a:r>
            <a:r>
              <a:rPr lang="cs-CZ" sz="2400" dirty="0"/>
              <a:t>EN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˄</a:t>
            </a:r>
            <a:r>
              <a:rPr lang="cs-CZ" sz="2400" dirty="0"/>
              <a:t> EI      v množině </a:t>
            </a:r>
            <a:r>
              <a:rPr lang="cs-CZ" sz="2400" i="1" dirty="0"/>
              <a:t>M</a:t>
            </a:r>
          </a:p>
          <a:p>
            <a:r>
              <a:rPr lang="cs-CZ" sz="2400" i="1" dirty="0"/>
              <a:t>	2. </a:t>
            </a:r>
            <a:r>
              <a:rPr lang="cs-CZ" sz="2400" dirty="0"/>
              <a:t>Operace ⨀ je  ND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˄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     </a:t>
            </a:r>
            <a:r>
              <a:rPr lang="cs-CZ" sz="2400" dirty="0"/>
              <a:t>                        v množině </a:t>
            </a:r>
            <a:r>
              <a:rPr lang="cs-CZ" sz="2400" i="1" dirty="0"/>
              <a:t>M</a:t>
            </a:r>
          </a:p>
          <a:p>
            <a:r>
              <a:rPr lang="cs-CZ" sz="2400" i="1" dirty="0"/>
              <a:t>	</a:t>
            </a:r>
            <a:r>
              <a:rPr lang="cs-CZ" sz="2400" dirty="0"/>
              <a:t>3. Platí ⨀ D ⨁</a:t>
            </a:r>
          </a:p>
          <a:p>
            <a:r>
              <a:rPr lang="cs-CZ" sz="2000" i="1" dirty="0"/>
              <a:t>Poznámka</a:t>
            </a:r>
            <a:r>
              <a:rPr lang="cs-CZ" sz="2400" i="1" dirty="0"/>
              <a:t>: </a:t>
            </a:r>
            <a:r>
              <a:rPr lang="cs-CZ" sz="2400" dirty="0"/>
              <a:t>Je-li operace ⨀ navíc komutativní, pak okruh (</a:t>
            </a:r>
            <a:r>
              <a:rPr lang="cs-CZ" sz="2400" i="1" dirty="0"/>
              <a:t>M</a:t>
            </a:r>
            <a:r>
              <a:rPr lang="cs-CZ" sz="2400" dirty="0"/>
              <a:t>, ⨁, ⨀) se nazývá </a:t>
            </a:r>
            <a:r>
              <a:rPr lang="cs-CZ" sz="2400" b="1" dirty="0"/>
              <a:t>komutativní okruh</a:t>
            </a:r>
            <a:r>
              <a:rPr lang="cs-CZ" sz="2400" dirty="0"/>
              <a:t>.</a:t>
            </a:r>
            <a:endParaRPr lang="cs-CZ" sz="2400" i="1" dirty="0"/>
          </a:p>
          <a:p>
            <a:endParaRPr lang="cs-CZ" sz="2400" i="1" dirty="0"/>
          </a:p>
          <a:p>
            <a:endParaRPr lang="cs-CZ" sz="2400" i="1" dirty="0"/>
          </a:p>
          <a:p>
            <a:r>
              <a:rPr lang="cs-CZ" sz="2400" dirty="0"/>
              <a:t>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6F85C5D-8629-4B22-B80F-5EB406978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4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25"/>
    </mc:Choice>
    <mc:Fallback xmlns="">
      <p:transition spd="slow" advTm="13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65200"/>
          </a:xfrm>
        </p:spPr>
        <p:txBody>
          <a:bodyPr>
            <a:normAutofit fontScale="90000"/>
          </a:bodyPr>
          <a:lstStyle/>
          <a:p>
            <a:r>
              <a:rPr lang="cs-CZ" sz="4000" b="1" u="sng" dirty="0"/>
              <a:t>Algebraické struktury se dvěma operacemi </a:t>
            </a:r>
            <a:r>
              <a:rPr lang="cs-CZ" sz="4000" u="sng" dirty="0"/>
              <a:t>(M, </a:t>
            </a:r>
            <a:r>
              <a:rPr lang="cs-CZ" sz="40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⨁, ⨀</a:t>
            </a:r>
            <a:r>
              <a:rPr lang="cs-CZ" sz="4000" u="sng" dirty="0"/>
              <a:t>)</a:t>
            </a:r>
            <a:br>
              <a:rPr lang="cs-CZ" sz="4000" dirty="0"/>
            </a:br>
            <a:endParaRPr lang="cs-CZ" sz="4000" b="1" u="sng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E5B402F-7632-40C8-8262-272F1000E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667" y="1422401"/>
            <a:ext cx="11640433" cy="5226756"/>
          </a:xfrm>
        </p:spPr>
        <p:txBody>
          <a:bodyPr>
            <a:normAutofit/>
          </a:bodyPr>
          <a:lstStyle/>
          <a:p>
            <a:r>
              <a:rPr lang="cs-CZ" sz="2000" i="1" dirty="0"/>
              <a:t>Příklad 2</a:t>
            </a:r>
            <a:r>
              <a:rPr lang="cs-CZ" sz="2400" dirty="0"/>
              <a:t>: Jaký typ algebraické struktury je (</a:t>
            </a:r>
            <a:r>
              <a:rPr lang="cs-CZ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ℕ</a:t>
            </a:r>
            <a:r>
              <a:rPr lang="cs-CZ" sz="2400" dirty="0"/>
              <a:t>, +,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cs-CZ" sz="2400" dirty="0"/>
              <a:t>)? 	</a:t>
            </a:r>
          </a:p>
          <a:p>
            <a:r>
              <a:rPr lang="cs-CZ" sz="2400" dirty="0"/>
              <a:t>	1. Operace + je  ND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˄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˄ </a:t>
            </a:r>
            <a:r>
              <a:rPr lang="cs-CZ" sz="2400" dirty="0"/>
              <a:t>K   v množině </a:t>
            </a:r>
            <a:r>
              <a:rPr lang="cs-CZ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ℕ     </a:t>
            </a:r>
            <a:r>
              <a:rPr lang="cs-CZ" sz="2400" dirty="0"/>
              <a:t>(EN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˄ </a:t>
            </a:r>
            <a:r>
              <a:rPr lang="cs-CZ" sz="2400" dirty="0"/>
              <a:t>EI)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000" dirty="0"/>
              <a:t>(</a:t>
            </a:r>
            <a:r>
              <a:rPr lang="cs-CZ" sz="2000" i="1" dirty="0">
                <a:ea typeface="Cambria Math" panose="02040503050406030204" pitchFamily="18" charset="0"/>
              </a:rPr>
              <a:t>ℕ</a:t>
            </a:r>
            <a:r>
              <a:rPr lang="cs-CZ" sz="2000" dirty="0"/>
              <a:t>, +) </a:t>
            </a:r>
            <a:r>
              <a:rPr lang="cs-CZ" sz="2000" dirty="0">
                <a:ea typeface="Cambria Math" panose="02040503050406030204" pitchFamily="18" charset="0"/>
              </a:rPr>
              <a:t> je komutativní pologrupa</a:t>
            </a:r>
            <a:endParaRPr lang="cs-CZ" sz="2000" i="1" dirty="0">
              <a:ea typeface="Cambria Math" panose="02040503050406030204" pitchFamily="18" charset="0"/>
            </a:endParaRPr>
          </a:p>
          <a:p>
            <a:r>
              <a:rPr lang="cs-CZ" sz="2400" i="1" dirty="0"/>
              <a:t>	2. </a:t>
            </a:r>
            <a:r>
              <a:rPr lang="cs-CZ" sz="2400" dirty="0"/>
              <a:t>Operace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cs-CZ" sz="2400" dirty="0"/>
              <a:t> je  ND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˄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˄ </a:t>
            </a:r>
            <a:r>
              <a:rPr lang="cs-CZ" sz="2400" dirty="0"/>
              <a:t>K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dirty="0"/>
              <a:t>   v množině </a:t>
            </a:r>
            <a:r>
              <a:rPr lang="cs-CZ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ℕ     </a:t>
            </a:r>
            <a:r>
              <a:rPr lang="cs-CZ" sz="2400" dirty="0"/>
              <a:t>(EN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˄ </a:t>
            </a:r>
            <a:r>
              <a:rPr lang="cs-CZ" sz="2400" dirty="0"/>
              <a:t>EI)</a:t>
            </a:r>
            <a:r>
              <a:rPr lang="cs-CZ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dirty="0"/>
              <a:t>e = </a:t>
            </a:r>
            <a:r>
              <a:rPr lang="cs-CZ" sz="2400" b="1" dirty="0"/>
              <a:t>1 </a:t>
            </a:r>
          </a:p>
          <a:p>
            <a:r>
              <a:rPr lang="cs-CZ" sz="2000" dirty="0">
                <a:ea typeface="Cambria Math" panose="02040503050406030204" pitchFamily="18" charset="0"/>
              </a:rPr>
              <a:t>						(ℕ,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cs-CZ" sz="2000" dirty="0">
                <a:ea typeface="Cambria Math" panose="02040503050406030204" pitchFamily="18" charset="0"/>
              </a:rPr>
              <a:t>)  je komutativní pologrupa s neutrálním prvkem</a:t>
            </a:r>
          </a:p>
          <a:p>
            <a:r>
              <a:rPr lang="cs-CZ" sz="2400" i="1" dirty="0"/>
              <a:t>	</a:t>
            </a:r>
            <a:r>
              <a:rPr lang="cs-CZ" sz="2400" dirty="0"/>
              <a:t>3. Platí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· </a:t>
            </a:r>
            <a:r>
              <a:rPr lang="cs-CZ" sz="2400" dirty="0"/>
              <a:t>D +     (Ukázali jsme si v 1. příkladu této prezentace)</a:t>
            </a:r>
          </a:p>
          <a:p>
            <a:endParaRPr lang="cs-CZ" sz="2400" i="1" dirty="0"/>
          </a:p>
          <a:p>
            <a:r>
              <a:rPr lang="cs-CZ" sz="2400" dirty="0"/>
              <a:t> Algebraická struktura (</a:t>
            </a:r>
            <a:r>
              <a:rPr lang="cs-CZ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ℕ</a:t>
            </a:r>
            <a:r>
              <a:rPr lang="cs-CZ" sz="2400" dirty="0"/>
              <a:t>, +,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cs-CZ" sz="2400" dirty="0"/>
              <a:t>) je </a:t>
            </a:r>
            <a:r>
              <a:rPr lang="cs-CZ" sz="2400" b="1" dirty="0"/>
              <a:t>komutativní</a:t>
            </a:r>
            <a:r>
              <a:rPr lang="cs-CZ" sz="2400" dirty="0"/>
              <a:t> </a:t>
            </a:r>
            <a:r>
              <a:rPr lang="cs-CZ" sz="2400" b="1" dirty="0" err="1"/>
              <a:t>polookruh</a:t>
            </a:r>
            <a:r>
              <a:rPr lang="cs-CZ" sz="2400" b="1" dirty="0"/>
              <a:t> s jedničkou</a:t>
            </a:r>
            <a:endParaRPr lang="cs-CZ" sz="2400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E9705434-80CB-4CFE-B414-5B3BED9BF1AC}"/>
              </a:ext>
            </a:extLst>
          </p:cNvPr>
          <p:cNvCxnSpPr/>
          <p:nvPr/>
        </p:nvCxnSpPr>
        <p:spPr>
          <a:xfrm flipV="1">
            <a:off x="6841067" y="1998133"/>
            <a:ext cx="293511" cy="2257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DA561E7-4B54-45F1-A725-0A0566988938}"/>
              </a:ext>
            </a:extLst>
          </p:cNvPr>
          <p:cNvCxnSpPr/>
          <p:nvPr/>
        </p:nvCxnSpPr>
        <p:spPr>
          <a:xfrm flipV="1">
            <a:off x="7467600" y="1998133"/>
            <a:ext cx="293511" cy="2257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0FF303B-8F7D-4B1C-B426-2D021887BA2E}"/>
              </a:ext>
            </a:extLst>
          </p:cNvPr>
          <p:cNvCxnSpPr/>
          <p:nvPr/>
        </p:nvCxnSpPr>
        <p:spPr>
          <a:xfrm flipV="1">
            <a:off x="7467600" y="2448773"/>
            <a:ext cx="293511" cy="2257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D23C101-F237-4F46-AA2D-FC99ED8F0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3CB5266E-CC53-46D7-B830-326FF48E03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-163700" y="6028268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5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559"/>
    </mc:Choice>
    <mc:Fallback xmlns="">
      <p:transition spd="slow" advTm="301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2530</TotalTime>
  <Words>3292</Words>
  <Application>Microsoft Office PowerPoint</Application>
  <PresentationFormat>Širokoúhlá obrazovka</PresentationFormat>
  <Paragraphs>414</Paragraphs>
  <Slides>22</Slides>
  <Notes>0</Notes>
  <HiddenSlides>0</HiddenSlides>
  <MMClips>21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Times New Roman</vt:lpstr>
      <vt:lpstr>Motiv Office</vt:lpstr>
      <vt:lpstr>Možnosti distanční výuky</vt:lpstr>
      <vt:lpstr>Algebraické struktury se dvěma operacemi</vt:lpstr>
      <vt:lpstr>Algebraické struktury s jednou operací</vt:lpstr>
      <vt:lpstr>Algebraické struktury se dvěma operacemi</vt:lpstr>
      <vt:lpstr>Algebraické struktury se dvěma operacemi</vt:lpstr>
      <vt:lpstr>Algebraické struktury se dvěma operacemi (M, ⨁, ⨀) </vt:lpstr>
      <vt:lpstr>Algebraické struktury se dvěma operacemi (M, ⨁, ⨀) </vt:lpstr>
      <vt:lpstr>Algebraické struktury se dvěma operacemi (M, ⨁, ⨀) </vt:lpstr>
      <vt:lpstr>Algebraické struktury se dvěma operacemi (M, ⨁, ⨀) </vt:lpstr>
      <vt:lpstr>Algebraické struktury se dvěma operacemi (M, ⨁, ⨀) </vt:lpstr>
      <vt:lpstr>Algebraické struktury se dvěma operacemi (M, ⨁, ⨀) </vt:lpstr>
      <vt:lpstr>Příklady algebraických struktur se dvěma operacemi</vt:lpstr>
      <vt:lpstr>Příklady algebraických struktur se dvěma operacemi</vt:lpstr>
      <vt:lpstr>Příklady algebraických struktur se dvěma operacemi</vt:lpstr>
      <vt:lpstr>Příklady algebraických struktur se dvěma operacemi</vt:lpstr>
      <vt:lpstr>Příklady algebraických struktur se dvěma operacemi</vt:lpstr>
      <vt:lpstr>Příklady algebraických struktur se dvěma operacemi</vt:lpstr>
      <vt:lpstr>Příklady algebraických struktur se dvěma operacemi</vt:lpstr>
      <vt:lpstr>Příklady algebraických struktur se dvěma operacemi</vt:lpstr>
      <vt:lpstr>Příklady algebraických struktur se dvěma operacemi</vt:lpstr>
      <vt:lpstr>Příklady algebraických struktur se dvěma operacemi</vt:lpstr>
      <vt:lpstr>Příklady algebraických struktur se dvěma operacemi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Jitka Panáčová</cp:lastModifiedBy>
  <cp:revision>211</cp:revision>
  <dcterms:created xsi:type="dcterms:W3CDTF">2020-03-16T22:04:37Z</dcterms:created>
  <dcterms:modified xsi:type="dcterms:W3CDTF">2020-05-03T22:26:42Z</dcterms:modified>
</cp:coreProperties>
</file>