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90" r:id="rId7"/>
    <p:sldId id="293" r:id="rId8"/>
    <p:sldId id="299" r:id="rId9"/>
    <p:sldId id="295" r:id="rId10"/>
    <p:sldId id="298" r:id="rId11"/>
    <p:sldId id="294" r:id="rId12"/>
    <p:sldId id="292" r:id="rId13"/>
    <p:sldId id="296" r:id="rId14"/>
    <p:sldId id="291" r:id="rId15"/>
    <p:sldId id="29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1C69F-C046-2000-EC06-D8044F375FE9}" v="906" dt="2021-05-10T06:39:30.930"/>
    <p1510:client id="{2AAF3AC4-C42C-D82C-C142-12AD24070733}" v="916" dt="2021-05-10T07:31:55.379"/>
    <p1510:client id="{99B779CD-2EC4-8A9D-4B78-23A5ABB08DB6}" v="191" dt="2021-05-07T09:05:09.562"/>
    <p1510:client id="{F359C0D7-05A2-48A3-AE1A-B24881243AE3}" v="27" dt="2021-05-10T09:14:47.848"/>
    <p1510:client id="{F60AB6B9-04BD-4C91-9041-659C219A1A98}" v="63" dt="2021-05-09T16:50:37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 </a:t>
            </a:r>
            <a:br>
              <a:rPr lang="cs-CZ" dirty="0"/>
            </a:br>
            <a:r>
              <a:rPr lang="cs-CZ" dirty="0"/>
              <a:t>9</a:t>
            </a:r>
            <a:r>
              <a:rPr lang="cs-CZ" sz="3200" dirty="0"/>
              <a:t>. prezentace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Větou (matematickou větou)</a:t>
            </a:r>
            <a:r>
              <a:rPr lang="cs-CZ" dirty="0">
                <a:latin typeface="Arial Narrow"/>
                <a:cs typeface="Arial"/>
              </a:rPr>
              <a:t> formulujeme "zjevnou pravdu", například to, že jediné sudé prvočíslo je 2, relace rovnosti je symetrická i antisymetrická současně.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Pokud dva lidé zacházejí se  stejnými pojmy, na jejichž významu se dohodli pomocí matematických definic (konvence), o pravdivosti matematické věty se nemohou hádat, pouze se o ní přesvědčit.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K přesvědčení nepřesvědčeného slouží </a:t>
            </a: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krok po kroku ukážeme, že to, co vidíme, je jasná pravda :-)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6" name="Obrázek 6" descr="Obsah obrázku text&#10;&#10;Popis se vygeneroval automaticky.">
            <a:extLst>
              <a:ext uri="{FF2B5EF4-FFF2-40B4-BE49-F238E27FC236}">
                <a16:creationId xmlns:a16="http://schemas.microsoft.com/office/drawing/2014/main" id="{0AA8CBFE-D1BE-4E21-A1EB-C09ED2BFA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92" y="1720196"/>
            <a:ext cx="11038935" cy="123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9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které matematické věty jsou ekvivalence a které implikace (zejména  z aritmetiky)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Pravidla pro dělitelnost: 2, 3, 4, 5, 6, ….: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Číslo dělitelné 9 je vždy dělitelné 3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Dává-li číslo k po dělení 4 zbytek 1, pak dává zbytek 1 po dělení 4 i jeho druhá mocnina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…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(vymyslete další:)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Implikace s existenčním kvantifikátorem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Implikace se všeobecným kvantifikátorem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Obrácená věta (nemusí být pravdivá)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Obměněná věta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174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/>
              <a:t>matematické důkazy?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je prostředek k zviditelnění zřejmého. Probíhá krok po kroku a jeho forma závisí na tom, kdo komu důkaz říká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1. studující učiteli na písemce: jde jen o kontrolu, zda studující správně pochopil obsah definic (Př.: Dokažte, že neexistuje číslo, které je současně prvočíslo i číslo složené).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2. učitel studujícímu (např. ve skriptech, na přednášce, …): snaha osvětlit problém, rozdělit myšlenkový postup na menší kroky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3. matematik matematikovi: důkaz "jednou provždy"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Formálně: přímý, nepřímý, sporem, matematickou indukcí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121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Intuitivně: co jsou a k čemu jsou </a:t>
            </a:r>
            <a:br>
              <a:rPr lang="cs-CZ" dirty="0"/>
            </a:br>
            <a:r>
              <a:rPr lang="cs-CZ" dirty="0"/>
              <a:t>matematické definice a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Stručně řečeno, 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definice 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jsou k tomu, abychom nemuseli vždy znovu složitě vysvětlovat, co máme na mysli, když řekneme … třeba prvočíslo. 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Definice se dají přirovnat k učení se slovíček v cizím jazyce: nemá smysl se dohadovat, zda se ostrov anglicky řekne </a:t>
            </a:r>
            <a:r>
              <a:rPr lang="cs-CZ" i="1" dirty="0" err="1">
                <a:latin typeface="Arial Narrow" panose="020B0606020202030204" pitchFamily="34" charset="0"/>
                <a:cs typeface="Arial"/>
              </a:rPr>
              <a:t>isle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nebo ne, musíme se to naučit.</a:t>
            </a: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Naopak věty vyjadřují vztahy mezi definovanými objekty. Jsou to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 tvrzení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 přesněji pravdivá tvrzení, o matematických objektech.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Hrajeme-li podle stejných pravidel, v matematice se nehádáme, spíše ten, kdo dříve pochopí, vysvětluje druhému, co objevil, co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 </a:t>
            </a:r>
            <a:r>
              <a:rPr lang="cs-CZ" u="sng" dirty="0">
                <a:latin typeface="Arial Narrow" panose="020B0606020202030204" pitchFamily="34" charset="0"/>
                <a:cs typeface="Arial"/>
              </a:rPr>
              <a:t>vidí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a ten druhý ještě ne.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Např. rovnost vrcholových úhlů; jednoznačnost rozkladu na prvočísla, …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definice?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FontTx/>
              <a:buNone/>
            </a:pPr>
            <a:endParaRPr lang="cs-CZ" b="1" dirty="0">
              <a:latin typeface="Arial Narrow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Definice</a:t>
            </a:r>
            <a:r>
              <a:rPr lang="cs-CZ" dirty="0">
                <a:latin typeface="Arial Narrow"/>
                <a:cs typeface="Arial"/>
              </a:rPr>
              <a:t> nám pomůže ujasnit si, že hovoříme skutečně o tomtéž.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Na rozdíl od definic používaných v humanitních vědách (např. definice pojmu nadané dítě, začínající učitel, …), kde zpravidla uvedeme různé definice a pak se postavíme na něčí stranu nebo na základě uvedeného řekneme, co to znamená pro nás, v matematice slouží definice k domluvě; o definici se v matematickém textu nediskutuje, nýbrž se přijímá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2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2F225044-E63E-49F1-B662-58E4BB014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81" y="2125241"/>
            <a:ext cx="10967049" cy="147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Jaké chyby děláme v definicích?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široká</a:t>
            </a:r>
            <a:r>
              <a:rPr lang="cs-CZ" dirty="0">
                <a:cs typeface="Arial"/>
              </a:rPr>
              <a:t> definice – zahrnuje i objekty, které nechceme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Čtverec je rovinný objekt, který má čtyři strany.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(zkuste vymyslet další příliš široké definice čtverce)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úzká</a:t>
            </a:r>
            <a:r>
              <a:rPr lang="cs-CZ" dirty="0">
                <a:cs typeface="Arial"/>
              </a:rPr>
              <a:t> definice – nezahrnuje všechny objekty, které 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Kružnice je množina bodů, které mají od středu vzdálenost 5 cm.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9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Jaké další chyby děláme v definicích?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cs typeface="Arial"/>
              </a:rPr>
              <a:t>Nadbytečná</a:t>
            </a:r>
            <a:r>
              <a:rPr lang="cs-CZ" dirty="0">
                <a:cs typeface="Arial"/>
              </a:rPr>
              <a:t> definice – obsahuje více slov téhož významu (pleonasmus)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 Čtverec je </a:t>
            </a:r>
            <a:r>
              <a:rPr lang="cs-CZ" u="sng" dirty="0">
                <a:cs typeface="Arial"/>
              </a:rPr>
              <a:t>čtyřúhelník,</a:t>
            </a:r>
            <a:r>
              <a:rPr lang="cs-CZ" dirty="0">
                <a:cs typeface="Arial"/>
              </a:rPr>
              <a:t> který má </a:t>
            </a:r>
            <a:r>
              <a:rPr lang="cs-CZ" u="sng" dirty="0">
                <a:cs typeface="Arial"/>
              </a:rPr>
              <a:t>čtyři strany</a:t>
            </a:r>
            <a:r>
              <a:rPr lang="cs-CZ" dirty="0">
                <a:cs typeface="Arial"/>
              </a:rPr>
              <a:t> a tyto strany jsou stejně dlouhé.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Definice </a:t>
            </a:r>
            <a:r>
              <a:rPr lang="cs-CZ" b="1" dirty="0">
                <a:cs typeface="Arial"/>
              </a:rPr>
              <a:t>kruhem</a:t>
            </a:r>
            <a:r>
              <a:rPr lang="cs-CZ" dirty="0">
                <a:cs typeface="Arial"/>
              </a:rPr>
              <a:t> – odkazuje na pojem, který má být vysvětlen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Prvočíslo je přirozené číslo, které není složené.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(nelze: číslo složené jsme definovali jako "ne-prvočíslo")</a:t>
            </a:r>
          </a:p>
        </p:txBody>
      </p:sp>
    </p:spTree>
    <p:extLst>
      <p:ext uri="{BB962C8B-B14F-4D97-AF65-F5344CB8AC3E}">
        <p14:creationId xmlns:p14="http://schemas.microsoft.com/office/powerpoint/2010/main" val="7104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Obsah a rozsah pojmu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cs typeface="Arial"/>
              </a:rPr>
              <a:t>Obsah pojmu: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Soubor všech vlastností, které jsou pro daný pojem charakteristické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vlastnosti prvočísla, soudělných čísel, ...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>
                <a:cs typeface="Arial"/>
              </a:rPr>
              <a:t>Rozsah pojmu:</a:t>
            </a:r>
          </a:p>
          <a:p>
            <a:pPr marL="251460" indent="-179705"/>
            <a:r>
              <a:rPr lang="cs-CZ" dirty="0">
                <a:cs typeface="Arial"/>
              </a:rPr>
              <a:t>Soubor všech prvků, které mají charakteristické vlastnosti uvedené v definici daného pojmu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prvočísla jsou 2, 3, 5, 7, atd., ale ne 1, ne –3, ne –7, ….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743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0C3656-2609-414F-9323-6504566FDA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cs typeface="Arial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 implicitní a explicitní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7979"/>
            <a:ext cx="10753200" cy="304029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Pojmy definujeme přímo (explicitně), jiné nepřímo (implicitně)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u="sng">
                <a:cs typeface="Arial"/>
              </a:rPr>
              <a:t>Příklady implicitních definic:</a:t>
            </a:r>
          </a:p>
          <a:p>
            <a:pPr marL="251460" indent="-179705"/>
            <a:r>
              <a:rPr lang="cs-CZ">
                <a:cs typeface="Arial"/>
              </a:rPr>
              <a:t>Např. Každé číslo lze v desítkové soustavě zapsat pomocí číslic 0-9 a mocnin čísla 10; v tomto vyjádření nazýváme počet číslic - </a:t>
            </a:r>
            <a:r>
              <a:rPr lang="cs-CZ" i="1">
                <a:cs typeface="Arial"/>
              </a:rPr>
              <a:t>řád soustavy </a:t>
            </a:r>
            <a:r>
              <a:rPr lang="cs-CZ">
                <a:cs typeface="Arial"/>
              </a:rPr>
              <a:t>(zde desítková; známe i binární, čtyřkovou, ….), číslici u i-té mocniny deseti nazýváme číslicí i-tého řádu atp.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>
                <a:cs typeface="Arial"/>
              </a:rPr>
              <a:t>Jsou to ty definice, které "nejsou na první pohled poznat".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i="1">
                <a:cs typeface="Arial"/>
              </a:rPr>
              <a:t>Uveďte další příklady.</a:t>
            </a:r>
            <a:endParaRPr lang="cs-CZ" i="1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433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AFC0D0-82FC-4CD5-A4F4-A21840D16A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AA2CAF-9478-4571-81D6-0D52CF5B0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CC82A5-2525-4806-93B3-9D5A166DFC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>
                <a:ea typeface="+mn-lt"/>
                <a:cs typeface="+mn-lt"/>
              </a:rPr>
              <a:t>(z předmluvy ke </a:t>
            </a:r>
            <a:r>
              <a:rPr lang="cs-CZ" i="1">
                <a:ea typeface="+mn-lt"/>
                <a:cs typeface="+mn-lt"/>
              </a:rPr>
              <a:t>Slovníku školské matematiky</a:t>
            </a:r>
            <a:r>
              <a:rPr lang="cs-CZ">
                <a:ea typeface="+mn-lt"/>
                <a:cs typeface="+mn-lt"/>
              </a:rPr>
              <a:t>)</a:t>
            </a:r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C6A19CB-379A-4B2F-A294-534236791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37" y="720000"/>
            <a:ext cx="11069501" cy="451576"/>
          </a:xfrm>
        </p:spPr>
        <p:txBody>
          <a:bodyPr/>
          <a:lstStyle/>
          <a:p>
            <a:r>
              <a:rPr lang="cs-CZ">
                <a:cs typeface="Arial"/>
              </a:rPr>
              <a:t>Oficiální matematická terminologie a značení</a:t>
            </a:r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691B77-05E3-4488-8AFD-AF59FB34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46" y="1715038"/>
            <a:ext cx="10781954" cy="454223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"Matematik často střídá označení podle toho, o kterém problémovém okruhu pojednává a z jakého hlediska. Nelze proto např. vyhovět přání některých školských pracovníků, aby se závazně stanovilo, jakými písmeny se mají označovat množiny a jakými jejich prvky. Jde-li třeba v geometrii o množinu bodů, označí se prvky velkými písmeny, pracujeme-li s množinou úhlů, použijí se pro prvky písmena řecké abecedy apod. </a:t>
            </a:r>
            <a:r>
              <a:rPr lang="cs-CZ" sz="2400" i="1" dirty="0">
                <a:ea typeface="+mn-lt"/>
                <a:cs typeface="+mn-lt"/>
              </a:rPr>
              <a:t>Pokus o důslednost by nás zavedl do slepé uličky</a:t>
            </a:r>
            <a:r>
              <a:rPr lang="cs-CZ" sz="2400" dirty="0">
                <a:ea typeface="+mn-lt"/>
                <a:cs typeface="+mn-lt"/>
              </a:rPr>
              <a:t>."</a:t>
            </a:r>
            <a:endParaRPr lang="cs-CZ" sz="2400" dirty="0">
              <a:cs typeface="Arial"/>
            </a:endParaRP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Česká terminologická komise pro matematiku, v Praze v září 1981</a:t>
            </a: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dirty="0">
                <a:latin typeface="Arial Narrow"/>
                <a:cs typeface="Arial"/>
              </a:rPr>
              <a:t>(Matematici chtěli terminologii sjednotit. Jejich cílem bylo také pokud možno používat slova, která se běžně nepoužívají, aby bylo hned jasné, že jde o pojem matematický.)</a:t>
            </a: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/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42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co je to, když se řekne…. </a:t>
            </a:r>
            <a:br>
              <a:rPr lang="cs-CZ" dirty="0"/>
            </a:br>
            <a:r>
              <a:rPr lang="cs-CZ" dirty="0"/>
              <a:t>(zejména pojmy z aritmetiky, ne z geometrie)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Zlomek: viz diskuse v </a:t>
            </a:r>
            <a:r>
              <a:rPr lang="cs-CZ" i="1">
                <a:latin typeface="Arial Narrow" panose="020B0606020202030204" pitchFamily="34" charset="0"/>
                <a:cs typeface="Arial"/>
              </a:rPr>
              <a:t>minulém semestru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Množina: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Číslo: 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Rovnice: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Rovnost: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Nerovnost (nerovnice --- „fajnšmekři“ nepoužívají):</a:t>
            </a: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Shodneme se na tom, že a/b je také </a:t>
            </a:r>
          </a:p>
        </p:txBody>
      </p:sp>
    </p:spTree>
    <p:extLst>
      <p:ext uri="{BB962C8B-B14F-4D97-AF65-F5344CB8AC3E}">
        <p14:creationId xmlns:p14="http://schemas.microsoft.com/office/powerpoint/2010/main" val="3853115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62602-471B-4D1A-9456-40B4DA843C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248b50f-04c3-43c7-88f4-d651881e6eee"/>
    <ds:schemaRef ds:uri="aead6d3a-feb0-4a8c-9062-9bbd8c74d735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10251</TotalTime>
  <Words>314</Words>
  <Application>Microsoft Office PowerPoint</Application>
  <PresentationFormat>Širokoúhlá obrazovka</PresentationFormat>
  <Paragraphs>40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Prezentace_MU_CZ</vt:lpstr>
      <vt:lpstr>Aritmetika 2 – jaro 2021  9. prezentace</vt:lpstr>
      <vt:lpstr>Intuitivně: co jsou a k čemu jsou  matematické definice a věty?</vt:lpstr>
      <vt:lpstr>Formálně: co jsou a k čemu jsou  matematické definice?</vt:lpstr>
      <vt:lpstr>Jaké chyby děláme v definicích?</vt:lpstr>
      <vt:lpstr>Jaké další chyby děláme v definicích?</vt:lpstr>
      <vt:lpstr>Obsah a rozsah pojmu</vt:lpstr>
      <vt:lpstr>Definice implicitní a explicitní</vt:lpstr>
      <vt:lpstr>Oficiální matematická terminologie a značení</vt:lpstr>
      <vt:lpstr>Hra: co je to, když se řekne….  (zejména pojmy z aritmetiky, ne z geometrie)</vt:lpstr>
      <vt:lpstr>Formálně: co jsou a k čemu jsou  matematické věty?</vt:lpstr>
      <vt:lpstr>Hra: které matematické věty jsou ekvivalence a které implikace (zejména  z aritmetiky)</vt:lpstr>
      <vt:lpstr>Formálně: co jsou a k čemu jsou  matematické důkazy?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lektor</cp:lastModifiedBy>
  <cp:revision>449</cp:revision>
  <dcterms:created xsi:type="dcterms:W3CDTF">2021-03-15T16:48:00Z</dcterms:created>
  <dcterms:modified xsi:type="dcterms:W3CDTF">2021-05-11T05:44:59Z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