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65" r:id="rId2"/>
    <p:sldId id="264" r:id="rId3"/>
    <p:sldId id="266" r:id="rId4"/>
    <p:sldId id="268" r:id="rId5"/>
    <p:sldId id="269" r:id="rId6"/>
    <p:sldId id="270" r:id="rId7"/>
    <p:sldId id="273" r:id="rId8"/>
    <p:sldId id="274" r:id="rId9"/>
    <p:sldId id="267" r:id="rId10"/>
    <p:sldId id="259" r:id="rId11"/>
    <p:sldId id="25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7F6367-60D1-FC81-7274-CC8F240FDD87}" name="Petra Bušková" initials="PB" userId="S::408590@muni.cz::80b885f7-a7a2-4fea-9ba0-2b8ebd98de9e" providerId="AD"/>
  <p188:author id="{DC40CB7D-9954-469B-6338-E8A172B7496F}" name="Petra Bušková" initials="PB" userId="Petra Bušková" providerId="None"/>
  <p188:author id="{5CB59D9C-C2B3-17B6-AD7B-CEEC446E8DF4}" name="Helena Durnová" initials="HD" userId="S::2917@muni.cz::5012dd4e-d65b-4d50-86f4-cad14263a9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Bušková" initials="PB" lastIdx="1" clrIdx="0">
    <p:extLst>
      <p:ext uri="{19B8F6BF-5375-455C-9EA6-DF929625EA0E}">
        <p15:presenceInfo xmlns:p15="http://schemas.microsoft.com/office/powerpoint/2012/main" userId="S::408590@muni.cz::80b885f7-a7a2-4fea-9ba0-2b8ebd98de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76" dt="2021-03-15T16:09:02.083"/>
    <p1510:client id="{11C19684-F4FE-B11A-D673-E87101395295}" v="14" dt="2021-03-15T13:41:16.806"/>
    <p1510:client id="{13AF3432-5A2D-4E67-B823-6198D096102F}" v="388" dt="2021-03-15T16:29:42.731"/>
    <p1510:client id="{14F97989-0D7B-B62F-6D1E-CA85F9A3AAEB}" v="1224" dt="2021-03-15T16:32:31.120"/>
    <p1510:client id="{6E589D58-53E1-29A8-8DC0-41B90904FFB8}" v="132" dt="2021-03-15T16:24:45.301"/>
    <p1510:client id="{8C755676-0708-ECA5-46E3-EB9E9F5259A2}" v="482" dt="2021-03-15T15:37:15.828"/>
    <p1510:client id="{C57C4B24-9537-F887-437B-E12EBADF497D}" v="14" dt="2021-03-15T13:56:32.126"/>
    <p1510:client id="{F91635F8-41FC-1457-ABA5-3602B865EBF3}" v="1" dt="2021-03-15T16:31:31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Aritmetika 2 – jaro 2021 </a:t>
            </a:r>
            <a:br>
              <a:rPr lang="cs-CZ"/>
            </a:br>
            <a:r>
              <a:rPr lang="cs-CZ" sz="3200"/>
              <a:t>3. prezentace</a:t>
            </a: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Helena </a:t>
            </a:r>
            <a:r>
              <a:rPr lang="cs-CZ" err="1"/>
              <a:t>Durnová</a:t>
            </a:r>
            <a:r>
              <a:rPr lang="cs-CZ"/>
              <a:t>, Ph.D.</a:t>
            </a:r>
          </a:p>
          <a:p>
            <a:r>
              <a:rPr lang="cs-CZ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416549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/>
              <a:t>Příklad 1</a:t>
            </a:r>
            <a:endParaRPr lang="cs-CZ"/>
          </a:p>
          <a:p>
            <a:pPr marL="71755" indent="0">
              <a:buNone/>
            </a:pPr>
            <a:r>
              <a:rPr lang="cs-CZ" sz="2000"/>
              <a:t>Rozhodněte a zdůvodněte, zda jsou čísla 437, 593, 1007, 2771, 3012 prvočísla, nebo čísla složená.</a:t>
            </a:r>
            <a:endParaRPr lang="cs-CZ"/>
          </a:p>
          <a:p>
            <a:pPr marL="71755" indent="0">
              <a:buNone/>
            </a:pPr>
            <a:r>
              <a:rPr lang="cs-CZ" sz="2000" b="1"/>
              <a:t>Příklad 2</a:t>
            </a:r>
            <a:endParaRPr lang="cs-CZ" sz="2000" b="1">
              <a:cs typeface="Arial"/>
            </a:endParaRPr>
          </a:p>
          <a:p>
            <a:pPr marL="71755" indent="0">
              <a:buNone/>
            </a:pPr>
            <a:r>
              <a:rPr lang="cs-CZ" sz="2000"/>
              <a:t>Najděte alespoň tři prvočísla větší než 120 a zároveň menší než 150.</a:t>
            </a:r>
            <a:endParaRPr lang="cs-CZ"/>
          </a:p>
          <a:p>
            <a:pPr marL="71755" indent="0">
              <a:buNone/>
            </a:pPr>
            <a:r>
              <a:rPr lang="cs-CZ" sz="2000" b="1">
                <a:cs typeface="Arial"/>
              </a:rPr>
              <a:t>Příklad 3</a:t>
            </a:r>
            <a:endParaRPr lang="cs-CZ" sz="2000">
              <a:cs typeface="Arial"/>
            </a:endParaRPr>
          </a:p>
          <a:p>
            <a:pPr marL="71755" indent="0">
              <a:buNone/>
            </a:pPr>
            <a:r>
              <a:rPr lang="cs-CZ" sz="2000">
                <a:cs typeface="Arial"/>
              </a:rPr>
              <a:t>Najděte největší prvočíslo, kterým je dělitelné číslo</a:t>
            </a:r>
            <a:endParaRPr lang="cs-CZ" sz="2000" b="1">
              <a:cs typeface="Arial"/>
            </a:endParaRP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1326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2406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4380</a:t>
            </a:r>
          </a:p>
          <a:p>
            <a:pPr marL="71755" indent="0">
              <a:buNone/>
            </a:pPr>
            <a:endParaRPr lang="cs-CZ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530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/>
              <a:t>Příklad 4</a:t>
            </a:r>
            <a:endParaRPr lang="cs-CZ"/>
          </a:p>
          <a:p>
            <a:pPr marL="71755" indent="0">
              <a:buNone/>
            </a:pPr>
            <a:r>
              <a:rPr lang="cs-CZ" sz="2000"/>
              <a:t>Rozložte na součin prvočinitelů číslo</a:t>
            </a:r>
            <a:endParaRPr lang="cs-CZ"/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500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2024</a:t>
            </a:r>
            <a:endParaRPr lang="cs-CZ" sz="2000"/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1326</a:t>
            </a:r>
            <a:endParaRPr lang="cs-CZ" sz="2000"/>
          </a:p>
          <a:p>
            <a:pPr marL="71755" indent="0">
              <a:buNone/>
            </a:pPr>
            <a:r>
              <a:rPr lang="cs-CZ" sz="2000" b="1"/>
              <a:t>Příklad 5</a:t>
            </a:r>
            <a:endParaRPr lang="cs-CZ" sz="2000" b="1">
              <a:cs typeface="Arial"/>
            </a:endParaRPr>
          </a:p>
          <a:p>
            <a:pPr marL="71755" indent="0">
              <a:buNone/>
            </a:pPr>
            <a:r>
              <a:rPr lang="cs-CZ" sz="2000"/>
              <a:t>Najděte alespoň tři přirozená čísla, která jsou dělitelná</a:t>
            </a:r>
            <a:endParaRPr lang="cs-CZ"/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všemi jednocifernými prvočísly,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všemi přirozenými čísly od jedné do deseti.</a:t>
            </a:r>
          </a:p>
          <a:p>
            <a:pPr marL="71755" indent="0">
              <a:buNone/>
            </a:pPr>
            <a:r>
              <a:rPr lang="cs-CZ" sz="2000">
                <a:cs typeface="Arial"/>
              </a:rPr>
              <a:t>Určete v obou případech nejmenší přirozené číslo, které podmínkám vyhovuje.</a:t>
            </a:r>
          </a:p>
          <a:p>
            <a:pPr marL="71755" indent="0">
              <a:buNone/>
            </a:pPr>
            <a:endParaRPr lang="cs-CZ" sz="20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68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Prvočísla a čísla složená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/>
              <a:t>Rozdělíme přirozená čísla na dvě velké podmnožiny a jednu jednoprvkovou:</a:t>
            </a:r>
          </a:p>
          <a:p>
            <a:pPr marL="503555" lvl="1" indent="-179705"/>
            <a:r>
              <a:rPr lang="cs-CZ">
                <a:cs typeface="Arial"/>
              </a:rPr>
              <a:t>číslo 1 bude patřit do zvláštní podmnožiny</a:t>
            </a:r>
          </a:p>
          <a:p>
            <a:pPr marL="503555" lvl="1" indent="-179705"/>
            <a:r>
              <a:rPr lang="cs-CZ">
                <a:cs typeface="Arial"/>
              </a:rPr>
              <a:t>prvočísla (čísla, která mají právě dva různé dělitele) tvoří jednu velkou podmnožinu</a:t>
            </a:r>
          </a:p>
          <a:p>
            <a:pPr marL="503555" lvl="1" indent="-179705"/>
            <a:r>
              <a:rPr lang="cs-CZ">
                <a:cs typeface="Arial"/>
              </a:rPr>
              <a:t>čísla složená (čísla s alespoň třemi různými děliteli) tvoří druhou velkou podmnožinu</a:t>
            </a:r>
          </a:p>
          <a:p>
            <a:pPr marL="503555" lvl="1" indent="-179705"/>
            <a:endParaRPr lang="cs-CZ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Podmnožina prvočísel a podmnožina čísel složených mají prázdný průnik</a:t>
            </a:r>
          </a:p>
          <a:p>
            <a:pPr marL="323850" lvl="1" indent="0">
              <a:buNone/>
            </a:pPr>
            <a:r>
              <a:rPr lang="cs-CZ">
                <a:cs typeface="Arial"/>
              </a:rPr>
              <a:t>(tj. číslo je buď prvočíslo, nebo číslo složené).</a:t>
            </a: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32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Definice: prvočíslo, číslo složené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Definice 2. 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Přirozené číslo 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&gt;1 nazýváme </a:t>
            </a:r>
            <a:r>
              <a:rPr lang="cs-CZ" b="1">
                <a:ea typeface="+mn-lt"/>
                <a:cs typeface="+mn-lt"/>
              </a:rPr>
              <a:t>prvočíslem</a:t>
            </a:r>
            <a:r>
              <a:rPr lang="cs-CZ">
                <a:ea typeface="+mn-lt"/>
                <a:cs typeface="+mn-lt"/>
              </a:rPr>
              <a:t>, právě když má právě dva různé přirozené dělitele (tj. čísla 1 a p).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&gt;1, které není prvočíslem (tj. má více než dva  přirozené dělitele), nazýváme </a:t>
            </a:r>
            <a:r>
              <a:rPr lang="cs-CZ" b="1">
                <a:ea typeface="+mn-lt"/>
                <a:cs typeface="+mn-lt"/>
              </a:rPr>
              <a:t>složeným číslem</a:t>
            </a:r>
            <a:r>
              <a:rPr lang="cs-CZ">
                <a:ea typeface="+mn-lt"/>
                <a:cs typeface="+mn-lt"/>
              </a:rPr>
              <a:t>.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6D84838-3FA8-4F2F-AE6D-27B768C0BEF8}"/>
              </a:ext>
            </a:extLst>
          </p:cNvPr>
          <p:cNvSpPr/>
          <p:nvPr/>
        </p:nvSpPr>
        <p:spPr bwMode="auto">
          <a:xfrm>
            <a:off x="540000" y="1359001"/>
            <a:ext cx="10806000" cy="413999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9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Příklady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Číslo  13  je prvočíslo, protože má právě dva přirozené dělitele, čísla  1 a 13. Jsou to samozřejmí </a:t>
            </a:r>
            <a:r>
              <a:rPr lang="cs-CZ" err="1">
                <a:ea typeface="+mn-lt"/>
                <a:cs typeface="+mn-lt"/>
              </a:rPr>
              <a:t>dělitelé</a:t>
            </a:r>
            <a:r>
              <a:rPr lang="cs-CZ">
                <a:ea typeface="+mn-lt"/>
                <a:cs typeface="+mn-lt"/>
              </a:rPr>
              <a:t> čísla 13.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Číslo  12  je složené číslo, protože má více než dva přirozené dělitele: 1, 2, 3, 4, 6, 12. </a:t>
            </a:r>
          </a:p>
          <a:p>
            <a:pPr marL="251460" indent="-179705"/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 Číslo 1 podle definice není prvočíslo ani číslo složené.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2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Věta o existenci prvočíselného dělitele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Věta 2: </a:t>
            </a:r>
            <a:r>
              <a:rPr lang="cs-CZ">
                <a:ea typeface="+mn-lt"/>
                <a:cs typeface="+mn-lt"/>
              </a:rPr>
              <a:t>Každé přirozené číslo  </a:t>
            </a:r>
            <a:r>
              <a:rPr lang="cs-CZ" i="1">
                <a:ea typeface="+mn-lt"/>
                <a:cs typeface="+mn-lt"/>
              </a:rPr>
              <a:t>n </a:t>
            </a:r>
            <a:r>
              <a:rPr lang="cs-CZ">
                <a:ea typeface="+mn-lt"/>
                <a:cs typeface="+mn-lt"/>
              </a:rPr>
              <a:t>&gt; 1  má aspoň jednoho prvočíselného dělitele.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i="1">
                <a:ea typeface="+mn-lt"/>
                <a:cs typeface="+mn-lt"/>
              </a:rPr>
              <a:t>Důkaz</a:t>
            </a:r>
            <a:r>
              <a:rPr lang="cs-CZ" sz="2400" i="1">
                <a:ea typeface="+mn-lt"/>
                <a:cs typeface="+mn-lt"/>
              </a:rPr>
              <a:t>: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n </a:t>
            </a:r>
            <a:r>
              <a:rPr lang="cs-CZ" sz="2400">
                <a:ea typeface="+mn-lt"/>
                <a:cs typeface="+mn-lt"/>
              </a:rPr>
              <a:t>&gt; 1   má alespoň jednoho dělitele, který je větší než 1. Z jeho dělitelů je jeden nejmenší, označme ho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Tento nejmenší přirozený dělitel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&gt; 1   musí být prvočíslem.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Kdyby totiž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  bylo složené číslo, tj.  </a:t>
            </a:r>
            <a:r>
              <a:rPr lang="cs-CZ" sz="2400" i="1">
                <a:ea typeface="+mn-lt"/>
                <a:cs typeface="+mn-lt"/>
              </a:rPr>
              <a:t>p = a.b</a:t>
            </a:r>
            <a:r>
              <a:rPr lang="cs-CZ" sz="2400">
                <a:ea typeface="+mn-lt"/>
                <a:cs typeface="+mn-lt"/>
              </a:rPr>
              <a:t>, kde  1 &lt;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p ,  1 &lt; </a:t>
            </a:r>
            <a:r>
              <a:rPr lang="cs-CZ" sz="2400" i="1">
                <a:ea typeface="+mn-lt"/>
                <a:cs typeface="+mn-lt"/>
              </a:rPr>
              <a:t>b </a:t>
            </a:r>
            <a:r>
              <a:rPr lang="cs-CZ" sz="2400">
                <a:ea typeface="+mn-lt"/>
                <a:cs typeface="+mn-lt"/>
              </a:rPr>
              <a:t>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,  pak by ze vztahů 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a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en-US" sz="2400">
                <a:ea typeface="+mn-lt"/>
                <a:cs typeface="+mn-lt"/>
              </a:rPr>
              <a:t>|</a:t>
            </a:r>
            <a:r>
              <a:rPr lang="cs-CZ" sz="2400" i="1">
                <a:ea typeface="+mn-lt"/>
                <a:cs typeface="+mn-lt"/>
              </a:rPr>
              <a:t>n  </a:t>
            </a:r>
            <a:r>
              <a:rPr lang="cs-CZ" sz="2400">
                <a:ea typeface="+mn-lt"/>
                <a:cs typeface="+mn-lt"/>
              </a:rPr>
              <a:t>plynulo</a:t>
            </a:r>
            <a:r>
              <a:rPr lang="cs-CZ" sz="2400" i="1">
                <a:ea typeface="+mn-lt"/>
                <a:cs typeface="+mn-lt"/>
              </a:rPr>
              <a:t>  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n,</a:t>
            </a:r>
            <a:r>
              <a:rPr lang="cs-CZ" sz="2400">
                <a:ea typeface="+mn-lt"/>
                <a:cs typeface="+mn-lt"/>
              </a:rPr>
              <a:t>  což by znamenalo, že existuje dělitel  </a:t>
            </a:r>
          </a:p>
          <a:p>
            <a:pPr marL="71755" indent="0">
              <a:buNone/>
            </a:pP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čísla  </a:t>
            </a:r>
            <a:r>
              <a:rPr lang="cs-CZ" sz="2400" i="1">
                <a:ea typeface="+mn-lt"/>
                <a:cs typeface="+mn-lt"/>
              </a:rPr>
              <a:t>n, </a:t>
            </a:r>
            <a:r>
              <a:rPr lang="cs-CZ" sz="2400">
                <a:ea typeface="+mn-lt"/>
                <a:cs typeface="+mn-lt"/>
              </a:rPr>
              <a:t>což by bylo</a:t>
            </a:r>
            <a:r>
              <a:rPr lang="cs-CZ" sz="2400" i="1">
                <a:ea typeface="+mn-lt"/>
                <a:cs typeface="+mn-lt"/>
              </a:rPr>
              <a:t>  </a:t>
            </a:r>
            <a:r>
              <a:rPr lang="cs-CZ" sz="2400">
                <a:ea typeface="+mn-lt"/>
                <a:cs typeface="+mn-lt"/>
              </a:rPr>
              <a:t>v rozporu s naším předpokladem, že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nejmenší z přirozených dělitelů čísla </a:t>
            </a:r>
            <a:r>
              <a:rPr lang="cs-CZ" sz="2400" i="1">
                <a:ea typeface="+mn-lt"/>
                <a:cs typeface="+mn-lt"/>
              </a:rPr>
              <a:t>n. 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tedy prvočíslo.</a:t>
            </a:r>
            <a:endParaRPr lang="cs-CZ" sz="240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DCC2B04-50B7-401F-B06D-5DD2ED0314D7}"/>
              </a:ext>
            </a:extLst>
          </p:cNvPr>
          <p:cNvSpPr/>
          <p:nvPr/>
        </p:nvSpPr>
        <p:spPr bwMode="auto">
          <a:xfrm>
            <a:off x="666000" y="1579246"/>
            <a:ext cx="9371852" cy="116112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25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>
                <a:cs typeface="Arial"/>
              </a:rPr>
              <a:t>Jak rozhodneme, zda je dané číslo prvočíslo nebo číslo složené?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Máme-li rozhodnout o tom, zda dané číslo </a:t>
            </a:r>
            <a:r>
              <a:rPr lang="cs-CZ" i="1">
                <a:ea typeface="+mn-lt"/>
                <a:cs typeface="+mn-lt"/>
              </a:rPr>
              <a:t>a &gt; </a:t>
            </a:r>
            <a:r>
              <a:rPr lang="cs-CZ">
                <a:ea typeface="+mn-lt"/>
                <a:cs typeface="+mn-lt"/>
              </a:rPr>
              <a:t>1  je prvočíslem nebo složeným číslem, můžeme postupovat tak, že zjišťujeme, zda je dané číslo dělitelné prvočísly menšími než toto číslo. 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Platí totiž </a:t>
            </a:r>
            <a:r>
              <a:rPr lang="cs-CZ" b="1">
                <a:ea typeface="+mn-lt"/>
                <a:cs typeface="+mn-lt"/>
              </a:rPr>
              <a:t>věta</a:t>
            </a:r>
            <a:r>
              <a:rPr lang="cs-CZ">
                <a:ea typeface="+mn-lt"/>
                <a:cs typeface="+mn-lt"/>
              </a:rPr>
              <a:t>:  </a:t>
            </a:r>
            <a:r>
              <a:rPr lang="cs-CZ" i="1">
                <a:ea typeface="+mn-lt"/>
                <a:cs typeface="+mn-lt"/>
              </a:rPr>
              <a:t>Existuje-li prvočíslo menší než číslo a, které dělí číslo a, pak  a je složené číslo.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Uvedený postup je však  značně zdlouhavý. Proto budeme využívat následující věty: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3</a:t>
            </a:r>
            <a:r>
              <a:rPr lang="cs-CZ">
                <a:ea typeface="+mn-lt"/>
                <a:cs typeface="+mn-lt"/>
              </a:rPr>
              <a:t>. Jestliže 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není dělitelné žádným prvočíslem menším nebo rovným  odmocnině z a, pak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 je prvočíslo. 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18D36E-DB5A-4BA6-83DF-F65474B6A448}"/>
              </a:ext>
            </a:extLst>
          </p:cNvPr>
          <p:cNvSpPr/>
          <p:nvPr/>
        </p:nvSpPr>
        <p:spPr bwMode="auto">
          <a:xfrm>
            <a:off x="540000" y="5260169"/>
            <a:ext cx="11444484" cy="148855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88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Důkaz věty 3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Provedeme nepřímý důkaz, tj. přímý důkaz věty obměněné)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obměněná k větě 3</a:t>
            </a:r>
            <a:r>
              <a:rPr lang="cs-CZ">
                <a:ea typeface="+mn-lt"/>
                <a:cs typeface="+mn-lt"/>
              </a:rPr>
              <a:t>: Není-li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prvočíslo, pak je dělitelné aspoň jedním prvočíslem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>
                <a:ea typeface="+mn-lt"/>
                <a:cs typeface="+mn-lt"/>
              </a:rPr>
              <a:t> menším než odmocnina z </a:t>
            </a:r>
            <a:r>
              <a:rPr lang="cs-CZ" i="1">
                <a:ea typeface="+mn-lt"/>
                <a:cs typeface="+mn-lt"/>
              </a:rPr>
              <a:t>a.</a:t>
            </a:r>
            <a:r>
              <a:rPr lang="cs-CZ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Tedy předpokládejme, že číslo</a:t>
            </a:r>
            <a:r>
              <a:rPr lang="cs-CZ" i="1">
                <a:ea typeface="+mn-lt"/>
                <a:cs typeface="+mn-lt"/>
              </a:rPr>
              <a:t> a</a:t>
            </a:r>
            <a:r>
              <a:rPr lang="cs-CZ">
                <a:ea typeface="+mn-lt"/>
                <a:cs typeface="+mn-lt"/>
              </a:rPr>
              <a:t> není prvočíslo, pak podle věty 2. existuje prvočíslo 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, které je nejmenším dělitelem čísla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. Můžeme psát: 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=</a:t>
            </a:r>
            <a:r>
              <a:rPr lang="cs-CZ" i="1">
                <a:ea typeface="+mn-lt"/>
                <a:cs typeface="+mn-lt"/>
              </a:rPr>
              <a:t> q . p   </a:t>
            </a:r>
            <a:r>
              <a:rPr lang="cs-CZ">
                <a:ea typeface="+mn-lt"/>
                <a:cs typeface="+mn-lt"/>
              </a:rPr>
              <a:t>a současně  </a:t>
            </a:r>
            <a:r>
              <a:rPr lang="cs-CZ" i="1">
                <a:ea typeface="+mn-lt"/>
                <a:cs typeface="+mn-lt"/>
              </a:rPr>
              <a:t>p </a:t>
            </a:r>
            <a:r>
              <a:rPr lang="cs-CZ">
                <a:ea typeface="+mn-lt"/>
                <a:cs typeface="+mn-lt"/>
              </a:rPr>
              <a:t>&lt;</a:t>
            </a:r>
            <a:r>
              <a:rPr lang="cs-CZ" i="1">
                <a:ea typeface="+mn-lt"/>
                <a:cs typeface="+mn-lt"/>
              </a:rPr>
              <a:t> a; </a:t>
            </a:r>
            <a:r>
              <a:rPr lang="cs-CZ">
                <a:ea typeface="+mn-lt"/>
                <a:cs typeface="+mn-lt"/>
              </a:rPr>
              <a:t>současně platí také: </a:t>
            </a:r>
            <a:r>
              <a:rPr lang="cs-CZ" i="1">
                <a:ea typeface="+mn-lt"/>
                <a:cs typeface="+mn-lt"/>
              </a:rPr>
              <a:t> p je </a:t>
            </a:r>
            <a:r>
              <a:rPr lang="cs-CZ">
                <a:ea typeface="+mn-lt"/>
                <a:cs typeface="+mn-lt"/>
              </a:rPr>
              <a:t>menší nebo rovno </a:t>
            </a:r>
            <a:r>
              <a:rPr lang="cs-CZ" i="1">
                <a:ea typeface="+mn-lt"/>
                <a:cs typeface="+mn-lt"/>
              </a:rPr>
              <a:t>q .</a:t>
            </a:r>
            <a:r>
              <a:rPr lang="cs-CZ">
                <a:ea typeface="+mn-lt"/>
                <a:cs typeface="+mn-lt"/>
              </a:rPr>
              <a:t>  Je tedy </a:t>
            </a:r>
            <a:r>
              <a:rPr lang="cs-CZ" i="1">
                <a:ea typeface="+mn-lt"/>
                <a:cs typeface="+mn-lt"/>
              </a:rPr>
              <a:t>a </a:t>
            </a:r>
            <a:r>
              <a:rPr lang="cs-CZ">
                <a:ea typeface="+mn-lt"/>
                <a:cs typeface="+mn-lt"/>
              </a:rPr>
              <a:t>větší nebo rovno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 i="1" baseline="30000">
                <a:ea typeface="+mn-lt"/>
                <a:cs typeface="+mn-lt"/>
              </a:rPr>
              <a:t>2</a:t>
            </a:r>
            <a:r>
              <a:rPr lang="cs-CZ" i="1">
                <a:ea typeface="+mn-lt"/>
                <a:cs typeface="+mn-lt"/>
              </a:rPr>
              <a:t>   </a:t>
            </a:r>
            <a:r>
              <a:rPr lang="cs-CZ">
                <a:ea typeface="+mn-lt"/>
                <a:cs typeface="+mn-lt"/>
              </a:rPr>
              <a:t>a odtud plyne, že  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 musí být menší nebo rovno odmocnině z</a:t>
            </a:r>
            <a:r>
              <a:rPr lang="cs-CZ" i="1">
                <a:ea typeface="+mn-lt"/>
                <a:cs typeface="+mn-lt"/>
              </a:rPr>
              <a:t> a.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8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 zjistit, zda dané číslo je prvočíslo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>
                <a:cs typeface="Arial"/>
              </a:rPr>
              <a:t>Příklad: </a:t>
            </a:r>
            <a:r>
              <a:rPr lang="cs-CZ" i="1">
                <a:cs typeface="Arial"/>
              </a:rPr>
              <a:t>Zjistěte, zda 173 je prvočíslo nebo složené číslo. 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i="1">
              <a:cs typeface="Arial"/>
            </a:endParaRPr>
          </a:p>
          <a:p>
            <a:pPr marL="71755" indent="0">
              <a:buNone/>
            </a:pPr>
            <a:r>
              <a:rPr lang="cs-CZ" i="1">
                <a:cs typeface="Arial"/>
              </a:rPr>
              <a:t>Řešení:  Odmocnina ze 173 je menší než </a:t>
            </a:r>
            <a:r>
              <a:rPr lang="cs-CZ">
                <a:cs typeface="Arial"/>
              </a:rPr>
              <a:t>14 (druhá mocnina 14 je 196), proto budeme zjišťovat, zda číslo 173 je dělitelné některým z prvočísel 2, 3, 5, 7, 11, 13. </a:t>
            </a:r>
          </a:p>
          <a:p>
            <a:pPr marL="71755" indent="0">
              <a:buNone/>
            </a:pPr>
            <a:r>
              <a:rPr lang="cs-CZ">
                <a:cs typeface="Arial"/>
              </a:rPr>
              <a:t>Číslo 173 není dělitelné žádným z těchto prvočísel, proto je prvočíslem. </a:t>
            </a:r>
            <a:endParaRPr lang="cs-CZ">
              <a:ea typeface="+mn-lt"/>
              <a:cs typeface="+mn-lt"/>
            </a:endParaRP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14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BE95CF-2C40-4AC8-B377-805C07358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F0EB6-AB4B-4A3F-9F16-C8FD9649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Prvočíselný rozklad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b="1">
                    <a:cs typeface="Arial"/>
                  </a:rPr>
                  <a:t>Věta 4</a:t>
                </a:r>
                <a:r>
                  <a:rPr lang="cs-CZ" sz="2400">
                    <a:cs typeface="Arial"/>
                  </a:rPr>
                  <a:t>: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Každé složené číslo </a:t>
                </a:r>
                <a:r>
                  <a:rPr lang="cs-CZ" sz="2400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lze vyjádřit právě jedním způsobem ve tvaru součinu konečného počtu prvočísel 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…∙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𝑘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𝑘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prvočísla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nenulová celá čísla.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Tomuto zápisu se říká </a:t>
                </a:r>
                <a:r>
                  <a:rPr lang="cs-CZ" sz="2400" b="1">
                    <a:cs typeface="Arial"/>
                  </a:rPr>
                  <a:t>prvočíselný rozklad přirozeného čísla </a:t>
                </a:r>
                <a:r>
                  <a:rPr lang="cs-CZ" sz="2400" b="1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:r>
                  <a:rPr lang="cs-CZ" sz="2400" err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</a:t>
                </a:r>
                <a:r>
                  <a:rPr lang="cs-CZ" sz="2400" b="1" err="1">
                    <a:cs typeface="Arial"/>
                  </a:rPr>
                  <a:t>prvočinitelé</a:t>
                </a:r>
                <a:r>
                  <a:rPr lang="cs-CZ" sz="2400" b="1">
                    <a:cs typeface="Arial"/>
                  </a:rPr>
                  <a:t> </a:t>
                </a:r>
                <a:r>
                  <a:rPr lang="cs-CZ" sz="2400">
                    <a:cs typeface="Arial"/>
                  </a:rPr>
                  <a:t>rozkladu.</a:t>
                </a: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Například prvočíselný rozklad čísla 600 lze zapsat  </a:t>
                </a:r>
                <a:r>
                  <a:rPr lang="cs-CZ" sz="2400" b="0">
                    <a:cs typeface="Arial"/>
                  </a:rPr>
                  <a:t>600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p>
                  </m:oMath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199DB557-6D22-40B6-8D5A-5A914644FD49}"/>
              </a:ext>
            </a:extLst>
          </p:cNvPr>
          <p:cNvSpPr/>
          <p:nvPr/>
        </p:nvSpPr>
        <p:spPr bwMode="auto">
          <a:xfrm>
            <a:off x="414000" y="1589233"/>
            <a:ext cx="11145931" cy="347892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6577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11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Prezentace_MU_CZ</vt:lpstr>
      <vt:lpstr>Aritmetika 2 – jaro 2021  3. prezentace</vt:lpstr>
      <vt:lpstr>Prvočísla a čísla složená</vt:lpstr>
      <vt:lpstr>Definice: prvočíslo, číslo složené</vt:lpstr>
      <vt:lpstr>Příklady</vt:lpstr>
      <vt:lpstr>Věta o existenci prvočíselného dělitele</vt:lpstr>
      <vt:lpstr>Jak rozhodneme, zda je dané číslo prvočíslo nebo číslo složené? </vt:lpstr>
      <vt:lpstr>Důkaz věty 3</vt:lpstr>
      <vt:lpstr>Jak zjistit, zda dané číslo je prvočíslo</vt:lpstr>
      <vt:lpstr>Prvočíselný rozklad</vt:lpstr>
      <vt:lpstr>Příklady</vt:lpstr>
      <vt:lpstr>Příklady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4</cp:revision>
  <dcterms:created xsi:type="dcterms:W3CDTF">2021-03-15T13:40:21Z</dcterms:created>
  <dcterms:modified xsi:type="dcterms:W3CDTF">2021-03-15T16:32:59Z</dcterms:modified>
</cp:coreProperties>
</file>