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258" r:id="rId5"/>
    <p:sldId id="291" r:id="rId6"/>
    <p:sldId id="259" r:id="rId7"/>
    <p:sldId id="260" r:id="rId8"/>
    <p:sldId id="292" r:id="rId9"/>
    <p:sldId id="293" r:id="rId10"/>
    <p:sldId id="294" r:id="rId11"/>
    <p:sldId id="295" r:id="rId12"/>
    <p:sldId id="296" r:id="rId13"/>
    <p:sldId id="297" r:id="rId14"/>
    <p:sldId id="261" r:id="rId15"/>
    <p:sldId id="262" r:id="rId16"/>
    <p:sldId id="266" r:id="rId17"/>
    <p:sldId id="264" r:id="rId18"/>
    <p:sldId id="263" r:id="rId19"/>
    <p:sldId id="26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1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0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3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5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6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40DA1-ABD0-4C25-B8D9-866C297F1CE1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Didaktika matematiky 2</a:t>
            </a:r>
            <a:br>
              <a:rPr lang="cs-CZ" dirty="0" smtClean="0"/>
            </a:br>
            <a:r>
              <a:rPr lang="cs-CZ" dirty="0" smtClean="0"/>
              <a:t>IMAp09  P2 jaro 2021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Růžena Blažková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728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Pomůcky</a:t>
            </a:r>
          </a:p>
          <a:p>
            <a:endParaRPr lang="cs-CZ" dirty="0"/>
          </a:p>
          <a:p>
            <a:r>
              <a:rPr lang="cs-CZ" dirty="0"/>
              <a:t>Pomůcky demonstrační, modely těles</a:t>
            </a:r>
          </a:p>
          <a:p>
            <a:r>
              <a:rPr lang="cs-CZ" dirty="0"/>
              <a:t>Pomůcky žákovské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426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553DB0-8FEF-4304-B233-2E43A601B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Propedeutika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CD3DB92-64F7-4D58-8E4B-3B066251F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Orientace v rovině a v prostoru  - vztahy před, za, pod, nad, před, vedle, vpravo, vlevo, nahoře, dole, ...</a:t>
            </a:r>
          </a:p>
          <a:p>
            <a:endParaRPr lang="cs-CZ" sz="3600" dirty="0"/>
          </a:p>
          <a:p>
            <a:r>
              <a:rPr lang="cs-CZ" sz="3600" dirty="0"/>
              <a:t>Zobrazování těles v rovině, vztah rovina - prostor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285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FA7271-A910-45A6-A200-25A77BB1A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Propedeutika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5CCCB2B-5C2D-4928-9476-4F9070E3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Geometrické objekty</a:t>
            </a:r>
          </a:p>
          <a:p>
            <a:endParaRPr lang="cs-CZ" sz="3600" dirty="0"/>
          </a:p>
          <a:p>
            <a:endParaRPr lang="cs-CZ" sz="3600" dirty="0"/>
          </a:p>
          <a:p>
            <a:r>
              <a:rPr lang="cs-CZ" sz="3600" dirty="0"/>
              <a:t>                      obdélník, čtverec, mnohoúhelník</a:t>
            </a:r>
          </a:p>
          <a:p>
            <a:r>
              <a:rPr lang="cs-CZ" sz="3600" dirty="0"/>
              <a:t>Hranaté  </a:t>
            </a:r>
          </a:p>
          <a:p>
            <a:r>
              <a:rPr lang="cs-CZ" sz="3600" dirty="0"/>
              <a:t>                      kvádr, krychle, hranol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709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BC0B96-6E62-4516-8C8F-C79924E73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Propedeutika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B8F15CA-F3F8-4AEA-89E1-6CD02F45A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                kruh, kružnice</a:t>
            </a:r>
          </a:p>
          <a:p>
            <a:r>
              <a:rPr lang="cs-CZ" sz="3600" dirty="0"/>
              <a:t>kulaté</a:t>
            </a:r>
          </a:p>
          <a:p>
            <a:r>
              <a:rPr lang="cs-CZ" sz="3600" dirty="0"/>
              <a:t>              koule, válec</a:t>
            </a:r>
          </a:p>
          <a:p>
            <a:endParaRPr lang="cs-CZ" sz="3600" dirty="0"/>
          </a:p>
          <a:p>
            <a:r>
              <a:rPr lang="cs-CZ" sz="3600" dirty="0"/>
              <a:t>              trojúhelník</a:t>
            </a:r>
          </a:p>
          <a:p>
            <a:r>
              <a:rPr lang="cs-CZ" sz="3600" dirty="0"/>
              <a:t>Špičaté</a:t>
            </a:r>
          </a:p>
          <a:p>
            <a:r>
              <a:rPr lang="cs-CZ" sz="3600" dirty="0"/>
              <a:t>              jehlan, kužel</a:t>
            </a:r>
          </a:p>
        </p:txBody>
      </p:sp>
    </p:spTree>
    <p:extLst>
      <p:ext uri="{BB962C8B-B14F-4D97-AF65-F5344CB8AC3E}">
        <p14:creationId xmlns:p14="http://schemas.microsoft.com/office/powerpoint/2010/main" val="2848459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Geometrie vědecká – bod, přímka, rovina</a:t>
            </a:r>
          </a:p>
          <a:p>
            <a:r>
              <a:rPr lang="cs-CZ" dirty="0"/>
              <a:t>Základní pojmy jsou zavedeny axiomaticky (Euklides, </a:t>
            </a:r>
            <a:r>
              <a:rPr lang="cs-CZ" dirty="0" err="1"/>
              <a:t>Hilbert</a:t>
            </a:r>
            <a:r>
              <a:rPr lang="cs-CZ" dirty="0"/>
              <a:t>)</a:t>
            </a:r>
          </a:p>
          <a:p>
            <a:r>
              <a:rPr lang="cs-CZ" dirty="0"/>
              <a:t>Odvozené pojmy – polopřímka, úsečka, úhel, trojúhelník, … jsou definovány</a:t>
            </a:r>
          </a:p>
          <a:p>
            <a:r>
              <a:rPr lang="cs-CZ" sz="2400" dirty="0"/>
              <a:t>Podrobně viz Francová, M., Lvovská, L. (2014): </a:t>
            </a:r>
            <a:r>
              <a:rPr lang="cs-CZ" sz="2400" i="1" dirty="0"/>
              <a:t>Texty k základům elementární geometrie. Brno, </a:t>
            </a:r>
            <a:r>
              <a:rPr lang="cs-CZ" sz="2400" i="1" dirty="0" err="1"/>
              <a:t>PdF</a:t>
            </a:r>
            <a:r>
              <a:rPr lang="cs-CZ" sz="2400" i="1" dirty="0"/>
              <a:t> MU</a:t>
            </a:r>
            <a:endParaRPr lang="cs-CZ" sz="2400" dirty="0"/>
          </a:p>
          <a:p>
            <a:endParaRPr lang="cs-CZ" dirty="0"/>
          </a:p>
          <a:p>
            <a:r>
              <a:rPr lang="cs-CZ" dirty="0"/>
              <a:t>Geometrie školská – bod, úsečka – na základě názoru</a:t>
            </a:r>
          </a:p>
          <a:p>
            <a:r>
              <a:rPr lang="cs-CZ" dirty="0"/>
              <a:t>Odvozené pojmy – polopřímka, přímka, … jsou definovány </a:t>
            </a:r>
          </a:p>
        </p:txBody>
      </p:sp>
    </p:spTree>
    <p:extLst>
      <p:ext uri="{BB962C8B-B14F-4D97-AF65-F5344CB8AC3E}">
        <p14:creationId xmlns:p14="http://schemas.microsoft.com/office/powerpoint/2010/main" val="3110738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Eukleides</a:t>
            </a:r>
            <a:r>
              <a:rPr lang="cs-CZ" dirty="0"/>
              <a:t> – bod je to, co nemám části</a:t>
            </a:r>
          </a:p>
          <a:p>
            <a:endParaRPr lang="cs-CZ" dirty="0"/>
          </a:p>
          <a:p>
            <a:r>
              <a:rPr lang="cs-CZ" dirty="0"/>
              <a:t>Bod – průsečík dvou čar (např. dvou přímek, přímky a kružnice, dvou kružnic)    +   x</a:t>
            </a:r>
          </a:p>
          <a:p>
            <a:r>
              <a:rPr lang="cs-CZ" dirty="0"/>
              <a:t>Označení písmeny velké abecedy, písmo kolmé </a:t>
            </a:r>
          </a:p>
        </p:txBody>
      </p:sp>
    </p:spTree>
    <p:extLst>
      <p:ext uri="{BB962C8B-B14F-4D97-AF65-F5344CB8AC3E}">
        <p14:creationId xmlns:p14="http://schemas.microsoft.com/office/powerpoint/2010/main" val="3611247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Podle druhu: </a:t>
            </a:r>
          </a:p>
          <a:p>
            <a:r>
              <a:rPr lang="cs-CZ" dirty="0"/>
              <a:t>pravidelné                                                     nepravidelné</a:t>
            </a:r>
          </a:p>
          <a:p>
            <a:r>
              <a:rPr lang="cs-CZ" dirty="0"/>
              <a:t>Plné</a:t>
            </a:r>
          </a:p>
          <a:p>
            <a:r>
              <a:rPr lang="cs-CZ" dirty="0"/>
              <a:t>Čárkované</a:t>
            </a:r>
          </a:p>
          <a:p>
            <a:r>
              <a:rPr lang="cs-CZ" dirty="0"/>
              <a:t>Tečkované</a:t>
            </a:r>
          </a:p>
          <a:p>
            <a:r>
              <a:rPr lang="cs-CZ" dirty="0"/>
              <a:t>Střídavé</a:t>
            </a:r>
          </a:p>
          <a:p>
            <a:endParaRPr lang="cs-CZ" dirty="0"/>
          </a:p>
          <a:p>
            <a:r>
              <a:rPr lang="cs-CZ" dirty="0"/>
              <a:t>Podle tloušťky</a:t>
            </a:r>
          </a:p>
          <a:p>
            <a:r>
              <a:rPr lang="cs-CZ" dirty="0"/>
              <a:t>Tenké, tlusté, velmi tlusté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807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Podle tvaru</a:t>
            </a:r>
          </a:p>
          <a:p>
            <a:r>
              <a:rPr lang="cs-CZ" dirty="0"/>
              <a:t>Čára přímá</a:t>
            </a:r>
          </a:p>
          <a:p>
            <a:r>
              <a:rPr lang="cs-CZ" dirty="0"/>
              <a:t>Čára křivá  otevřená</a:t>
            </a:r>
          </a:p>
          <a:p>
            <a:r>
              <a:rPr lang="cs-CZ" dirty="0"/>
              <a:t>                    uzavřená</a:t>
            </a:r>
          </a:p>
          <a:p>
            <a:r>
              <a:rPr lang="cs-CZ" dirty="0"/>
              <a:t>Čára lomená  otevřená</a:t>
            </a:r>
          </a:p>
          <a:p>
            <a:r>
              <a:rPr lang="cs-CZ" dirty="0"/>
              <a:t>                         uzavřená</a:t>
            </a:r>
          </a:p>
          <a:p>
            <a:endParaRPr lang="cs-CZ" dirty="0"/>
          </a:p>
          <a:p>
            <a:r>
              <a:rPr lang="cs-CZ" dirty="0"/>
              <a:t>Rozvoj </a:t>
            </a:r>
            <a:r>
              <a:rPr lang="cs-CZ" dirty="0" err="1"/>
              <a:t>grafomotoriky</a:t>
            </a:r>
            <a:endParaRPr lang="cs-CZ" dirty="0"/>
          </a:p>
          <a:p>
            <a:r>
              <a:rPr lang="cs-CZ" dirty="0"/>
              <a:t>Dětská kresba (čmáranice, hlavonožci, proporce, perspektiva) </a:t>
            </a:r>
          </a:p>
        </p:txBody>
      </p:sp>
    </p:spTree>
    <p:extLst>
      <p:ext uri="{BB962C8B-B14F-4D97-AF65-F5344CB8AC3E}">
        <p14:creationId xmlns:p14="http://schemas.microsoft.com/office/powerpoint/2010/main" val="4212324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Úsečka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Úsečka AB je množina všech bodů prostoru, která obsahuje body A, B a dále všechny body, které leží mezi body A, B.</a:t>
            </a:r>
          </a:p>
          <a:p>
            <a:endParaRPr lang="cs-CZ" dirty="0"/>
          </a:p>
          <a:p>
            <a:r>
              <a:rPr lang="cs-CZ" dirty="0"/>
              <a:t>Polopřímka AB je množina všech bodů prostoru, která obsahuje všechny body úsečky AB a dále všechny takové body X, pro které platí, že bod B leží mezi body A, X.</a:t>
            </a:r>
          </a:p>
          <a:p>
            <a:endParaRPr lang="cs-CZ" dirty="0"/>
          </a:p>
          <a:p>
            <a:r>
              <a:rPr lang="cs-CZ" dirty="0"/>
              <a:t>Ve školské matematice přibližujeme úsečku názorně, např. špejle, napjatá nit mezi dvěma body, hrana krychle apod.</a:t>
            </a:r>
          </a:p>
        </p:txBody>
      </p:sp>
    </p:spTree>
    <p:extLst>
      <p:ext uri="{BB962C8B-B14F-4D97-AF65-F5344CB8AC3E}">
        <p14:creationId xmlns:p14="http://schemas.microsoft.com/office/powerpoint/2010/main" val="1736712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Úsečka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Krajní body úsečky AB (AB = BA – neuspořádaná dvojice bodů)</a:t>
            </a:r>
          </a:p>
          <a:p>
            <a:r>
              <a:rPr lang="cs-CZ" dirty="0"/>
              <a:t>Bod X na dané úsečce leží, neleží</a:t>
            </a:r>
          </a:p>
          <a:p>
            <a:r>
              <a:rPr lang="cs-CZ" dirty="0"/>
              <a:t>Kreslení lomených čar, piktogramů z úseček</a:t>
            </a:r>
          </a:p>
          <a:p>
            <a:r>
              <a:rPr lang="cs-CZ" dirty="0"/>
              <a:t>Kombinatorické úlohy      </a:t>
            </a:r>
          </a:p>
          <a:p>
            <a:r>
              <a:rPr lang="cs-CZ" dirty="0"/>
              <a:t>Porovnávání úseček             Optické klamy</a:t>
            </a:r>
          </a:p>
          <a:p>
            <a:r>
              <a:rPr lang="cs-CZ" dirty="0"/>
              <a:t>Shodnost úseček – relace ekvivalence</a:t>
            </a:r>
          </a:p>
          <a:p>
            <a:r>
              <a:rPr lang="cs-CZ" dirty="0"/>
              <a:t>Grafický součet úseček</a:t>
            </a:r>
          </a:p>
          <a:p>
            <a:r>
              <a:rPr lang="cs-CZ" dirty="0"/>
              <a:t>Grafický rozdíl úseček</a:t>
            </a:r>
          </a:p>
          <a:p>
            <a:r>
              <a:rPr lang="cs-CZ" dirty="0"/>
              <a:t>Násobek úsečky</a:t>
            </a:r>
          </a:p>
          <a:p>
            <a:r>
              <a:rPr lang="cs-CZ" dirty="0"/>
              <a:t>Střed úsečky </a:t>
            </a:r>
          </a:p>
          <a:p>
            <a:r>
              <a:rPr lang="cs-CZ" dirty="0"/>
              <a:t>Osa úsečky </a:t>
            </a:r>
          </a:p>
        </p:txBody>
      </p:sp>
    </p:spTree>
    <p:extLst>
      <p:ext uri="{BB962C8B-B14F-4D97-AF65-F5344CB8AC3E}">
        <p14:creationId xmlns:p14="http://schemas.microsoft.com/office/powerpoint/2010/main" val="70536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Studijní materiály – IS</a:t>
            </a:r>
          </a:p>
          <a:p>
            <a:r>
              <a:rPr lang="cs-CZ" dirty="0"/>
              <a:t>Učebnice matematiky pro 1. stupeň ZŠ</a:t>
            </a:r>
          </a:p>
          <a:p>
            <a:r>
              <a:rPr lang="cs-CZ" dirty="0"/>
              <a:t>Francová, M., Lvovská, L.: Texty k základům elementární geometrie</a:t>
            </a:r>
          </a:p>
          <a:p>
            <a:r>
              <a:rPr lang="cs-CZ" dirty="0"/>
              <a:t>Blažková, R.:  Zajímavá geometrie pro každého</a:t>
            </a:r>
          </a:p>
        </p:txBody>
      </p:sp>
    </p:spTree>
    <p:extLst>
      <p:ext uri="{BB962C8B-B14F-4D97-AF65-F5344CB8AC3E}">
        <p14:creationId xmlns:p14="http://schemas.microsoft.com/office/powerpoint/2010/main" val="345933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vyučování geometrii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Přispívat k rozvoji geometrické a prostorové představivosti</a:t>
            </a:r>
          </a:p>
          <a:p>
            <a:pPr lvl="0"/>
            <a:r>
              <a:rPr lang="cs-CZ" dirty="0"/>
              <a:t>Vybudovat systém geometrických pojmů, jejich správné představy</a:t>
            </a:r>
          </a:p>
          <a:p>
            <a:pPr lvl="0"/>
            <a:r>
              <a:rPr lang="cs-CZ" dirty="0"/>
              <a:t>Umět řešit geometrické aplikační úlohy </a:t>
            </a:r>
          </a:p>
          <a:p>
            <a:pPr lvl="0"/>
            <a:r>
              <a:rPr lang="cs-CZ" dirty="0"/>
              <a:t>Rozvíjet konstrukční dovednosti žáků</a:t>
            </a:r>
          </a:p>
          <a:p>
            <a:pPr lvl="0"/>
            <a:r>
              <a:rPr lang="cs-CZ" dirty="0"/>
              <a:t>Vybudovat představu o velikostech objektů, jednotkách měr a jejich převodech</a:t>
            </a:r>
          </a:p>
          <a:p>
            <a:pPr lvl="0"/>
            <a:r>
              <a:rPr lang="cs-CZ" dirty="0"/>
              <a:t>Účelně využívat prostředky výpočetní techniky (program </a:t>
            </a:r>
            <a:r>
              <a:rPr lang="cs-CZ" dirty="0" err="1"/>
              <a:t>GeoGebra</a:t>
            </a:r>
            <a:r>
              <a:rPr lang="cs-CZ" dirty="0"/>
              <a:t>, interaktivní tabule)</a:t>
            </a:r>
          </a:p>
          <a:p>
            <a:pPr lvl="0"/>
            <a:r>
              <a:rPr lang="cs-CZ" dirty="0"/>
              <a:t>Přispívat k rozvoji komunikativních schopností žáků, zejména komunikaci obrazově názorné </a:t>
            </a:r>
          </a:p>
        </p:txBody>
      </p:sp>
    </p:spTree>
    <p:extLst>
      <p:ext uri="{BB962C8B-B14F-4D97-AF65-F5344CB8AC3E}">
        <p14:creationId xmlns:p14="http://schemas.microsoft.com/office/powerpoint/2010/main" val="3818659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RVP ZV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Vzdělávací obor: Matematika a její aplikace</a:t>
            </a:r>
            <a:endParaRPr lang="cs-CZ" dirty="0"/>
          </a:p>
          <a:p>
            <a:r>
              <a:rPr lang="cs-CZ" b="1" dirty="0"/>
              <a:t> Vzdělávací obsah:   Geometrie v rovině a v prostoru</a:t>
            </a:r>
          </a:p>
          <a:p>
            <a:endParaRPr lang="cs-CZ" dirty="0"/>
          </a:p>
          <a:p>
            <a:r>
              <a:rPr lang="cs-CZ" dirty="0"/>
              <a:t>Očekávané výstupy - 1. období (1. – 3. ročník ZŠ)</a:t>
            </a:r>
          </a:p>
          <a:p>
            <a:r>
              <a:rPr lang="cs-CZ" dirty="0"/>
              <a:t>Žák:   </a:t>
            </a:r>
          </a:p>
          <a:p>
            <a:r>
              <a:rPr lang="cs-CZ" dirty="0"/>
              <a:t>Rozezná, pojmenuje, vymodeluje a popíše základní rovinné útvary a jednoduchá tělesa, nachází v realitě jejich reprezentaci</a:t>
            </a:r>
          </a:p>
          <a:p>
            <a:pPr lvl="0"/>
            <a:r>
              <a:rPr lang="cs-CZ" dirty="0"/>
              <a:t>Porovná velikost útvarů, měří a odhaduje délku úsečky</a:t>
            </a:r>
          </a:p>
          <a:p>
            <a:pPr lvl="0"/>
            <a:r>
              <a:rPr lang="cs-CZ" dirty="0"/>
              <a:t>Rozezná a modeluje jednoduché souměrné útvary v rovině</a:t>
            </a:r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695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RVP ZV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Očekávané výstupy – 2. období (4. a 5. ročník ZŠ)</a:t>
            </a:r>
          </a:p>
          <a:p>
            <a:r>
              <a:rPr lang="cs-CZ" dirty="0"/>
              <a:t>Žák: </a:t>
            </a:r>
          </a:p>
          <a:p>
            <a:r>
              <a:rPr lang="cs-CZ" dirty="0"/>
              <a:t>Narýsuje a znázorní základní rovinné útvary (čtverec, obdélník, trojúhelník a kružnici), užívá jednoduché konstrukce</a:t>
            </a:r>
          </a:p>
          <a:p>
            <a:pPr lvl="0"/>
            <a:r>
              <a:rPr lang="cs-CZ" dirty="0"/>
              <a:t>Sčítá a odčítá graficky úsečky, určí délku lomené čáry, obvod mnohoúhelníku sečtením délek jeho stran</a:t>
            </a:r>
          </a:p>
          <a:p>
            <a:pPr lvl="0"/>
            <a:r>
              <a:rPr lang="cs-CZ" dirty="0"/>
              <a:t>Sestrojí rovnoběžky a kolmice</a:t>
            </a:r>
          </a:p>
          <a:p>
            <a:pPr lvl="0"/>
            <a:r>
              <a:rPr lang="cs-CZ" dirty="0"/>
              <a:t>Určí obsah obrazce pomocí čtvercové sítě a užívá základní jednotky obsahu</a:t>
            </a:r>
          </a:p>
          <a:p>
            <a:pPr lvl="0"/>
            <a:r>
              <a:rPr lang="cs-CZ" dirty="0"/>
              <a:t>Rozpozná a znázorní ve čtvercoví síti jednoduché osově souměrné útvary a určí osu souměrnosti útvaru překládáním papíru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28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  <a:p>
            <a:r>
              <a:rPr lang="cs-CZ" dirty="0"/>
              <a:t>Základní útvary v rovině: lomená čára, přímka, polopřímka, úsečka, čtverec, kružnice, obdélník, trojúhelník, kruh, čtyřúhelník, mnohoúhelník</a:t>
            </a:r>
          </a:p>
          <a:p>
            <a:r>
              <a:rPr lang="cs-CZ" dirty="0"/>
              <a:t>Základní útvary v prostoru: kvádr, krychle, jehlan, koule, kužel, válec</a:t>
            </a:r>
          </a:p>
          <a:p>
            <a:r>
              <a:rPr lang="cs-CZ" dirty="0"/>
              <a:t>Délka úsečky</a:t>
            </a:r>
          </a:p>
          <a:p>
            <a:r>
              <a:rPr lang="cs-CZ" dirty="0"/>
              <a:t>Obvod a obsah obrazce</a:t>
            </a:r>
          </a:p>
          <a:p>
            <a:r>
              <a:rPr lang="cs-CZ" dirty="0"/>
              <a:t>Vzájemná poloha dvou přímek v rovině</a:t>
            </a:r>
          </a:p>
          <a:p>
            <a:r>
              <a:rPr lang="cs-CZ" dirty="0"/>
              <a:t>Osově souměrné útvary. 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784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Rozvoj geometrické a prostorové představivosti – umění vidět</a:t>
            </a:r>
          </a:p>
          <a:p>
            <a:r>
              <a:rPr lang="cs-CZ" dirty="0"/>
              <a:t>Manipulativní činnosti</a:t>
            </a:r>
          </a:p>
          <a:p>
            <a:r>
              <a:rPr lang="cs-CZ" dirty="0"/>
              <a:t>Kreslení, modelování, vystřihování, skládání, dokreslování</a:t>
            </a:r>
          </a:p>
          <a:p>
            <a:endParaRPr lang="cs-CZ" dirty="0"/>
          </a:p>
          <a:p>
            <a:r>
              <a:rPr lang="cs-CZ" dirty="0"/>
              <a:t>Koláže, </a:t>
            </a:r>
            <a:r>
              <a:rPr lang="cs-CZ" dirty="0" err="1"/>
              <a:t>tangram</a:t>
            </a:r>
            <a:r>
              <a:rPr lang="cs-CZ" dirty="0"/>
              <a:t>, skládačky, </a:t>
            </a:r>
            <a:r>
              <a:rPr lang="cs-CZ" dirty="0" err="1" smtClean="0"/>
              <a:t>tantrix</a:t>
            </a:r>
            <a:r>
              <a:rPr lang="cs-CZ" dirty="0"/>
              <a:t>, parkety, </a:t>
            </a:r>
            <a:r>
              <a:rPr lang="cs-CZ" dirty="0" err="1"/>
              <a:t>tertomina</a:t>
            </a:r>
            <a:r>
              <a:rPr lang="cs-CZ" dirty="0"/>
              <a:t>, pantomima, </a:t>
            </a:r>
            <a:r>
              <a:rPr lang="cs-CZ" dirty="0" err="1"/>
              <a:t>hexomima</a:t>
            </a:r>
            <a:r>
              <a:rPr lang="cs-CZ" dirty="0"/>
              <a:t>, …</a:t>
            </a:r>
          </a:p>
          <a:p>
            <a:endParaRPr lang="cs-CZ" dirty="0"/>
          </a:p>
          <a:p>
            <a:r>
              <a:rPr lang="cs-CZ" dirty="0"/>
              <a:t>Stavebnice, lego, soubor krychlí, </a:t>
            </a:r>
            <a:r>
              <a:rPr lang="cs-CZ" dirty="0" err="1"/>
              <a:t>G</a:t>
            </a:r>
            <a:r>
              <a:rPr lang="cs-CZ" dirty="0" err="1" smtClean="0"/>
              <a:t>eomag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 err="1"/>
              <a:t>M</a:t>
            </a:r>
            <a:r>
              <a:rPr lang="cs-CZ" dirty="0" err="1" smtClean="0"/>
              <a:t>agformers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515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Schopnost číst a myšlenkově zpracovat obrázek</a:t>
            </a:r>
          </a:p>
          <a:p>
            <a:r>
              <a:rPr lang="cs-CZ" dirty="0"/>
              <a:t>Komunikace obrazově názorná</a:t>
            </a:r>
          </a:p>
          <a:p>
            <a:r>
              <a:rPr lang="cs-CZ" dirty="0"/>
              <a:t>Slovo --------  myšlenkové operace  -------   obrázek</a:t>
            </a:r>
          </a:p>
          <a:p>
            <a:endParaRPr lang="cs-CZ" dirty="0"/>
          </a:p>
          <a:p>
            <a:r>
              <a:rPr lang="cs-CZ" dirty="0"/>
              <a:t>Obrázek ------  myšlenkové operace -------  slovo</a:t>
            </a:r>
          </a:p>
          <a:p>
            <a:endParaRPr lang="cs-CZ" dirty="0"/>
          </a:p>
          <a:p>
            <a:r>
              <a:rPr lang="cs-CZ" dirty="0"/>
              <a:t>Komunikativní dovednosti, vyjadřování, nevyžadovat definice, ale v duchu správných definic budovat geometrické pojmy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77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Rýsování </a:t>
            </a:r>
          </a:p>
          <a:p>
            <a:r>
              <a:rPr lang="cs-CZ" dirty="0"/>
              <a:t>Kde žák získává konstrukční dovednosti?</a:t>
            </a:r>
          </a:p>
          <a:p>
            <a:r>
              <a:rPr lang="cs-CZ" dirty="0"/>
              <a:t>Pomůcky k rýsování</a:t>
            </a:r>
          </a:p>
          <a:p>
            <a:r>
              <a:rPr lang="cs-CZ" dirty="0"/>
              <a:t>Základní konstrukce</a:t>
            </a:r>
          </a:p>
          <a:p>
            <a:r>
              <a:rPr lang="cs-CZ" dirty="0"/>
              <a:t>Konstrukce některých geometrických útvarů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247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616</Words>
  <Application>Microsoft Office PowerPoint</Application>
  <PresentationFormat>Širokoúhlá obrazovka</PresentationFormat>
  <Paragraphs>141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Didaktika matematiky 2 IMAp09  P2 jaro 2021</vt:lpstr>
      <vt:lpstr>Literatura</vt:lpstr>
      <vt:lpstr>Cíle vyučování geometrii</vt:lpstr>
      <vt:lpstr>RVP ZV</vt:lpstr>
      <vt:lpstr>RVP ZV</vt:lpstr>
      <vt:lpstr>Učivo</vt:lpstr>
      <vt:lpstr>Specifika geometrie</vt:lpstr>
      <vt:lpstr>Specifika geometrie</vt:lpstr>
      <vt:lpstr>Specifika geometrie</vt:lpstr>
      <vt:lpstr>Specifika geometrie</vt:lpstr>
      <vt:lpstr>Propedeutika</vt:lpstr>
      <vt:lpstr>Propedeutika</vt:lpstr>
      <vt:lpstr>Propedeutika</vt:lpstr>
      <vt:lpstr>Základní pojmy</vt:lpstr>
      <vt:lpstr>Bod</vt:lpstr>
      <vt:lpstr>Čáry</vt:lpstr>
      <vt:lpstr>Čáry</vt:lpstr>
      <vt:lpstr>Úsečka</vt:lpstr>
      <vt:lpstr>Úsečka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úvod</dc:title>
  <dc:creator>ucebna 23a</dc:creator>
  <cp:lastModifiedBy>ucebna 23a</cp:lastModifiedBy>
  <cp:revision>29</cp:revision>
  <dcterms:created xsi:type="dcterms:W3CDTF">2021-03-03T15:24:08Z</dcterms:created>
  <dcterms:modified xsi:type="dcterms:W3CDTF">2021-03-09T09:55:43Z</dcterms:modified>
</cp:coreProperties>
</file>