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8" r:id="rId3"/>
    <p:sldId id="269" r:id="rId4"/>
    <p:sldId id="270" r:id="rId5"/>
    <p:sldId id="290" r:id="rId6"/>
    <p:sldId id="291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1" r:id="rId16"/>
    <p:sldId id="29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3B7F3-B264-4F25-8D56-1C483A2F657B}" type="datetimeFigureOut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282C-39D5-4652-B939-23BD16577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17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282C-39D5-4652-B939-23BD16577D6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8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FF56-515D-4EAA-9676-EDF329D4B6FF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E4A5-813F-43EB-9467-17D4643F0D47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8970-464E-496F-9712-2232946C6F96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50B-4FBF-48E8-B6AE-93C61EF3FDA9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9A18-1E72-4927-9891-15292EC6B6F6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38C3-13AC-4B3C-B8D7-61E8B4905A40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5B6-DF7F-4F6F-A01D-DBA5A522DD64}" type="datetime1">
              <a:rPr lang="cs-CZ" smtClean="0"/>
              <a:t>16.3.2021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F8D-511F-4963-959F-2FEC879DFF3E}" type="datetime1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D74B-5168-422C-8DF1-639288865930}" type="datetime1">
              <a:rPr lang="cs-CZ" smtClean="0"/>
              <a:t>16.3.2021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053F-0A44-43C0-A513-51B2C93A7914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ADE7-9FC1-468D-98BB-36C500434BE1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3322D-0362-4E6A-9B38-1E842164CAA4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Didaktika matematiky 2</a:t>
            </a:r>
            <a:br>
              <a:rPr lang="cs-CZ" dirty="0" smtClean="0"/>
            </a:br>
            <a:r>
              <a:rPr lang="cs-CZ" dirty="0" smtClean="0"/>
              <a:t>IMAp09  </a:t>
            </a:r>
            <a:r>
              <a:rPr lang="cs-CZ" dirty="0"/>
              <a:t>P2 jaro 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Dvě přímky jsou různoběžné, právě když leží v jedné rovině a mají společný jeden bod.</a:t>
            </a:r>
          </a:p>
          <a:p>
            <a:pPr algn="just"/>
            <a:r>
              <a:rPr lang="cs-CZ" dirty="0"/>
              <a:t>Společný bod se nazývá průsečík.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 případ různoběžných přímek – přímky navzájem kolmé</a:t>
            </a:r>
          </a:p>
          <a:p>
            <a:pPr algn="just"/>
            <a:r>
              <a:rPr lang="cs-CZ" dirty="0"/>
              <a:t>Přímky jsou navzájem kolmé, jestliže svírají pravý úhel.</a:t>
            </a:r>
          </a:p>
          <a:p>
            <a:pPr algn="just"/>
            <a:r>
              <a:rPr lang="cs-CZ" dirty="0"/>
              <a:t>(Co je pravý úhel – úhel, který je shodný se svým úhlem vedlejším)</a:t>
            </a:r>
          </a:p>
          <a:p>
            <a:pPr algn="just"/>
            <a:r>
              <a:rPr lang="cs-CZ" dirty="0"/>
              <a:t>Reprezentace v reálném životě</a:t>
            </a:r>
          </a:p>
          <a:p>
            <a:pPr algn="just"/>
            <a:r>
              <a:rPr lang="cs-CZ" dirty="0"/>
              <a:t>Vlastnosti relace kolmost</a:t>
            </a:r>
          </a:p>
          <a:p>
            <a:pPr algn="just"/>
            <a:r>
              <a:rPr lang="cs-CZ" dirty="0"/>
              <a:t>Rýsování kolmic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22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Děti poznávají v předškolním věku tvar</a:t>
            </a:r>
          </a:p>
          <a:p>
            <a:r>
              <a:rPr lang="cs-CZ" dirty="0"/>
              <a:t>Ve školním věku geometrický útvar</a:t>
            </a:r>
          </a:p>
          <a:p>
            <a:r>
              <a:rPr lang="cs-CZ" dirty="0"/>
              <a:t>Motivace: příklady trojúhelníků z běžného života (alespoň 5)</a:t>
            </a:r>
          </a:p>
          <a:p>
            <a:endParaRPr lang="cs-CZ" dirty="0"/>
          </a:p>
          <a:p>
            <a:r>
              <a:rPr lang="cs-CZ" dirty="0"/>
              <a:t>Jsou dány tři různé body A, B, C, které neleží v jedné přímce. Trojúhelník ABC je společná část (průnik) polorovin ABC, ACB, BCA.</a:t>
            </a:r>
          </a:p>
          <a:p>
            <a:endParaRPr lang="cs-CZ" dirty="0"/>
          </a:p>
          <a:p>
            <a:pPr algn="just"/>
            <a:r>
              <a:rPr lang="cs-CZ" dirty="0"/>
              <a:t>Jsou dány tři různé body A, B, C, které neleží v jedné přímce. Trojúhelník ABC je uzavřená lomená čára ABC sjednocená se svou vnitřní oblastí.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–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Vrcholy trojúhelníku ABC – body A, B, C</a:t>
            </a:r>
          </a:p>
          <a:p>
            <a:r>
              <a:rPr lang="cs-CZ" dirty="0"/>
              <a:t>Strany trojúhelníku ABC – úsečky AB, AC, BC</a:t>
            </a:r>
          </a:p>
          <a:p>
            <a:r>
              <a:rPr lang="cs-CZ" dirty="0"/>
              <a:t>Strany také označujeme malými písmeny – proti příslušnému vrcholu, např. </a:t>
            </a:r>
            <a:r>
              <a:rPr lang="cs-CZ" i="1" dirty="0"/>
              <a:t>a, b, c.</a:t>
            </a:r>
            <a:endParaRPr lang="cs-CZ" dirty="0"/>
          </a:p>
          <a:p>
            <a:r>
              <a:rPr lang="cs-CZ" dirty="0"/>
              <a:t>Body, které trojúhelníku patří (vnitřní, hraniční),  nepatří (vnější)</a:t>
            </a:r>
          </a:p>
          <a:p>
            <a:endParaRPr lang="cs-CZ" dirty="0"/>
          </a:p>
          <a:p>
            <a:r>
              <a:rPr lang="cs-CZ" dirty="0"/>
              <a:t>Trojúhelníková nerovnost – manipulativní činnost</a:t>
            </a:r>
          </a:p>
          <a:p>
            <a:r>
              <a:rPr lang="cs-CZ" dirty="0"/>
              <a:t>Součet velikostí kterýchkoliv dvou stran trojúhelníku je větší než velikost strany třetí.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81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trojúhelníků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stran:</a:t>
            </a:r>
          </a:p>
          <a:p>
            <a:r>
              <a:rPr lang="cs-CZ" dirty="0"/>
              <a:t>Různostranný, rovnoramenný, rovnostranný</a:t>
            </a:r>
          </a:p>
          <a:p>
            <a:endParaRPr lang="cs-CZ" dirty="0"/>
          </a:p>
          <a:p>
            <a:r>
              <a:rPr lang="cs-CZ" dirty="0"/>
              <a:t>Podle vnitřních úhlů:</a:t>
            </a:r>
          </a:p>
          <a:p>
            <a:r>
              <a:rPr lang="cs-CZ" dirty="0"/>
              <a:t>Ostroúhlý, pravoúhlý, tupoúhlý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697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trojúhelníku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tří stran (věta </a:t>
            </a:r>
            <a:r>
              <a:rPr lang="cs-CZ" dirty="0" err="1"/>
              <a:t>sss</a:t>
            </a:r>
            <a:r>
              <a:rPr lang="cs-CZ" dirty="0"/>
              <a:t>)</a:t>
            </a:r>
          </a:p>
          <a:p>
            <a:r>
              <a:rPr lang="cs-CZ" dirty="0"/>
              <a:t>Př. narýsujte trojúhelník ABC, je-li dáno: </a:t>
            </a:r>
            <a:r>
              <a:rPr lang="cs-CZ" i="1" dirty="0"/>
              <a:t>a</a:t>
            </a:r>
            <a:r>
              <a:rPr lang="cs-CZ" dirty="0"/>
              <a:t> = 5 cm,  </a:t>
            </a:r>
            <a:r>
              <a:rPr lang="cs-CZ" i="1" dirty="0"/>
              <a:t>b</a:t>
            </a:r>
            <a:r>
              <a:rPr lang="cs-CZ" dirty="0"/>
              <a:t> = 4 cm, </a:t>
            </a:r>
            <a:r>
              <a:rPr lang="cs-CZ" i="1" dirty="0"/>
              <a:t>c</a:t>
            </a:r>
            <a:r>
              <a:rPr lang="cs-CZ" dirty="0"/>
              <a:t> = 7 cm.</a:t>
            </a:r>
          </a:p>
          <a:p>
            <a:endParaRPr lang="cs-CZ" dirty="0"/>
          </a:p>
          <a:p>
            <a:r>
              <a:rPr lang="cs-CZ" dirty="0"/>
              <a:t>Konstrukce pravoúhlého trojúhelníku</a:t>
            </a:r>
          </a:p>
          <a:p>
            <a:r>
              <a:rPr lang="cs-CZ" dirty="0"/>
              <a:t>a) jsou dány velikosti odvěsen (věta </a:t>
            </a:r>
            <a:r>
              <a:rPr lang="cs-CZ" dirty="0" err="1"/>
              <a:t>sus</a:t>
            </a:r>
            <a:r>
              <a:rPr lang="cs-CZ" dirty="0"/>
              <a:t>)</a:t>
            </a:r>
          </a:p>
          <a:p>
            <a:r>
              <a:rPr lang="cs-CZ" dirty="0"/>
              <a:t>b) je dána velikost jedné odvěsny a přepony (věta </a:t>
            </a:r>
            <a:r>
              <a:rPr lang="cs-CZ" dirty="0" err="1"/>
              <a:t>Ssu</a:t>
            </a:r>
            <a:r>
              <a:rPr lang="cs-CZ" dirty="0"/>
              <a:t>)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916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Příčky v trojúhelníku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Využíváme úseček k procvičování učiva a základních konstrukcí</a:t>
            </a:r>
          </a:p>
          <a:p>
            <a:r>
              <a:rPr lang="cs-CZ" dirty="0"/>
              <a:t>Střední příčky</a:t>
            </a:r>
          </a:p>
          <a:p>
            <a:r>
              <a:rPr lang="cs-CZ" dirty="0"/>
              <a:t>Těžnice</a:t>
            </a:r>
          </a:p>
          <a:p>
            <a:r>
              <a:rPr lang="cs-CZ" dirty="0"/>
              <a:t>Výšky</a:t>
            </a:r>
          </a:p>
          <a:p>
            <a:r>
              <a:rPr lang="cs-CZ" dirty="0"/>
              <a:t>Osy stran</a:t>
            </a:r>
          </a:p>
          <a:p>
            <a:r>
              <a:rPr lang="cs-CZ" dirty="0"/>
              <a:t>Kružnice trojúhelníku opsaná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10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Obvod trojúhelníku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76200" y="1847850"/>
            <a:ext cx="10515600" cy="4351338"/>
          </a:xfrm>
        </p:spPr>
        <p:txBody>
          <a:bodyPr/>
          <a:lstStyle/>
          <a:p>
            <a:r>
              <a:rPr lang="cs-CZ" dirty="0" smtClean="0"/>
              <a:t>Obvod trojúhelníku je číslo, které udává délku jeho hranice. Označíme-li velikosti stran trojúhelníku </a:t>
            </a:r>
            <a:r>
              <a:rPr lang="cs-CZ" i="1" dirty="0" smtClean="0"/>
              <a:t>a, b, c, </a:t>
            </a:r>
            <a:r>
              <a:rPr lang="cs-CZ" dirty="0" smtClean="0"/>
              <a:t>pak obvod trojúhelníku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             o = a + b + c</a:t>
            </a:r>
          </a:p>
          <a:p>
            <a:pPr marL="0" indent="0">
              <a:buNone/>
            </a:pPr>
            <a:r>
              <a:rPr lang="cs-CZ" dirty="0" smtClean="0"/>
              <a:t>Obvod trojúhelníku můžeme určovat početně nebo graficky.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66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délka úsečky? </a:t>
            </a:r>
          </a:p>
          <a:p>
            <a:r>
              <a:rPr lang="cs-CZ" dirty="0"/>
              <a:t>Délka úsečky, vzdálenost dvou bodů, velikost úsečky jsou ekvivalentní pojmy</a:t>
            </a:r>
          </a:p>
          <a:p>
            <a:r>
              <a:rPr lang="cs-CZ" dirty="0" err="1"/>
              <a:t>ǀABǀ</a:t>
            </a:r>
            <a:r>
              <a:rPr lang="cs-CZ" dirty="0"/>
              <a:t> =5 cm</a:t>
            </a:r>
          </a:p>
          <a:p>
            <a:pPr algn="just"/>
            <a:r>
              <a:rPr lang="cs-CZ" dirty="0"/>
              <a:t>Délka úsečky je reálné nezáporné číslo, které udává, kolikanásobkem jednotkové úsečky je daná úsečka.</a:t>
            </a:r>
          </a:p>
          <a:p>
            <a:pPr algn="just"/>
            <a:r>
              <a:rPr lang="cs-CZ" dirty="0"/>
              <a:t>Jak určíme délku úsečky – měřením</a:t>
            </a:r>
          </a:p>
          <a:p>
            <a:pPr algn="just"/>
            <a:r>
              <a:rPr lang="cs-CZ" dirty="0"/>
              <a:t>Co potřebujeme k určení délky úsečky: jednotkovou úsečku, měřidlo </a:t>
            </a:r>
            <a:endParaRPr lang="cs-CZ" dirty="0" smtClean="0"/>
          </a:p>
          <a:p>
            <a:pPr algn="just"/>
            <a:r>
              <a:rPr lang="cs-CZ" dirty="0" smtClean="0"/>
              <a:t>Někdy se používá např. tužka, krok apod. </a:t>
            </a: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95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délky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Úsečka AB je celočíselným násobkem jednotkové úsečky</a:t>
            </a:r>
          </a:p>
          <a:p>
            <a:r>
              <a:rPr lang="cs-CZ" dirty="0" err="1"/>
              <a:t>ǀABǀ</a:t>
            </a:r>
            <a:r>
              <a:rPr lang="cs-CZ" dirty="0"/>
              <a:t> =8 cm</a:t>
            </a:r>
          </a:p>
          <a:p>
            <a:pPr marL="0" indent="0">
              <a:buNone/>
            </a:pPr>
            <a:r>
              <a:rPr lang="cs-CZ" dirty="0"/>
              <a:t>   Úsečka CD není celočíselným násobkem jednotkové úsečky</a:t>
            </a:r>
          </a:p>
          <a:p>
            <a:pPr>
              <a:buFontTx/>
              <a:buChar char="-"/>
            </a:pPr>
            <a:r>
              <a:rPr lang="cs-CZ" dirty="0"/>
              <a:t>Princip zaokrouhlování</a:t>
            </a:r>
          </a:p>
          <a:p>
            <a:pPr>
              <a:buFontTx/>
              <a:buChar char="-"/>
            </a:pPr>
            <a:r>
              <a:rPr lang="cs-CZ" dirty="0"/>
              <a:t>Zjemnění měřítka </a:t>
            </a:r>
            <a:r>
              <a:rPr lang="cs-CZ" dirty="0" err="1"/>
              <a:t>ǀCDǀ</a:t>
            </a:r>
            <a:r>
              <a:rPr lang="cs-CZ" dirty="0"/>
              <a:t> =8 cm 6 mm</a:t>
            </a:r>
          </a:p>
          <a:p>
            <a:pPr>
              <a:buFontTx/>
              <a:buChar char="-"/>
            </a:pPr>
            <a:r>
              <a:rPr lang="cs-CZ" dirty="0"/>
              <a:t>Zápis desetinným číslem </a:t>
            </a:r>
            <a:r>
              <a:rPr lang="cs-CZ" dirty="0" err="1"/>
              <a:t>ǀCDǀ</a:t>
            </a:r>
            <a:r>
              <a:rPr lang="cs-CZ" dirty="0"/>
              <a:t> =8,6 cm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délky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jednotka:   1 metr    </a:t>
            </a:r>
            <a:r>
              <a:rPr lang="cs-CZ" b="1" dirty="0"/>
              <a:t>m</a:t>
            </a:r>
          </a:p>
          <a:p>
            <a:r>
              <a:rPr lang="cs-CZ" dirty="0"/>
              <a:t>Díly: dm, cm, mm</a:t>
            </a:r>
          </a:p>
          <a:p>
            <a:r>
              <a:rPr lang="cs-CZ" dirty="0"/>
              <a:t>Násobek: km</a:t>
            </a:r>
          </a:p>
          <a:p>
            <a:r>
              <a:rPr lang="cs-CZ" dirty="0"/>
              <a:t>Převody jednotek </a:t>
            </a:r>
            <a:r>
              <a:rPr lang="cs-CZ" dirty="0" smtClean="0"/>
              <a:t>délky</a:t>
            </a:r>
          </a:p>
          <a:p>
            <a:r>
              <a:rPr lang="cs-CZ" dirty="0" smtClean="0"/>
              <a:t>Násobení a dělení mocninami 10.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1 m = 10 dm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1 dm = 10 cm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1 cm = 10 mm</a:t>
            </a:r>
          </a:p>
          <a:p>
            <a:pPr marL="0" indent="0">
              <a:buNone/>
            </a:pPr>
            <a:r>
              <a:rPr lang="cs-CZ" dirty="0" smtClean="0"/>
              <a:t>1 km = 1 000 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7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Jednotky délky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Tabulka přímé  úměrnosti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2897"/>
              </p:ext>
            </p:extLst>
          </p:nvPr>
        </p:nvGraphicFramePr>
        <p:xfrm>
          <a:off x="1309253" y="3119735"/>
          <a:ext cx="716972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54116"/>
                <a:gridCol w="628565"/>
              </a:tblGrid>
              <a:tr h="33004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cm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600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700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38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Mřížka k převodu jednotek 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5564" y="813184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33969"/>
              </p:ext>
            </p:extLst>
          </p:nvPr>
        </p:nvGraphicFramePr>
        <p:xfrm>
          <a:off x="1565564" y="2882660"/>
          <a:ext cx="812800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</a:p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   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8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Zavedena axiomaticky</a:t>
            </a:r>
          </a:p>
          <a:p>
            <a:r>
              <a:rPr lang="cs-CZ" dirty="0"/>
              <a:t>Prodloužení úsečky za oba krajní body</a:t>
            </a:r>
          </a:p>
          <a:p>
            <a:r>
              <a:rPr lang="cs-CZ" dirty="0"/>
              <a:t>Označení přímky:</a:t>
            </a:r>
          </a:p>
          <a:p>
            <a:r>
              <a:rPr lang="cs-CZ" dirty="0"/>
              <a:t>Pomocí dvou různých bodů, např. přímka AB</a:t>
            </a:r>
          </a:p>
          <a:p>
            <a:r>
              <a:rPr lang="cs-CZ" dirty="0"/>
              <a:t>Pomocí písmen malé abecedy, např. přímka </a:t>
            </a:r>
            <a:r>
              <a:rPr lang="cs-CZ" i="1" dirty="0"/>
              <a:t>p</a:t>
            </a:r>
          </a:p>
          <a:p>
            <a:endParaRPr lang="cs-CZ" i="1" dirty="0"/>
          </a:p>
          <a:p>
            <a:r>
              <a:rPr lang="cs-CZ" i="1" dirty="0"/>
              <a:t>Aktivita: (rýsování nebo překládání papíru)</a:t>
            </a:r>
          </a:p>
          <a:p>
            <a:pPr algn="just"/>
            <a:r>
              <a:rPr lang="cs-CZ" dirty="0"/>
              <a:t>Narýsujte bod A </a:t>
            </a:r>
            <a:r>
              <a:rPr lang="cs-CZ" dirty="0" err="1"/>
              <a:t>a</a:t>
            </a:r>
            <a:r>
              <a:rPr lang="cs-CZ" dirty="0"/>
              <a:t> narýsujte přímku </a:t>
            </a:r>
            <a:r>
              <a:rPr lang="cs-CZ" i="1" dirty="0"/>
              <a:t>a</a:t>
            </a:r>
            <a:r>
              <a:rPr lang="cs-CZ" dirty="0"/>
              <a:t>, která prochází bodem A. Narýsujte jinou přímku, </a:t>
            </a:r>
            <a:r>
              <a:rPr lang="cs-CZ" i="1" dirty="0"/>
              <a:t>b,</a:t>
            </a:r>
            <a:r>
              <a:rPr lang="cs-CZ" dirty="0"/>
              <a:t> která prochází  bodem A. Ještě přímku </a:t>
            </a:r>
            <a:r>
              <a:rPr lang="cs-CZ" i="1" dirty="0"/>
              <a:t>c.</a:t>
            </a:r>
            <a:r>
              <a:rPr lang="cs-CZ" dirty="0"/>
              <a:t>  Kolik takových přímek můžete narýsovat? </a:t>
            </a:r>
          </a:p>
          <a:p>
            <a:pPr algn="just"/>
            <a:r>
              <a:rPr lang="cs-CZ" dirty="0"/>
              <a:t> Narýsujte bod B, který neleží na žádné z přímek </a:t>
            </a:r>
            <a:r>
              <a:rPr lang="cs-CZ" i="1" dirty="0" err="1"/>
              <a:t>a,b,c</a:t>
            </a:r>
            <a:r>
              <a:rPr lang="cs-CZ" i="1" dirty="0"/>
              <a:t>. </a:t>
            </a:r>
            <a:r>
              <a:rPr lang="cs-CZ" dirty="0"/>
              <a:t>Narýsujte přímku, která prochází body A, B. Kolik takových přímek můžete narýsovat?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28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dvou různých přímek v prostoru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 algn="ctr">
                  <a:buNone/>
                </a:pPr>
                <a:r>
                  <a:rPr lang="cs-CZ" sz="12800" i="1" dirty="0"/>
                  <a:t>a, b</a:t>
                </a:r>
              </a:p>
              <a:p>
                <a:pPr algn="ctr"/>
                <a:endParaRPr lang="cs-CZ" i="1" dirty="0"/>
              </a:p>
              <a:p>
                <a:pPr algn="just"/>
                <a:r>
                  <a:rPr lang="cs-CZ" sz="11200" i="1" dirty="0"/>
                  <a:t>Přímky a, b leží v jedné rovině              přímky </a:t>
                </a:r>
                <a:r>
                  <a:rPr lang="cs-CZ" sz="11200" i="1" dirty="0" err="1"/>
                  <a:t>a,b</a:t>
                </a:r>
                <a:r>
                  <a:rPr lang="cs-CZ" sz="11200" i="1" dirty="0"/>
                  <a:t> neleží v jedné rovině</a:t>
                </a:r>
              </a:p>
              <a:p>
                <a:pPr algn="just"/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rovnoběžné              různoběžné               mimoběžné         nenastane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8000" i="1" dirty="0"/>
                  <a:t>Symbolický zápis – znaky pro rovnoběžnost a pro kolmost přímek se na 1. stupni ZŠ používají </a:t>
                </a:r>
              </a:p>
              <a:p>
                <a:pPr marL="0" indent="0" algn="just">
                  <a:buNone/>
                </a:pPr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Zvláštní případ různoběžných přímek jsou přímky navzájem kolmé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 </a:t>
                </a:r>
              </a:p>
              <a:p>
                <a:pPr marL="0" indent="0" algn="just">
                  <a:buNone/>
                </a:pPr>
                <a:r>
                  <a:rPr lang="cs-CZ" i="1" dirty="0"/>
                  <a:t>      </a:t>
                </a:r>
              </a:p>
              <a:p>
                <a:pPr algn="ctr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4622" b="-50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81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přímky jsou rovnoběžné, právě když leží v jedné rovině a nemají společný bod</a:t>
            </a:r>
          </a:p>
          <a:p>
            <a:r>
              <a:rPr lang="cs-CZ" dirty="0"/>
              <a:t>Reprezentace v reálném životě</a:t>
            </a:r>
          </a:p>
          <a:p>
            <a:endParaRPr lang="cs-CZ" dirty="0"/>
          </a:p>
          <a:p>
            <a:r>
              <a:rPr lang="cs-CZ" dirty="0"/>
              <a:t>Relace rovnoběžnosti – relace ekvivalence (R, S, T)</a:t>
            </a:r>
          </a:p>
          <a:p>
            <a:endParaRPr lang="cs-CZ" dirty="0"/>
          </a:p>
          <a:p>
            <a:r>
              <a:rPr lang="cs-CZ" dirty="0"/>
              <a:t>Rýsování rovnoběžek – základní konstrukce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969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847</Words>
  <Application>Microsoft Office PowerPoint</Application>
  <PresentationFormat>Širokoúhlá obrazovka</PresentationFormat>
  <Paragraphs>166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Motiv Office</vt:lpstr>
      <vt:lpstr>Didaktika matematiky 2 IMAp09  P2 jaro 2021</vt:lpstr>
      <vt:lpstr>Délka úsečky</vt:lpstr>
      <vt:lpstr>Určení délky úsečky</vt:lpstr>
      <vt:lpstr>Jednotky délky</vt:lpstr>
      <vt:lpstr>Jednotky délky </vt:lpstr>
      <vt:lpstr>Mřížka k převodu jednotek měr</vt:lpstr>
      <vt:lpstr>Přímka</vt:lpstr>
      <vt:lpstr>Vzájemná poloha dvou různých přímek v prostoru</vt:lpstr>
      <vt:lpstr>Rovnoběžné přímky</vt:lpstr>
      <vt:lpstr>Různoběžné přímky</vt:lpstr>
      <vt:lpstr>Trojúhelník</vt:lpstr>
      <vt:lpstr>Trojúhelník – základní pojmy</vt:lpstr>
      <vt:lpstr>Klasifikace trojúhelníků</vt:lpstr>
      <vt:lpstr>Konstrukce trojúhelníku </vt:lpstr>
      <vt:lpstr>Příčky v trojúhelníku</vt:lpstr>
      <vt:lpstr>Obvod trojúhelníku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34</cp:revision>
  <dcterms:created xsi:type="dcterms:W3CDTF">2021-03-03T15:24:08Z</dcterms:created>
  <dcterms:modified xsi:type="dcterms:W3CDTF">2021-03-16T10:05:50Z</dcterms:modified>
</cp:coreProperties>
</file>