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8" r:id="rId3"/>
    <p:sldId id="269" r:id="rId4"/>
    <p:sldId id="270" r:id="rId5"/>
    <p:sldId id="290" r:id="rId6"/>
    <p:sldId id="291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81" r:id="rId16"/>
    <p:sldId id="279" r:id="rId17"/>
    <p:sldId id="280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97A08-597E-4682-BDB6-7A038AAEF1DF}" type="datetimeFigureOut">
              <a:rPr lang="cs-CZ" smtClean="0"/>
              <a:t>16.3.2021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71F3F-2921-4C72-A85F-A2A2EAFCB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04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71F3F-2921-4C72-A85F-A2A2EAFCBE5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88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7E12D-EBD0-42E7-959B-DA4AF05BDD4A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71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77C2-23A9-4E3A-A112-50D1DF86876D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31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837C-CCBC-42CB-B865-3DAE02565DA5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1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EB98-E039-48E0-A02D-5FB5A115BB31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00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AA8-7185-40AC-BC49-D2C09F0F99E4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1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78CB-54FC-4DCF-AE80-A476E62E19CB}" type="datetime1">
              <a:rPr lang="cs-CZ" smtClean="0"/>
              <a:t>16.3.2021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33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CC10-3E94-4D71-A78C-E7835631FCEB}" type="datetime1">
              <a:rPr lang="cs-CZ" smtClean="0"/>
              <a:t>16.3.2021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85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42F2-0B7F-4FF9-855D-D97F670C5B00}" type="datetime1">
              <a:rPr lang="cs-CZ" smtClean="0"/>
              <a:t>16.3.2021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7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C80-88D1-4ED6-9694-6397F0FBFC12}" type="datetime1">
              <a:rPr lang="cs-CZ" smtClean="0"/>
              <a:t>16.3.2021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62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4495-F480-40B1-8B3A-898566817A4E}" type="datetime1">
              <a:rPr lang="cs-CZ" smtClean="0"/>
              <a:t>16.3.2021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19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D589-BC6C-483C-A93F-4407BE521F40}" type="datetime1">
              <a:rPr lang="cs-CZ" smtClean="0"/>
              <a:t>16.3.2021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53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48918-6B1B-4CEF-84EC-1BA01667384B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8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Didaktika matematiky 2</a:t>
            </a:r>
            <a:br>
              <a:rPr lang="cs-CZ" dirty="0" smtClean="0"/>
            </a:br>
            <a:r>
              <a:rPr lang="cs-CZ" dirty="0" smtClean="0"/>
              <a:t>IMAp09  </a:t>
            </a:r>
            <a:r>
              <a:rPr lang="cs-CZ" dirty="0" smtClean="0"/>
              <a:t>P4 </a:t>
            </a:r>
            <a:r>
              <a:rPr lang="cs-CZ" dirty="0"/>
              <a:t>jaro 2021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Růžena Blažková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728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Různoběžné přímky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Dvě přímky jsou různoběžné, právě když leží v jedné rovině a mají společný jeden bod.</a:t>
            </a:r>
          </a:p>
          <a:p>
            <a:pPr algn="just"/>
            <a:r>
              <a:rPr lang="cs-CZ" dirty="0"/>
              <a:t>Společný bod se nazývá průsečík.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Zvláštní případ různoběžných přímek – přímky navzájem kolmé</a:t>
            </a:r>
          </a:p>
          <a:p>
            <a:pPr algn="just"/>
            <a:r>
              <a:rPr lang="cs-CZ" dirty="0"/>
              <a:t>Přímky jsou navzájem kolmé, jestliže svírají pravý úhel.</a:t>
            </a:r>
          </a:p>
          <a:p>
            <a:pPr algn="just"/>
            <a:r>
              <a:rPr lang="cs-CZ" dirty="0"/>
              <a:t>(Co je pravý úhel – úhel, který je shodný se svým úhlem vedlejším)</a:t>
            </a:r>
          </a:p>
          <a:p>
            <a:pPr algn="just"/>
            <a:r>
              <a:rPr lang="cs-CZ" dirty="0"/>
              <a:t>Reprezentace v reálném životě</a:t>
            </a:r>
          </a:p>
          <a:p>
            <a:pPr algn="just"/>
            <a:r>
              <a:rPr lang="cs-CZ" dirty="0"/>
              <a:t>Vlastnosti relace kolmost</a:t>
            </a:r>
          </a:p>
          <a:p>
            <a:pPr algn="just"/>
            <a:r>
              <a:rPr lang="cs-CZ" dirty="0"/>
              <a:t>Rýsování kolmic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622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Trojúhelník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Děti poznávají v předškolním věku tvar</a:t>
            </a:r>
          </a:p>
          <a:p>
            <a:r>
              <a:rPr lang="cs-CZ" dirty="0"/>
              <a:t>Ve školním věku geometrický útvar</a:t>
            </a:r>
          </a:p>
          <a:p>
            <a:r>
              <a:rPr lang="cs-CZ" dirty="0"/>
              <a:t>Motivace: příklady trojúhelníků z běžného života (alespoň 5)</a:t>
            </a:r>
          </a:p>
          <a:p>
            <a:endParaRPr lang="cs-CZ" dirty="0"/>
          </a:p>
          <a:p>
            <a:r>
              <a:rPr lang="cs-CZ" dirty="0"/>
              <a:t>Jsou dány tři různé body A, B, C, které neleží v jedné přímce. Trojúhelník ABC je společná část (průnik) polorovin ABC, ACB, BCA.</a:t>
            </a:r>
          </a:p>
          <a:p>
            <a:endParaRPr lang="cs-CZ" dirty="0"/>
          </a:p>
          <a:p>
            <a:pPr algn="just"/>
            <a:r>
              <a:rPr lang="cs-CZ" dirty="0"/>
              <a:t>Jsou dány tři různé body A, B, C, které neleží v jedné přímce. Trojúhelník ABC je uzavřená lomená čára ABC sjednocená se svou vnitřní oblastí.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02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Trojúhelník – 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Vrcholy trojúhelníku ABC – body A, B, C</a:t>
            </a:r>
          </a:p>
          <a:p>
            <a:r>
              <a:rPr lang="cs-CZ" dirty="0"/>
              <a:t>Strany trojúhelníku ABC – úsečky AB, AC, BC</a:t>
            </a:r>
          </a:p>
          <a:p>
            <a:r>
              <a:rPr lang="cs-CZ" dirty="0"/>
              <a:t>Strany také označujeme malými písmeny – proti příslušnému vrcholu, např. </a:t>
            </a:r>
            <a:r>
              <a:rPr lang="cs-CZ" i="1" dirty="0"/>
              <a:t>a, b, c.</a:t>
            </a:r>
            <a:endParaRPr lang="cs-CZ" dirty="0"/>
          </a:p>
          <a:p>
            <a:r>
              <a:rPr lang="cs-CZ" dirty="0"/>
              <a:t>Body, které trojúhelníku patří (vnitřní, hraniční),  nepatří (vnější)</a:t>
            </a:r>
          </a:p>
          <a:p>
            <a:endParaRPr lang="cs-CZ" dirty="0"/>
          </a:p>
          <a:p>
            <a:r>
              <a:rPr lang="cs-CZ" dirty="0"/>
              <a:t>Trojúhelníková nerovnost – manipulativní činnost</a:t>
            </a:r>
          </a:p>
          <a:p>
            <a:r>
              <a:rPr lang="cs-CZ" dirty="0"/>
              <a:t>Součet velikostí kterýchkoliv dvou stran trojúhelníku je větší než velikost strany třetí.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881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trojúhelníků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stran:</a:t>
            </a:r>
          </a:p>
          <a:p>
            <a:r>
              <a:rPr lang="cs-CZ" dirty="0"/>
              <a:t>Různostranný, rovnoramenný, rovnostranný</a:t>
            </a:r>
          </a:p>
          <a:p>
            <a:endParaRPr lang="cs-CZ" dirty="0"/>
          </a:p>
          <a:p>
            <a:r>
              <a:rPr lang="cs-CZ" dirty="0"/>
              <a:t>Podle vnitřních úhlů:</a:t>
            </a:r>
          </a:p>
          <a:p>
            <a:r>
              <a:rPr lang="cs-CZ" dirty="0"/>
              <a:t>Ostroúhlý, pravoúhlý, tupoúhlý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697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trojúhelníku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 tří stran (věta </a:t>
            </a:r>
            <a:r>
              <a:rPr lang="cs-CZ" dirty="0" err="1"/>
              <a:t>sss</a:t>
            </a:r>
            <a:r>
              <a:rPr lang="cs-CZ" dirty="0"/>
              <a:t>)</a:t>
            </a:r>
          </a:p>
          <a:p>
            <a:r>
              <a:rPr lang="cs-CZ" dirty="0"/>
              <a:t>Př. narýsujte trojúhelník ABC, je-li dáno: </a:t>
            </a:r>
            <a:r>
              <a:rPr lang="cs-CZ" i="1" dirty="0"/>
              <a:t>a</a:t>
            </a:r>
            <a:r>
              <a:rPr lang="cs-CZ" dirty="0"/>
              <a:t> = 5 cm,  </a:t>
            </a:r>
            <a:r>
              <a:rPr lang="cs-CZ" i="1" dirty="0"/>
              <a:t>b</a:t>
            </a:r>
            <a:r>
              <a:rPr lang="cs-CZ" dirty="0"/>
              <a:t> = 4 cm, </a:t>
            </a:r>
            <a:r>
              <a:rPr lang="cs-CZ" i="1" dirty="0"/>
              <a:t>c</a:t>
            </a:r>
            <a:r>
              <a:rPr lang="cs-CZ" dirty="0"/>
              <a:t> = 7 cm.</a:t>
            </a:r>
          </a:p>
          <a:p>
            <a:endParaRPr lang="cs-CZ" dirty="0"/>
          </a:p>
          <a:p>
            <a:r>
              <a:rPr lang="cs-CZ" dirty="0"/>
              <a:t>Konstrukce pravoúhlého trojúhelníku</a:t>
            </a:r>
          </a:p>
          <a:p>
            <a:r>
              <a:rPr lang="cs-CZ" dirty="0"/>
              <a:t>a) jsou dány velikosti odvěsen (věta </a:t>
            </a:r>
            <a:r>
              <a:rPr lang="cs-CZ" dirty="0" err="1"/>
              <a:t>sus</a:t>
            </a:r>
            <a:r>
              <a:rPr lang="cs-CZ" dirty="0"/>
              <a:t>)</a:t>
            </a:r>
          </a:p>
          <a:p>
            <a:r>
              <a:rPr lang="cs-CZ" dirty="0"/>
              <a:t>b) je dána velikost jedné odvěsny a přepony (věta </a:t>
            </a:r>
            <a:r>
              <a:rPr lang="cs-CZ" dirty="0" err="1"/>
              <a:t>Ssu</a:t>
            </a:r>
            <a:r>
              <a:rPr lang="cs-CZ" dirty="0"/>
              <a:t>)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916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Příčky v trojúhelníku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Využíváme úseček k procvičování učiva a základních konstrukcí</a:t>
            </a:r>
          </a:p>
          <a:p>
            <a:r>
              <a:rPr lang="cs-CZ" dirty="0"/>
              <a:t>Střední příčky</a:t>
            </a:r>
          </a:p>
          <a:p>
            <a:r>
              <a:rPr lang="cs-CZ" dirty="0"/>
              <a:t>Těžnice</a:t>
            </a:r>
          </a:p>
          <a:p>
            <a:r>
              <a:rPr lang="cs-CZ" dirty="0"/>
              <a:t>Výšky</a:t>
            </a:r>
          </a:p>
          <a:p>
            <a:r>
              <a:rPr lang="cs-CZ" dirty="0"/>
              <a:t>Osy stran</a:t>
            </a:r>
          </a:p>
          <a:p>
            <a:r>
              <a:rPr lang="cs-CZ" dirty="0"/>
              <a:t>Kružnice trojúhelníku opsaná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410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Obvod trojúhelníku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02269"/>
            <a:ext cx="10515600" cy="4351338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Obvod trojúhelníku je délka jeho hranice</a:t>
            </a:r>
          </a:p>
          <a:p>
            <a:r>
              <a:rPr lang="cs-CZ" dirty="0"/>
              <a:t>Početně</a:t>
            </a:r>
          </a:p>
          <a:p>
            <a:r>
              <a:rPr lang="cs-CZ" dirty="0"/>
              <a:t>graficky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951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Čtyřúhelníky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Jsou dány čtyři různé body A, B, C, D v rovině a žádné tři z nich neleží na jedné přímce. Sjednocení trojúhelníků ABD a BDC nazveme čtyřúhelníkem ABCD právě tehdy, když průnikem těchto trojúhelníků je úsečka BD.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Čtyřúhelníky konvexní, nekonvexní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758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čtyřúhelníků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Různoběžné strany                   </a:t>
            </a:r>
            <a:r>
              <a:rPr lang="cs-CZ" dirty="0"/>
              <a:t>RŮZNOBĚŽNÍKY – deltoid</a:t>
            </a:r>
          </a:p>
          <a:p>
            <a:endParaRPr lang="cs-CZ" dirty="0"/>
          </a:p>
          <a:p>
            <a:r>
              <a:rPr lang="cs-CZ" b="1" dirty="0"/>
              <a:t>Alespoň jedna dvojice rovnoběžných stran</a:t>
            </a:r>
          </a:p>
          <a:p>
            <a:r>
              <a:rPr lang="cs-CZ" dirty="0"/>
              <a:t>Právě jedna dvojice rovnoběžných stran   LICHOBĚŽNÍKY</a:t>
            </a:r>
          </a:p>
          <a:p>
            <a:r>
              <a:rPr lang="cs-CZ" dirty="0"/>
              <a:t>Dvě dvojice rovnoběžných stran                 ROVNOBĚŽNÍKY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271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rovnoběžníků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cs-CZ" dirty="0"/>
              <a:t>ROVNOBĚŽNÍKY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Sousední strany jsou na sebe kolmé     Sousední strany nejsou kolmé</a:t>
            </a:r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dirty="0"/>
              <a:t>PRAVOÚHELNÍKY                              KOSODÉLNÍKY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Sousední strany   Sousední strany    Sousední strany    Sousední strany jsou shodné        nejsou shodné         jsou shodné        nejsou shodné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ČTVEREC                OBDÉLNÍK                 KOSOČTVEREC           KOSODÉLNÍK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127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Délka úsečky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délka úsečky? </a:t>
            </a:r>
          </a:p>
          <a:p>
            <a:r>
              <a:rPr lang="cs-CZ" dirty="0"/>
              <a:t>Délka úsečky, vzdálenost dvou bodů, velikost úsečky jsou ekvivalentní pojmy</a:t>
            </a:r>
          </a:p>
          <a:p>
            <a:r>
              <a:rPr lang="cs-CZ" dirty="0" err="1"/>
              <a:t>ǀABǀ</a:t>
            </a:r>
            <a:r>
              <a:rPr lang="cs-CZ" dirty="0"/>
              <a:t> =5 cm</a:t>
            </a:r>
          </a:p>
          <a:p>
            <a:pPr algn="just"/>
            <a:r>
              <a:rPr lang="cs-CZ" dirty="0"/>
              <a:t>Délka úsečky je reálné nezáporné číslo, které udává, kolikanásobkem jednotkové úsečky je daná úsečka.</a:t>
            </a:r>
          </a:p>
          <a:p>
            <a:pPr algn="just"/>
            <a:r>
              <a:rPr lang="cs-CZ" dirty="0"/>
              <a:t>Jak určíme délku úsečky – měřením</a:t>
            </a:r>
          </a:p>
          <a:p>
            <a:pPr algn="just"/>
            <a:r>
              <a:rPr lang="cs-CZ" dirty="0"/>
              <a:t>Co potřebujeme k určení délky úsečky: jednotkovou úsečku, měřidlo </a:t>
            </a:r>
            <a:endParaRPr lang="cs-CZ" dirty="0" smtClean="0"/>
          </a:p>
          <a:p>
            <a:pPr algn="just"/>
            <a:r>
              <a:rPr lang="cs-CZ" dirty="0" smtClean="0"/>
              <a:t>Někdy se používá např. tužka, krok apod. </a:t>
            </a:r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956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ROVNOBĚŽNÍKY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Rovnoběžník je čtyřúhelník, jehož protější dvojice stran jsou rovnoběžné.            D                       C</a:t>
            </a:r>
          </a:p>
          <a:p>
            <a:endParaRPr lang="cs-CZ" dirty="0"/>
          </a:p>
          <a:p>
            <a:r>
              <a:rPr lang="cs-CZ" dirty="0"/>
              <a:t>                               A                        B</a:t>
            </a:r>
          </a:p>
          <a:p>
            <a:r>
              <a:rPr lang="cs-CZ" dirty="0"/>
              <a:t>Protější strany jsou shodné</a:t>
            </a:r>
          </a:p>
          <a:p>
            <a:r>
              <a:rPr lang="cs-CZ" dirty="0"/>
              <a:t>Protější úhly jsou shodné</a:t>
            </a:r>
          </a:p>
          <a:p>
            <a:r>
              <a:rPr lang="cs-CZ" dirty="0"/>
              <a:t>Úhlopříčky se půlí        </a:t>
            </a:r>
          </a:p>
          <a:p>
            <a:r>
              <a:rPr lang="cs-CZ" dirty="0"/>
              <a:t>Rovnoběžník je středově souměrný útvar</a:t>
            </a:r>
          </a:p>
          <a:p>
            <a:endParaRPr lang="cs-CZ" dirty="0"/>
          </a:p>
        </p:txBody>
      </p:sp>
      <p:sp>
        <p:nvSpPr>
          <p:cNvPr id="4" name="Kosoúhelník 3"/>
          <p:cNvSpPr/>
          <p:nvPr/>
        </p:nvSpPr>
        <p:spPr>
          <a:xfrm>
            <a:off x="3929974" y="2538919"/>
            <a:ext cx="2081720" cy="885217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710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Obdélník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Obdélník je rovnoběžník, jehož sousední strany jsou na sebe kolmé a nejsou shodné.</a:t>
            </a:r>
          </a:p>
          <a:p>
            <a:r>
              <a:rPr lang="cs-CZ" dirty="0"/>
              <a:t>K vlastnostem rovnoběžníků se přidává:</a:t>
            </a:r>
          </a:p>
          <a:p>
            <a:r>
              <a:rPr lang="cs-CZ" dirty="0"/>
              <a:t>Úhlopříčky obdélníku jsou shodné</a:t>
            </a:r>
          </a:p>
          <a:p>
            <a:r>
              <a:rPr lang="cs-CZ" dirty="0"/>
              <a:t>Obdélníku lze opsat kružnici</a:t>
            </a:r>
          </a:p>
          <a:p>
            <a:r>
              <a:rPr lang="cs-CZ" dirty="0"/>
              <a:t>Obdélník je souměrný podle dvou os souměrnosti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723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Čtverec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Čtverec je rovnoběžník, jehož sousední strany jsou na sebe kolmé a jsou shodné.</a:t>
            </a:r>
          </a:p>
          <a:p>
            <a:r>
              <a:rPr lang="cs-CZ" dirty="0"/>
              <a:t>K vlastnostem rovnoběžníku a obdélníku se přidává:</a:t>
            </a:r>
          </a:p>
          <a:p>
            <a:r>
              <a:rPr lang="cs-CZ" dirty="0"/>
              <a:t>Úhlopříčky jsou na sebe kolmé</a:t>
            </a:r>
          </a:p>
          <a:p>
            <a:r>
              <a:rPr lang="cs-CZ" dirty="0"/>
              <a:t>Čtverci lze opsat i vepsat kružnici</a:t>
            </a:r>
          </a:p>
          <a:p>
            <a:r>
              <a:rPr lang="cs-CZ" dirty="0"/>
              <a:t>Čtverec je souměrný podle čtyř os souměrnosti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048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čtverce a obdélníku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9921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Obvod obdélníku,  obvod </a:t>
            </a:r>
            <a:r>
              <a:rPr lang="cs-CZ" dirty="0" err="1"/>
              <a:t>obvod</a:t>
            </a:r>
            <a:r>
              <a:rPr lang="cs-CZ" dirty="0"/>
              <a:t> čtverce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083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obdélníku, obsah čtverce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714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délky úsečky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Úsečka AB je celočíselným násobkem jednotkové úsečky</a:t>
            </a:r>
          </a:p>
          <a:p>
            <a:r>
              <a:rPr lang="cs-CZ" dirty="0" err="1"/>
              <a:t>ǀABǀ</a:t>
            </a:r>
            <a:r>
              <a:rPr lang="cs-CZ" dirty="0"/>
              <a:t> =8 cm</a:t>
            </a:r>
          </a:p>
          <a:p>
            <a:pPr marL="0" indent="0">
              <a:buNone/>
            </a:pPr>
            <a:r>
              <a:rPr lang="cs-CZ" dirty="0"/>
              <a:t>   Úsečka CD není celočíselným násobkem jednotkové úsečky</a:t>
            </a:r>
          </a:p>
          <a:p>
            <a:pPr>
              <a:buFontTx/>
              <a:buChar char="-"/>
            </a:pPr>
            <a:r>
              <a:rPr lang="cs-CZ" dirty="0"/>
              <a:t>Princip zaokrouhlování</a:t>
            </a:r>
          </a:p>
          <a:p>
            <a:pPr>
              <a:buFontTx/>
              <a:buChar char="-"/>
            </a:pPr>
            <a:r>
              <a:rPr lang="cs-CZ" dirty="0"/>
              <a:t>Zjemnění měřítka </a:t>
            </a:r>
            <a:r>
              <a:rPr lang="cs-CZ" dirty="0" err="1"/>
              <a:t>ǀCDǀ</a:t>
            </a:r>
            <a:r>
              <a:rPr lang="cs-CZ" dirty="0"/>
              <a:t> =8 cm 6 mm</a:t>
            </a:r>
          </a:p>
          <a:p>
            <a:pPr>
              <a:buFontTx/>
              <a:buChar char="-"/>
            </a:pPr>
            <a:r>
              <a:rPr lang="cs-CZ" dirty="0"/>
              <a:t>Zápis desetinným číslem </a:t>
            </a:r>
            <a:r>
              <a:rPr lang="cs-CZ" dirty="0" err="1"/>
              <a:t>ǀCDǀ</a:t>
            </a:r>
            <a:r>
              <a:rPr lang="cs-CZ" dirty="0"/>
              <a:t> =8,6 cm 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780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Jednotky délky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jednotka:   1 metr    </a:t>
            </a:r>
            <a:r>
              <a:rPr lang="cs-CZ" b="1" dirty="0"/>
              <a:t>m</a:t>
            </a:r>
          </a:p>
          <a:p>
            <a:r>
              <a:rPr lang="cs-CZ" dirty="0"/>
              <a:t>Díly: dm, cm, mm</a:t>
            </a:r>
          </a:p>
          <a:p>
            <a:r>
              <a:rPr lang="cs-CZ" dirty="0"/>
              <a:t>Násobek: km</a:t>
            </a:r>
          </a:p>
          <a:p>
            <a:r>
              <a:rPr lang="cs-CZ" dirty="0"/>
              <a:t>Převody jednotek </a:t>
            </a:r>
            <a:r>
              <a:rPr lang="cs-CZ" dirty="0" smtClean="0"/>
              <a:t>délky</a:t>
            </a:r>
          </a:p>
          <a:p>
            <a:r>
              <a:rPr lang="cs-CZ" dirty="0" smtClean="0"/>
              <a:t>Násobení a dělení mocninami 10.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1 m = 10 dm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1 dm = 10 cm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1 cm = 10 mm</a:t>
            </a:r>
          </a:p>
          <a:p>
            <a:pPr marL="0" indent="0">
              <a:buNone/>
            </a:pPr>
            <a:r>
              <a:rPr lang="cs-CZ" dirty="0" smtClean="0"/>
              <a:t>1 km = 1 000 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672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Jednotky délky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Tabulka přímé  úměrnosti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32897"/>
              </p:ext>
            </p:extLst>
          </p:nvPr>
        </p:nvGraphicFramePr>
        <p:xfrm>
          <a:off x="1309253" y="3119735"/>
          <a:ext cx="7169725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116"/>
                <a:gridCol w="654116"/>
                <a:gridCol w="654116"/>
                <a:gridCol w="654116"/>
                <a:gridCol w="654116"/>
                <a:gridCol w="654116"/>
                <a:gridCol w="654116"/>
                <a:gridCol w="654116"/>
                <a:gridCol w="654116"/>
                <a:gridCol w="654116"/>
                <a:gridCol w="628565"/>
              </a:tblGrid>
              <a:tr h="330047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cm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600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700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800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900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385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Mřížka k převodu jednotek 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65564" y="813184"/>
            <a:ext cx="10515600" cy="435133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733969"/>
              </p:ext>
            </p:extLst>
          </p:nvPr>
        </p:nvGraphicFramePr>
        <p:xfrm>
          <a:off x="1565564" y="2882660"/>
          <a:ext cx="812800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/>
                <a:gridCol w="1161143"/>
                <a:gridCol w="1161143"/>
                <a:gridCol w="1161143"/>
                <a:gridCol w="1161143"/>
                <a:gridCol w="1161143"/>
                <a:gridCol w="1161143"/>
              </a:tblGrid>
              <a:tr h="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km</a:t>
                      </a:r>
                    </a:p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dm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cm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mm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    0</a:t>
                      </a: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   0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   0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   0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086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Zavedena axiomaticky</a:t>
            </a:r>
          </a:p>
          <a:p>
            <a:r>
              <a:rPr lang="cs-CZ" dirty="0"/>
              <a:t>Prodloužení úsečky za oba krajní body</a:t>
            </a:r>
          </a:p>
          <a:p>
            <a:r>
              <a:rPr lang="cs-CZ" dirty="0"/>
              <a:t>Označení přímky:</a:t>
            </a:r>
          </a:p>
          <a:p>
            <a:r>
              <a:rPr lang="cs-CZ" dirty="0"/>
              <a:t>Pomocí dvou různých bodů, např. přímka AB</a:t>
            </a:r>
          </a:p>
          <a:p>
            <a:r>
              <a:rPr lang="cs-CZ" dirty="0"/>
              <a:t>Pomocí písmen malé abecedy, např. přímka </a:t>
            </a:r>
            <a:r>
              <a:rPr lang="cs-CZ" i="1" dirty="0"/>
              <a:t>p</a:t>
            </a:r>
          </a:p>
          <a:p>
            <a:endParaRPr lang="cs-CZ" i="1" dirty="0"/>
          </a:p>
          <a:p>
            <a:r>
              <a:rPr lang="cs-CZ" i="1" dirty="0"/>
              <a:t>Aktivita: (rýsování nebo překládání papíru)</a:t>
            </a:r>
          </a:p>
          <a:p>
            <a:pPr algn="just"/>
            <a:r>
              <a:rPr lang="cs-CZ" dirty="0"/>
              <a:t>Narýsujte bod A </a:t>
            </a:r>
            <a:r>
              <a:rPr lang="cs-CZ" dirty="0" err="1"/>
              <a:t>a</a:t>
            </a:r>
            <a:r>
              <a:rPr lang="cs-CZ" dirty="0"/>
              <a:t> narýsujte přímku </a:t>
            </a:r>
            <a:r>
              <a:rPr lang="cs-CZ" i="1" dirty="0"/>
              <a:t>a</a:t>
            </a:r>
            <a:r>
              <a:rPr lang="cs-CZ" dirty="0"/>
              <a:t>, která prochází bodem A. Narýsujte jinou přímku, </a:t>
            </a:r>
            <a:r>
              <a:rPr lang="cs-CZ" i="1" dirty="0"/>
              <a:t>b,</a:t>
            </a:r>
            <a:r>
              <a:rPr lang="cs-CZ" dirty="0"/>
              <a:t> která prochází  bodem A. Ještě přímku </a:t>
            </a:r>
            <a:r>
              <a:rPr lang="cs-CZ" i="1" dirty="0"/>
              <a:t>c.</a:t>
            </a:r>
            <a:r>
              <a:rPr lang="cs-CZ" dirty="0"/>
              <a:t>  Kolik takových přímek můžete narýsovat? </a:t>
            </a:r>
          </a:p>
          <a:p>
            <a:pPr algn="just"/>
            <a:r>
              <a:rPr lang="cs-CZ" dirty="0"/>
              <a:t> Narýsujte bod B, který neleží na žádné z přímek </a:t>
            </a:r>
            <a:r>
              <a:rPr lang="cs-CZ" i="1" dirty="0" err="1"/>
              <a:t>a,b,c</a:t>
            </a:r>
            <a:r>
              <a:rPr lang="cs-CZ" i="1" dirty="0"/>
              <a:t>. </a:t>
            </a:r>
            <a:r>
              <a:rPr lang="cs-CZ" dirty="0"/>
              <a:t>Narýsujte přímku, která prochází body A, B. Kolik takových přímek můžete narýsovat?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283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Vzájemná poloha dvou různých přímek v prostoru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25000" lnSpcReduction="20000"/>
              </a:bodyPr>
              <a:lstStyle/>
              <a:p>
                <a:pPr marL="0" indent="0" algn="ctr">
                  <a:buNone/>
                </a:pPr>
                <a:r>
                  <a:rPr lang="cs-CZ" sz="12800" i="1" dirty="0"/>
                  <a:t>a, b</a:t>
                </a:r>
              </a:p>
              <a:p>
                <a:pPr algn="ctr"/>
                <a:endParaRPr lang="cs-CZ" i="1" dirty="0"/>
              </a:p>
              <a:p>
                <a:pPr algn="just"/>
                <a:r>
                  <a:rPr lang="cs-CZ" sz="11200" i="1" dirty="0"/>
                  <a:t>Přímky a, b leží v jedné rovině              přímky </a:t>
                </a:r>
                <a:r>
                  <a:rPr lang="cs-CZ" sz="11200" i="1" dirty="0" err="1"/>
                  <a:t>a,b</a:t>
                </a:r>
                <a:r>
                  <a:rPr lang="cs-CZ" sz="11200" i="1" dirty="0"/>
                  <a:t> neleží v jedné rovině</a:t>
                </a:r>
              </a:p>
              <a:p>
                <a:pPr algn="just"/>
                <a:endParaRPr lang="cs-CZ" sz="11200" i="1" dirty="0"/>
              </a:p>
              <a:p>
                <a:pPr marL="0" indent="0" algn="just">
                  <a:buNone/>
                </a:pPr>
                <a:r>
                  <a:rPr lang="cs-CZ" sz="11200" i="1" dirty="0"/>
                  <a:t>   </a:t>
                </a:r>
                <a:r>
                  <a:rPr lang="cs-CZ" sz="11200" i="1" dirty="0" err="1"/>
                  <a:t>a∩b</a:t>
                </a:r>
                <a:r>
                  <a:rPr lang="cs-CZ" sz="11200" i="1" dirty="0"/>
                  <a:t> = Ꝋ                    </a:t>
                </a:r>
                <a:r>
                  <a:rPr lang="cs-CZ" sz="11200" i="1" dirty="0" err="1"/>
                  <a:t>a∩b</a:t>
                </a:r>
                <a:r>
                  <a:rPr lang="cs-CZ" sz="11200" i="1" dirty="0"/>
                  <a:t> </a:t>
                </a:r>
                <a14:m>
                  <m:oMath xmlns:m="http://schemas.openxmlformats.org/officeDocument/2006/math">
                    <m:r>
                      <a:rPr lang="cs-CZ" sz="1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cs-CZ" sz="11200" i="1" dirty="0"/>
                  <a:t> Ꝋ                  </a:t>
                </a:r>
                <a:r>
                  <a:rPr lang="cs-CZ" sz="11200" i="1" dirty="0" err="1"/>
                  <a:t>a∩b</a:t>
                </a:r>
                <a:r>
                  <a:rPr lang="cs-CZ" sz="11200" i="1" dirty="0"/>
                  <a:t> = Ꝋ               </a:t>
                </a:r>
                <a:r>
                  <a:rPr lang="cs-CZ" sz="11200" i="1" dirty="0" err="1"/>
                  <a:t>a∩b</a:t>
                </a:r>
                <a:r>
                  <a:rPr lang="cs-CZ" sz="11200" i="1" dirty="0"/>
                  <a:t> </a:t>
                </a:r>
                <a14:m>
                  <m:oMath xmlns:m="http://schemas.openxmlformats.org/officeDocument/2006/math">
                    <m:r>
                      <a:rPr lang="cs-CZ" sz="1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cs-CZ" sz="11200" i="1" dirty="0"/>
                  <a:t> Ꝋ  </a:t>
                </a:r>
              </a:p>
              <a:p>
                <a:pPr marL="0" indent="0" algn="just">
                  <a:buNone/>
                </a:pPr>
                <a:r>
                  <a:rPr lang="cs-CZ" sz="11200" i="1" dirty="0"/>
                  <a:t> </a:t>
                </a:r>
              </a:p>
              <a:p>
                <a:pPr marL="0" indent="0" algn="just">
                  <a:buNone/>
                </a:pPr>
                <a:r>
                  <a:rPr lang="cs-CZ" sz="11200" i="1" dirty="0"/>
                  <a:t>rovnoběžné              různoběžné               mimoběžné         nenastane </a:t>
                </a:r>
              </a:p>
              <a:p>
                <a:pPr marL="0" indent="0" algn="just">
                  <a:buNone/>
                </a:pPr>
                <a:r>
                  <a:rPr lang="cs-CZ" sz="11200" i="1" dirty="0"/>
                  <a:t> </a:t>
                </a:r>
              </a:p>
              <a:p>
                <a:pPr marL="0" indent="0" algn="just">
                  <a:buNone/>
                </a:pPr>
                <a:r>
                  <a:rPr lang="cs-CZ" sz="8000" i="1" dirty="0"/>
                  <a:t>Symbolický zápis – znaky pro rovnoběžnost a pro kolmost přímek se na 1. stupni ZŠ používají </a:t>
                </a:r>
              </a:p>
              <a:p>
                <a:pPr marL="0" indent="0" algn="just">
                  <a:buNone/>
                </a:pPr>
                <a:endParaRPr lang="cs-CZ" sz="11200" i="1" dirty="0"/>
              </a:p>
              <a:p>
                <a:pPr marL="0" indent="0" algn="just">
                  <a:buNone/>
                </a:pPr>
                <a:r>
                  <a:rPr lang="cs-CZ" sz="11200" i="1" dirty="0"/>
                  <a:t>Zvláštní případ různoběžných přímek jsou přímky navzájem kolmé   </a:t>
                </a:r>
              </a:p>
              <a:p>
                <a:pPr marL="0" indent="0" algn="just">
                  <a:buNone/>
                </a:pPr>
                <a:r>
                  <a:rPr lang="cs-CZ" sz="11200" i="1" dirty="0"/>
                  <a:t>     </a:t>
                </a:r>
              </a:p>
              <a:p>
                <a:pPr marL="0" indent="0" algn="just">
                  <a:buNone/>
                </a:pPr>
                <a:r>
                  <a:rPr lang="cs-CZ" sz="11200" i="1" dirty="0"/>
                  <a:t>      </a:t>
                </a:r>
              </a:p>
              <a:p>
                <a:pPr marL="0" indent="0" algn="just">
                  <a:buNone/>
                </a:pPr>
                <a:r>
                  <a:rPr lang="cs-CZ" i="1" dirty="0"/>
                  <a:t>      </a:t>
                </a:r>
              </a:p>
              <a:p>
                <a:pPr algn="ctr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4622" b="-50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812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Rovnoběžné přímky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Dvě přímky jsou rovnoběžné, právě když leží v jedné rovině a nemají společný bod</a:t>
            </a:r>
          </a:p>
          <a:p>
            <a:r>
              <a:rPr lang="cs-CZ" dirty="0"/>
              <a:t>Reprezentace v reálném životě</a:t>
            </a:r>
          </a:p>
          <a:p>
            <a:endParaRPr lang="cs-CZ" dirty="0"/>
          </a:p>
          <a:p>
            <a:r>
              <a:rPr lang="cs-CZ" dirty="0"/>
              <a:t>Relace rovnoběžnosti – relace ekvivalence (R, S, T)</a:t>
            </a:r>
          </a:p>
          <a:p>
            <a:endParaRPr lang="cs-CZ" dirty="0"/>
          </a:p>
          <a:p>
            <a:r>
              <a:rPr lang="cs-CZ" dirty="0"/>
              <a:t>Rýsování rovnoběžek – základní konstrukce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5969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1067</Words>
  <Application>Microsoft Office PowerPoint</Application>
  <PresentationFormat>Širokoúhlá obrazovka</PresentationFormat>
  <Paragraphs>220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Motiv Office</vt:lpstr>
      <vt:lpstr>Didaktika matematiky 2 IMAp09  P4 jaro 2021</vt:lpstr>
      <vt:lpstr>Délka úsečky</vt:lpstr>
      <vt:lpstr>Určení délky úsečky</vt:lpstr>
      <vt:lpstr>Jednotky délky</vt:lpstr>
      <vt:lpstr>Jednotky délky </vt:lpstr>
      <vt:lpstr>Mřížka k převodu jednotek měr</vt:lpstr>
      <vt:lpstr>Přímka</vt:lpstr>
      <vt:lpstr>Vzájemná poloha dvou různých přímek v prostoru</vt:lpstr>
      <vt:lpstr>Rovnoběžné přímky</vt:lpstr>
      <vt:lpstr>Různoběžné přímky</vt:lpstr>
      <vt:lpstr>Trojúhelník</vt:lpstr>
      <vt:lpstr>Trojúhelník – základní pojmy</vt:lpstr>
      <vt:lpstr>Klasifikace trojúhelníků</vt:lpstr>
      <vt:lpstr>Konstrukce trojúhelníku </vt:lpstr>
      <vt:lpstr>Příčky v trojúhelníku</vt:lpstr>
      <vt:lpstr>Obvod trojúhelníku</vt:lpstr>
      <vt:lpstr>Čtyřúhelníky</vt:lpstr>
      <vt:lpstr>Klasifikace čtyřúhelníků</vt:lpstr>
      <vt:lpstr>Klasifikace rovnoběžníků</vt:lpstr>
      <vt:lpstr>ROVNOBĚŽNÍKY</vt:lpstr>
      <vt:lpstr>Obdélník</vt:lpstr>
      <vt:lpstr>Čtverec</vt:lpstr>
      <vt:lpstr>Konstrukce čtverce a obdélníku</vt:lpstr>
      <vt:lpstr>Obvod obdélníku,  obvod obvod čtverce</vt:lpstr>
      <vt:lpstr>Obsah obdélníku, obsah čtverce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Geometrie úvod</dc:title>
  <dc:creator>ucebna 23a</dc:creator>
  <cp:lastModifiedBy>blazkova</cp:lastModifiedBy>
  <cp:revision>34</cp:revision>
  <dcterms:created xsi:type="dcterms:W3CDTF">2021-03-03T15:24:08Z</dcterms:created>
  <dcterms:modified xsi:type="dcterms:W3CDTF">2021-03-16T10:04:42Z</dcterms:modified>
</cp:coreProperties>
</file>