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0" r:id="rId3"/>
    <p:sldId id="271" r:id="rId4"/>
    <p:sldId id="272" r:id="rId5"/>
    <p:sldId id="273" r:id="rId6"/>
    <p:sldId id="300" r:id="rId7"/>
    <p:sldId id="274" r:id="rId8"/>
    <p:sldId id="275" r:id="rId9"/>
    <p:sldId id="276" r:id="rId10"/>
    <p:sldId id="277" r:id="rId11"/>
    <p:sldId id="278" r:id="rId12"/>
    <p:sldId id="281" r:id="rId13"/>
    <p:sldId id="301" r:id="rId14"/>
    <p:sldId id="302" r:id="rId15"/>
    <p:sldId id="303" r:id="rId16"/>
    <p:sldId id="279" r:id="rId17"/>
    <p:sldId id="280" r:id="rId18"/>
    <p:sldId id="282" r:id="rId19"/>
    <p:sldId id="299" r:id="rId20"/>
    <p:sldId id="304" r:id="rId21"/>
    <p:sldId id="283" r:id="rId22"/>
    <p:sldId id="284" r:id="rId23"/>
    <p:sldId id="285" r:id="rId24"/>
    <p:sldId id="28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1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900EE-DACE-436A-9258-61E28E158EEC}" type="datetimeFigureOut">
              <a:rPr lang="cs-CZ" smtClean="0"/>
              <a:t>29.3.2021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EDB7B-FF97-484F-93FA-2C7D53ED9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80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54CE2-51D5-4DD1-A6C4-F8157EFC0E45}" type="datetime1">
              <a:rPr lang="cs-CZ" smtClean="0"/>
              <a:t>29.3.2021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1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7E6B-7E09-4E3F-9ADE-A99B246778C4}" type="datetime1">
              <a:rPr lang="cs-CZ" smtClean="0"/>
              <a:t>29.3.2021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31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39E9-FFE3-4D58-A4DF-259CF57301E8}" type="datetime1">
              <a:rPr lang="cs-CZ" smtClean="0"/>
              <a:t>29.3.2021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1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80AB-D9D1-48A8-B76D-811095DBF27B}" type="datetime1">
              <a:rPr lang="cs-CZ" smtClean="0"/>
              <a:t>29.3.2021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00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3B46-B0CE-4B0C-9BA7-C21D2B70A6D1}" type="datetime1">
              <a:rPr lang="cs-CZ" smtClean="0"/>
              <a:t>29.3.2021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CA5D-AF0D-4669-8FA0-41234678CAF6}" type="datetime1">
              <a:rPr lang="cs-CZ" smtClean="0"/>
              <a:t>29.3.2021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33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CBE6-5F77-4831-97C2-F525C0F295AD}" type="datetime1">
              <a:rPr lang="cs-CZ" smtClean="0"/>
              <a:t>29.3.2021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5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0682-1B02-40C1-9198-E9E95399D6AA}" type="datetime1">
              <a:rPr lang="cs-CZ" smtClean="0"/>
              <a:t>29.3.2021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7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E816-DCB2-462C-867B-8B52AF652579}" type="datetime1">
              <a:rPr lang="cs-CZ" smtClean="0"/>
              <a:t>29.3.2021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62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3114-A500-474D-B940-AE0286690A62}" type="datetime1">
              <a:rPr lang="cs-CZ" smtClean="0"/>
              <a:t>29.3.2021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9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F868-1D94-470A-8B05-7E34389A87EA}" type="datetime1">
              <a:rPr lang="cs-CZ" smtClean="0"/>
              <a:t>29.3.2021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3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0CACA-5E02-4649-A28E-0CBCDC9F8D6C}" type="datetime1">
              <a:rPr lang="cs-CZ" smtClean="0"/>
              <a:t>29.3.2021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8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Geometrie v učivu matematiky 1. stupně ZŠ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IMAp09   </a:t>
            </a:r>
            <a:r>
              <a:rPr lang="cs-CZ" dirty="0"/>
              <a:t>Didaktika matematiky </a:t>
            </a:r>
            <a:r>
              <a:rPr lang="cs-CZ" dirty="0" smtClean="0"/>
              <a:t>2</a:t>
            </a:r>
          </a:p>
          <a:p>
            <a:r>
              <a:rPr lang="cs-CZ" dirty="0" smtClean="0"/>
              <a:t>P 5 Kružnice, kruh</a:t>
            </a:r>
            <a:endParaRPr lang="cs-CZ" dirty="0"/>
          </a:p>
          <a:p>
            <a:r>
              <a:rPr lang="cs-CZ" dirty="0"/>
              <a:t>Růžena Blažková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728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kružnice a přímky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Kružnice a přímka mají společný právě jeden bod - tečna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Ovál 4"/>
          <p:cNvSpPr/>
          <p:nvPr/>
        </p:nvSpPr>
        <p:spPr>
          <a:xfrm flipV="1">
            <a:off x="3181349" y="2581274"/>
            <a:ext cx="1438275" cy="13144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2962273" y="3403598"/>
            <a:ext cx="1876425" cy="1343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900485" y="323849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3900485" y="3238499"/>
            <a:ext cx="371476" cy="542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1697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kružnice a přímky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Kružnice má s přímkou společné dva body - sečna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Růžena Blažková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3286124" y="3305175"/>
            <a:ext cx="1438275" cy="13144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2952750" y="3305175"/>
            <a:ext cx="2105025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916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kruhu a přímky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 smtClean="0"/>
              <a:t>Kruh má s přímkou společnou úsečku - tětiva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2809874" y="2638425"/>
            <a:ext cx="1590675" cy="146764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 flipH="1">
            <a:off x="3333750" y="2638425"/>
            <a:ext cx="1066799" cy="2019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410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Rozdělte kruh čtyřmi přímkami na 11 částí.</a:t>
            </a:r>
          </a:p>
          <a:p>
            <a:endParaRPr lang="cs-CZ" dirty="0"/>
          </a:p>
          <a:p>
            <a:r>
              <a:rPr lang="cs-CZ" dirty="0" smtClean="0"/>
              <a:t>Úlohu žáci řeší zpravidla metodou pokus, omyl.</a:t>
            </a:r>
          </a:p>
          <a:p>
            <a:endParaRPr lang="cs-CZ" dirty="0"/>
          </a:p>
          <a:p>
            <a:pPr algn="just"/>
            <a:r>
              <a:rPr lang="cs-CZ" dirty="0" smtClean="0"/>
              <a:t>Pokud se jim nezdaří najít řešení, můžeme přistoupit k badatelskému způsobu výuky.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583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kolik částí rozdělíte kruh jednou přímkou?</a:t>
            </a:r>
          </a:p>
          <a:p>
            <a:r>
              <a:rPr lang="cs-CZ" dirty="0" smtClean="0"/>
              <a:t>Na kolik částí rozdělíte kruh dvěma přímkami?</a:t>
            </a:r>
          </a:p>
          <a:p>
            <a:r>
              <a:rPr lang="cs-CZ" dirty="0" smtClean="0"/>
              <a:t>Zde začneme uvažovat o vzájemné poloze dvou přímek, mohou být rovnoběžné nebo různoběžné.</a:t>
            </a:r>
          </a:p>
          <a:p>
            <a:r>
              <a:rPr lang="cs-CZ" dirty="0" smtClean="0"/>
              <a:t>Dále uvažujeme o průsečíku dvou přímek – může být v kruhu nebo mimo kruh.</a:t>
            </a:r>
          </a:p>
          <a:p>
            <a:endParaRPr lang="cs-CZ" dirty="0"/>
          </a:p>
          <a:p>
            <a:r>
              <a:rPr lang="cs-CZ" dirty="0" smtClean="0"/>
              <a:t>Na kolik částí rozdělíme kruh třemi přímkami?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099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1 přímka                          2 části</a:t>
                </a:r>
              </a:p>
              <a:p>
                <a:r>
                  <a:rPr lang="cs-CZ" dirty="0" smtClean="0"/>
                  <a:t>2 přímky                          3, 4</a:t>
                </a:r>
              </a:p>
              <a:p>
                <a:r>
                  <a:rPr lang="cs-CZ" dirty="0" smtClean="0"/>
                  <a:t>3 přímky                           4, 5, 6, 7</a:t>
                </a:r>
              </a:p>
              <a:p>
                <a:r>
                  <a:rPr lang="cs-CZ" dirty="0" smtClean="0"/>
                  <a:t>4 přímky                           5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 panose="02040503050406030204" pitchFamily="18" charset="0"/>
                      </a:rPr>
                      <m:t>, 6, 7, </m:t>
                    </m:r>
                  </m:oMath>
                </a14:m>
                <a:r>
                  <a:rPr lang="cs-CZ" dirty="0" smtClean="0"/>
                  <a:t>8, 9, 10, 11</a:t>
                </a:r>
              </a:p>
              <a:p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                                               </a:t>
                </a:r>
              </a:p>
              <a:p>
                <a:r>
                  <a:rPr lang="cs-CZ" dirty="0"/>
                  <a:t> </a:t>
                </a:r>
                <a:r>
                  <a:rPr lang="cs-CZ" i="1" dirty="0" smtClean="0"/>
                  <a:t>n </a:t>
                </a:r>
                <a:r>
                  <a:rPr lang="cs-CZ" dirty="0" smtClean="0"/>
                  <a:t>přímek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endParaRPr lang="cs-CZ" i="1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646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dvou kružnic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02269"/>
            <a:ext cx="10515600" cy="4351338"/>
          </a:xfrm>
        </p:spPr>
        <p:txBody>
          <a:bodyPr/>
          <a:lstStyle/>
          <a:p>
            <a:r>
              <a:rPr lang="cs-CZ" dirty="0" smtClean="0"/>
              <a:t>Hledejte reprezentace v praxi</a:t>
            </a:r>
          </a:p>
          <a:p>
            <a:r>
              <a:rPr lang="cs-CZ" dirty="0" smtClean="0"/>
              <a:t>Kružnice </a:t>
            </a:r>
            <a:r>
              <a:rPr lang="cs-CZ" dirty="0" smtClean="0"/>
              <a:t>nemají společný bod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Kružnice mají společný bod, dotýkají se vně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757363" y="3139687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590925" y="3333750"/>
            <a:ext cx="628650" cy="6048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288807" y="5292941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203207" y="5447723"/>
            <a:ext cx="628650" cy="6048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951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dvou kružnic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Kružnice se protínají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Kružnice se dotýkají uvnitř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2581275" y="3396457"/>
            <a:ext cx="628650" cy="6048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914525" y="3105150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1914525" y="5262563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2200275" y="5417344"/>
            <a:ext cx="628650" cy="6048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758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dvou kružnic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kružnice je ve vnitřní oblasti druhé kružnice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Soustředné kružnice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2133600" y="2761817"/>
            <a:ext cx="62865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914525" y="2609417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133600" y="4800167"/>
            <a:ext cx="942975" cy="10672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2371725" y="5105183"/>
            <a:ext cx="4762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271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Části kruhu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Kruhová úseč </a:t>
            </a:r>
          </a:p>
          <a:p>
            <a:r>
              <a:rPr lang="cs-CZ" dirty="0" smtClean="0"/>
              <a:t>Kruhová výseč</a:t>
            </a:r>
          </a:p>
          <a:p>
            <a:r>
              <a:rPr lang="cs-CZ" dirty="0" smtClean="0"/>
              <a:t>Mezikruží</a:t>
            </a:r>
          </a:p>
          <a:p>
            <a:r>
              <a:rPr lang="cs-CZ" dirty="0" smtClean="0"/>
              <a:t>Reprezentace v praxi:</a:t>
            </a:r>
            <a:endParaRPr lang="cs-CZ" dirty="0"/>
          </a:p>
          <a:p>
            <a:r>
              <a:rPr lang="cs-CZ" dirty="0" smtClean="0"/>
              <a:t>Kruhová výseč – kruhový diagram</a:t>
            </a:r>
          </a:p>
          <a:p>
            <a:r>
              <a:rPr lang="cs-CZ" dirty="0" smtClean="0"/>
              <a:t>Mezikruží – výroba bambule – interdisciplinární vztahy – pracovní činnosti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58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Kružnice, kruh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 – kde se setkáváme s kružnicí, kde se setkáváme s kruhem</a:t>
            </a:r>
          </a:p>
          <a:p>
            <a:r>
              <a:rPr lang="cs-CZ" dirty="0" smtClean="0"/>
              <a:t>Pozor – rozdíl mezi kružnicí a kruhem!</a:t>
            </a:r>
          </a:p>
          <a:p>
            <a:r>
              <a:rPr lang="cs-CZ" dirty="0" smtClean="0"/>
              <a:t>K zavedení těchto pojmů můžeme využít aktivity žáků:</a:t>
            </a:r>
          </a:p>
          <a:p>
            <a:r>
              <a:rPr lang="cs-CZ" dirty="0" smtClean="0"/>
              <a:t>Obkreslování mincí, kruhů – ukázat – čára je kružnice, vybarvit – kruh</a:t>
            </a:r>
          </a:p>
          <a:p>
            <a:r>
              <a:rPr lang="cs-CZ" dirty="0" smtClean="0"/>
              <a:t>Zapíchnout kolík a provázkem, vyznačit kruh</a:t>
            </a:r>
          </a:p>
          <a:p>
            <a:pPr algn="just"/>
            <a:r>
              <a:rPr lang="cs-CZ" dirty="0" smtClean="0"/>
              <a:t>Zvolit bod S a rýsovat úsečky SA, SB, SC, … tak, aby byly všechny shodné  - aby měly stejnou délku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672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Bambule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2697" y="2005012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Vystřihnete z tvrdšího papíru mezikruží, dvě shodná.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Kolem pevné části omotáváte vlnu.</a:t>
            </a:r>
          </a:p>
          <a:p>
            <a:r>
              <a:rPr lang="cs-CZ" dirty="0" smtClean="0"/>
              <a:t>Po okraji mezikruží ji nastřihnete</a:t>
            </a:r>
          </a:p>
          <a:p>
            <a:r>
              <a:rPr lang="cs-CZ" dirty="0" smtClean="0"/>
              <a:t>Uprostřed svážete</a:t>
            </a:r>
          </a:p>
          <a:p>
            <a:r>
              <a:rPr lang="cs-CZ" dirty="0" smtClean="0"/>
              <a:t>Sundáte z vlny papírové mezikruží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5419023" y="3092117"/>
            <a:ext cx="45719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 flipH="1">
            <a:off x="4191801" y="376347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Prstenec 8"/>
          <p:cNvSpPr/>
          <p:nvPr/>
        </p:nvSpPr>
        <p:spPr>
          <a:xfrm>
            <a:off x="3734600" y="3092116"/>
            <a:ext cx="1520793" cy="1422131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88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Konstrukční 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Narýsujte kružnici se středem S. Narýsujte dva různé průměry této kružnice. Průsečíky průměrů s kružnicí označte postupně A, B, C, D. Co můžete říci o čtyřúhelníku ABCD?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Narýsujte libovolný trojúhelník KLM. Sestrojte středy jeho stran a narýsujte osy jeho stran. Průsečík os stran označte S. Sestrojte kružnici, která má střed v bodě S a prochází bodem K. Kterými dalšími body trojúhelníku kružnice prochází?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 Je dána úsečka AB. Narýsujte kružnici </a:t>
            </a:r>
            <a:r>
              <a:rPr lang="cs-CZ" i="1" dirty="0" smtClean="0"/>
              <a:t>k</a:t>
            </a:r>
            <a:r>
              <a:rPr lang="cs-CZ" dirty="0" smtClean="0"/>
              <a:t> tak, aby úsečka AB byla jejím průměrem.</a:t>
            </a:r>
          </a:p>
          <a:p>
            <a:pPr marL="0" indent="0" algn="just">
              <a:buNone/>
            </a:pPr>
            <a:r>
              <a:rPr lang="cs-CZ" dirty="0"/>
              <a:t> </a:t>
            </a:r>
            <a:r>
              <a:rPr lang="cs-CZ" dirty="0" smtClean="0"/>
              <a:t>                   </a:t>
            </a:r>
          </a:p>
          <a:p>
            <a:pPr marL="0" indent="0" algn="just">
              <a:buNone/>
            </a:pPr>
            <a:r>
              <a:rPr lang="cs-CZ" dirty="0" smtClean="0"/>
              <a:t>                                  A                             B            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3419475" y="5457825"/>
            <a:ext cx="193357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127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Konstrukční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dána přímka </a:t>
            </a:r>
            <a:r>
              <a:rPr lang="cs-CZ" i="1" dirty="0" smtClean="0"/>
              <a:t>p</a:t>
            </a:r>
            <a:r>
              <a:rPr lang="cs-CZ" dirty="0" smtClean="0"/>
              <a:t> a dva různé body S, A. Narýsujte kružnici </a:t>
            </a:r>
            <a:r>
              <a:rPr lang="cs-CZ" i="1" dirty="0" smtClean="0"/>
              <a:t>k</a:t>
            </a:r>
            <a:r>
              <a:rPr lang="cs-CZ" dirty="0" smtClean="0"/>
              <a:t>, která má střed v bodě S a prochází bodem A.  Zvolte polohu bodu A tak, aby:</a:t>
            </a:r>
          </a:p>
          <a:p>
            <a:r>
              <a:rPr lang="cs-CZ" dirty="0"/>
              <a:t>a</a:t>
            </a:r>
            <a:r>
              <a:rPr lang="cs-CZ" dirty="0" smtClean="0"/>
              <a:t>) </a:t>
            </a:r>
            <a:r>
              <a:rPr lang="cs-CZ" dirty="0"/>
              <a:t>kružnice </a:t>
            </a:r>
            <a:r>
              <a:rPr lang="cs-CZ" i="1" dirty="0"/>
              <a:t>k</a:t>
            </a:r>
            <a:r>
              <a:rPr lang="cs-CZ" dirty="0"/>
              <a:t> s přímkou </a:t>
            </a:r>
            <a:r>
              <a:rPr lang="cs-CZ" i="1" dirty="0"/>
              <a:t>p</a:t>
            </a:r>
            <a:r>
              <a:rPr lang="cs-CZ" dirty="0"/>
              <a:t> neměla společný bod</a:t>
            </a:r>
          </a:p>
          <a:p>
            <a:r>
              <a:rPr lang="cs-CZ" dirty="0" smtClean="0"/>
              <a:t>b) </a:t>
            </a:r>
            <a:r>
              <a:rPr lang="cs-CZ" dirty="0"/>
              <a:t>kružnice </a:t>
            </a:r>
            <a:r>
              <a:rPr lang="cs-CZ" i="1" dirty="0"/>
              <a:t>k</a:t>
            </a:r>
            <a:r>
              <a:rPr lang="cs-CZ" dirty="0"/>
              <a:t> s přímkou 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 smtClean="0"/>
              <a:t>měla právě jeden </a:t>
            </a:r>
            <a:r>
              <a:rPr lang="cs-CZ" dirty="0"/>
              <a:t>společný bod</a:t>
            </a:r>
          </a:p>
          <a:p>
            <a:r>
              <a:rPr lang="cs-CZ" dirty="0" smtClean="0"/>
              <a:t>c) </a:t>
            </a:r>
            <a:r>
              <a:rPr lang="cs-CZ" dirty="0"/>
              <a:t>kružnice </a:t>
            </a:r>
            <a:r>
              <a:rPr lang="cs-CZ" i="1" dirty="0"/>
              <a:t>k</a:t>
            </a:r>
            <a:r>
              <a:rPr lang="cs-CZ" dirty="0"/>
              <a:t> s přímkou 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 smtClean="0"/>
              <a:t>měla dva společné body.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71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Konstrukční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Narýsuj osu úsečky pomocí kružítka a pravítka.</a:t>
            </a:r>
          </a:p>
          <a:p>
            <a:endParaRPr lang="cs-CZ" dirty="0" smtClean="0"/>
          </a:p>
          <a:p>
            <a:r>
              <a:rPr lang="cs-CZ" dirty="0" smtClean="0"/>
              <a:t>Pomocí kružnice a oblouků narýsuj pravidelný  šestiúhelník.</a:t>
            </a:r>
          </a:p>
          <a:p>
            <a:endParaRPr lang="cs-CZ" dirty="0"/>
          </a:p>
          <a:p>
            <a:r>
              <a:rPr lang="cs-CZ" dirty="0" smtClean="0"/>
              <a:t>Narýsuj kružnici opsanou:</a:t>
            </a:r>
          </a:p>
          <a:p>
            <a:r>
              <a:rPr lang="cs-CZ" dirty="0"/>
              <a:t>a</a:t>
            </a:r>
            <a:r>
              <a:rPr lang="cs-CZ" dirty="0" smtClean="0"/>
              <a:t>) čtverci</a:t>
            </a:r>
          </a:p>
          <a:p>
            <a:r>
              <a:rPr lang="cs-CZ" dirty="0"/>
              <a:t>b</a:t>
            </a:r>
            <a:r>
              <a:rPr lang="cs-CZ" dirty="0" smtClean="0"/>
              <a:t>) obdélníku</a:t>
            </a:r>
          </a:p>
          <a:p>
            <a:r>
              <a:rPr lang="cs-CZ" dirty="0"/>
              <a:t>c</a:t>
            </a:r>
            <a:r>
              <a:rPr lang="cs-CZ" dirty="0" smtClean="0"/>
              <a:t>) trojúhelníku</a:t>
            </a:r>
          </a:p>
          <a:p>
            <a:r>
              <a:rPr lang="cs-CZ" dirty="0" smtClean="0"/>
              <a:t>V kterých bodech mají tyto kružnice středy?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723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Konstrukční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Pomocí soustředných kružnic narýsujte terč.</a:t>
            </a:r>
          </a:p>
          <a:p>
            <a:endParaRPr lang="cs-CZ" dirty="0"/>
          </a:p>
          <a:p>
            <a:pPr algn="just"/>
            <a:r>
              <a:rPr lang="cs-CZ" dirty="0" smtClean="0"/>
              <a:t>Pomocí kružnic, které se protínají, narýsujte model „olympijských kruhů“. Jaké barvy mají jednotlivé kružnice a které světadíly představují?</a:t>
            </a:r>
          </a:p>
          <a:p>
            <a:pPr marL="0" indent="0">
              <a:buNone/>
            </a:pPr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04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Kružnice, kruh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 smtClean="0"/>
                  <a:t>Na základě aktivit můžeme přiblížit tyto geometrické útvary – vytvořit představu v duchu správných definic.</a:t>
                </a:r>
              </a:p>
              <a:p>
                <a:endParaRPr lang="cs-CZ" dirty="0"/>
              </a:p>
              <a:p>
                <a:r>
                  <a:rPr lang="cs-CZ" dirty="0" smtClean="0"/>
                  <a:t>Definice – s využitím shodnosti</a:t>
                </a:r>
              </a:p>
              <a:p>
                <a:pPr algn="just"/>
                <a:r>
                  <a:rPr lang="cs-CZ" dirty="0" smtClean="0"/>
                  <a:t>Je dána úsečka AB a bod S. Kružnice </a:t>
                </a:r>
                <a:r>
                  <a:rPr lang="cs-CZ" i="1" dirty="0" smtClean="0"/>
                  <a:t>k</a:t>
                </a:r>
                <a:r>
                  <a:rPr lang="cs-CZ" dirty="0" smtClean="0"/>
                  <a:t> je množina všech bodů X </a:t>
                </a:r>
                <a:r>
                  <a:rPr lang="cs-CZ" b="1" dirty="0" smtClean="0"/>
                  <a:t>v rovině</a:t>
                </a:r>
                <a:r>
                  <a:rPr lang="cs-CZ" dirty="0" smtClean="0"/>
                  <a:t>,  pro které platí SX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cs-CZ" dirty="0" smtClean="0"/>
                  <a:t> AB.</a:t>
                </a:r>
              </a:p>
              <a:p>
                <a:pPr algn="just"/>
                <a:endParaRPr lang="cs-CZ" dirty="0"/>
              </a:p>
              <a:p>
                <a:pPr algn="just"/>
                <a:r>
                  <a:rPr lang="cs-CZ" dirty="0" smtClean="0"/>
                  <a:t>Je dána úsečka AB a bod S. Kruh </a:t>
                </a:r>
                <a:r>
                  <a:rPr lang="cs-CZ" i="1" dirty="0" smtClean="0"/>
                  <a:t>K</a:t>
                </a:r>
                <a:r>
                  <a:rPr lang="cs-CZ" dirty="0" smtClean="0"/>
                  <a:t> je množina všech bodů X </a:t>
                </a:r>
                <a:r>
                  <a:rPr lang="cs-CZ" b="1" dirty="0" smtClean="0"/>
                  <a:t>v rovině</a:t>
                </a:r>
                <a:r>
                  <a:rPr lang="cs-CZ" dirty="0" smtClean="0"/>
                  <a:t>, pro které platí: bod X náleží úsečkám SY a SY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AB</m:t>
                    </m:r>
                    <m: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159" b="-1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28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Kružnice, kruh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Definice pomocí vzdálenosti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Je dán bod S a reálné číslo r &gt; 0. Kružnice </a:t>
            </a:r>
            <a:r>
              <a:rPr lang="cs-CZ" i="1" dirty="0" smtClean="0"/>
              <a:t>k</a:t>
            </a:r>
            <a:r>
              <a:rPr lang="cs-CZ" dirty="0" smtClean="0"/>
              <a:t> je množina všech bodů X v rovině, pro které platí, že jejich vzdálenost od bodu S je r.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Je dán bod S a reálné číslo r &gt; 0. </a:t>
            </a:r>
            <a:r>
              <a:rPr lang="cs-CZ" dirty="0" smtClean="0"/>
              <a:t>Kruh </a:t>
            </a:r>
            <a:r>
              <a:rPr lang="cs-CZ" i="1" dirty="0" smtClean="0"/>
              <a:t>K</a:t>
            </a:r>
            <a:r>
              <a:rPr lang="cs-CZ" dirty="0" smtClean="0"/>
              <a:t> </a:t>
            </a:r>
            <a:r>
              <a:rPr lang="cs-CZ" dirty="0"/>
              <a:t>je množina všech bodů X v rovině, pro které platí, že jejich vzdálenost od bodu S </a:t>
            </a:r>
            <a:r>
              <a:rPr lang="cs-CZ" dirty="0" smtClean="0"/>
              <a:t>je menší nebo rovna </a:t>
            </a:r>
            <a:r>
              <a:rPr lang="cs-CZ" dirty="0"/>
              <a:t>r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812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Střed</a:t>
            </a:r>
            <a:r>
              <a:rPr lang="cs-CZ" dirty="0" smtClean="0"/>
              <a:t> kružnice, kruhu             bod S</a:t>
            </a:r>
          </a:p>
          <a:p>
            <a:endParaRPr lang="cs-CZ" dirty="0" smtClean="0"/>
          </a:p>
          <a:p>
            <a:r>
              <a:rPr lang="cs-CZ" b="1" dirty="0" smtClean="0"/>
              <a:t>Poloměr</a:t>
            </a:r>
            <a:r>
              <a:rPr lang="cs-CZ" dirty="0" smtClean="0"/>
              <a:t> kružnice, kruhu        - úsečka SX, jejími krajními body jsou bod S a libovolný bod kružnice  -   označujeme r (</a:t>
            </a:r>
            <a:r>
              <a:rPr lang="cs-CZ" dirty="0" err="1" smtClean="0"/>
              <a:t>radius</a:t>
            </a:r>
            <a:r>
              <a:rPr lang="cs-CZ" dirty="0" smtClean="0"/>
              <a:t>)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- velikost této úsečky r = 4 cm</a:t>
            </a:r>
          </a:p>
          <a:p>
            <a:endParaRPr lang="cs-CZ" dirty="0" smtClean="0"/>
          </a:p>
          <a:p>
            <a:r>
              <a:rPr lang="cs-CZ" b="1" dirty="0" smtClean="0"/>
              <a:t>Průměr</a:t>
            </a:r>
            <a:r>
              <a:rPr lang="cs-CZ" dirty="0" smtClean="0"/>
              <a:t> kružnice, kruhu          - úsečka, jejími krajními body jsou dva body kružnice a prochází středem kružnice, kruhu – označujeme d (</a:t>
            </a:r>
            <a:r>
              <a:rPr lang="cs-CZ" dirty="0" err="1" smtClean="0"/>
              <a:t>diameter</a:t>
            </a:r>
            <a:r>
              <a:rPr lang="cs-CZ" dirty="0" smtClean="0"/>
              <a:t>)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- velikost této úsečky  d = 8 cm</a:t>
            </a:r>
          </a:p>
          <a:p>
            <a:r>
              <a:rPr lang="cs-CZ" dirty="0" smtClean="0"/>
              <a:t>Platí: d = 2r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596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8175" y="410368"/>
            <a:ext cx="10515600" cy="1325563"/>
          </a:xfrm>
        </p:spPr>
        <p:txBody>
          <a:bodyPr/>
          <a:lstStyle/>
          <a:p>
            <a:r>
              <a:rPr lang="cs-CZ" dirty="0" smtClean="0"/>
              <a:t>Pojmy - upevnění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Vyznač body, které náleží kružnici</a:t>
            </a:r>
          </a:p>
          <a:p>
            <a:r>
              <a:rPr lang="cs-CZ" dirty="0" smtClean="0"/>
              <a:t>Vyznač body, které náleží kruhu</a:t>
            </a:r>
          </a:p>
          <a:p>
            <a:r>
              <a:rPr lang="cs-CZ" dirty="0" smtClean="0"/>
              <a:t>Vyznač body, které nenáleží kružnici ani kruhu</a:t>
            </a:r>
          </a:p>
          <a:p>
            <a:r>
              <a:rPr lang="cs-CZ" dirty="0" smtClean="0"/>
              <a:t>Vyznač body, které náleží kruhu, ale nenáleží kružnici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 můžete vyznačit kruhový </a:t>
            </a:r>
            <a:r>
              <a:rPr lang="cs-CZ" dirty="0"/>
              <a:t>z</a:t>
            </a:r>
            <a:r>
              <a:rPr lang="cs-CZ" dirty="0" smtClean="0"/>
              <a:t>áhon o průměru tři metry?</a:t>
            </a:r>
          </a:p>
          <a:p>
            <a:r>
              <a:rPr lang="cs-CZ" dirty="0" smtClean="0"/>
              <a:t> Jak byste snadno vystřihli kruh z papíru tvaru čtverce?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5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/>
              <a:t>Oblouk</a:t>
            </a:r>
            <a:r>
              <a:rPr lang="cs-CZ" dirty="0" smtClean="0"/>
              <a:t> kružnice – Dva různé body kružnice  (např. A, B) rozdělí kružnici na dva oblouky. Body A, B jsou krajní body oblouku. Oblouk, který uvažuji, vyznačím buď barevně nebo pomocí dalšího bodu oblouku. </a:t>
            </a:r>
          </a:p>
          <a:p>
            <a:pPr algn="just"/>
            <a:r>
              <a:rPr lang="cs-CZ" b="1" dirty="0" smtClean="0"/>
              <a:t>Půlkružnice</a:t>
            </a:r>
            <a:r>
              <a:rPr lang="cs-CZ" dirty="0" smtClean="0"/>
              <a:t> – body, které vyznačují oblouk, leží na průměru. Oba oblouky jsou shodné.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Půlkruh – </a:t>
            </a:r>
            <a:r>
              <a:rPr lang="cs-CZ" dirty="0" smtClean="0"/>
              <a:t>společná část (průnik) kruhu a poloroviny, jejíž hraniční přímka prochází středem kruhu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622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Rýsování kružnic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Libovolně, obrázky – zvládnutí techniky práce s kružítkem</a:t>
            </a:r>
          </a:p>
          <a:p>
            <a:r>
              <a:rPr lang="cs-CZ" dirty="0" smtClean="0"/>
              <a:t>Kružnice s daným středem</a:t>
            </a:r>
          </a:p>
          <a:p>
            <a:r>
              <a:rPr lang="cs-CZ" dirty="0" smtClean="0"/>
              <a:t>Kružnice s daným středem a daným poloměrem</a:t>
            </a:r>
          </a:p>
          <a:p>
            <a:r>
              <a:rPr lang="cs-CZ" dirty="0" smtClean="0"/>
              <a:t>Kružnice s daným středem a procházející daným bodem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02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07013"/>
            <a:ext cx="10515600" cy="1325563"/>
          </a:xfrm>
        </p:spPr>
        <p:txBody>
          <a:bodyPr/>
          <a:lstStyle/>
          <a:p>
            <a:r>
              <a:rPr lang="cs-CZ" dirty="0" smtClean="0"/>
              <a:t>Vzájemná poloha kružnice a přímky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336" y="1847850"/>
            <a:ext cx="10515600" cy="4351338"/>
          </a:xfrm>
        </p:spPr>
        <p:txBody>
          <a:bodyPr/>
          <a:lstStyle/>
          <a:p>
            <a:r>
              <a:rPr lang="cs-CZ" dirty="0" smtClean="0"/>
              <a:t>Hledejte reprezentace v praxi</a:t>
            </a:r>
          </a:p>
          <a:p>
            <a:r>
              <a:rPr lang="cs-CZ" dirty="0" smtClean="0"/>
              <a:t>Kružnice </a:t>
            </a:r>
            <a:r>
              <a:rPr lang="cs-CZ" dirty="0" smtClean="0"/>
              <a:t>a přímka </a:t>
            </a:r>
            <a:r>
              <a:rPr lang="cs-CZ" b="1" dirty="0" smtClean="0"/>
              <a:t>n</a:t>
            </a:r>
            <a:r>
              <a:rPr lang="cs-CZ" dirty="0" smtClean="0"/>
              <a:t>emají společné body  - vnější přímka kružnice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2485159" y="2942864"/>
            <a:ext cx="1167246" cy="108065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4177145" y="3148445"/>
            <a:ext cx="1215737" cy="2389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068782" y="3483191"/>
            <a:ext cx="1636568" cy="1041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8816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1076</Words>
  <Application>Microsoft Office PowerPoint</Application>
  <PresentationFormat>Širokoúhlá obrazovka</PresentationFormat>
  <Paragraphs>177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Motiv Office</vt:lpstr>
      <vt:lpstr>Geometrie v učivu matematiky 1. stupně ZŠ</vt:lpstr>
      <vt:lpstr>Kružnice, kruh</vt:lpstr>
      <vt:lpstr>Kružnice, kruh</vt:lpstr>
      <vt:lpstr>Kružnice, kruh</vt:lpstr>
      <vt:lpstr>Základní pojmy</vt:lpstr>
      <vt:lpstr>Pojmy - upevnění</vt:lpstr>
      <vt:lpstr>Další pojmy</vt:lpstr>
      <vt:lpstr>Rýsování kružnic</vt:lpstr>
      <vt:lpstr>Vzájemná poloha kružnice a přímky</vt:lpstr>
      <vt:lpstr>Vzájemná poloha kružnice a přímky</vt:lpstr>
      <vt:lpstr>Vzájemná poloha kružnice a přímky </vt:lpstr>
      <vt:lpstr>Vzájemná poloha kruhu a přímky</vt:lpstr>
      <vt:lpstr>úloha</vt:lpstr>
      <vt:lpstr>úloha</vt:lpstr>
      <vt:lpstr>Shrnutí</vt:lpstr>
      <vt:lpstr>Vzájemná poloha dvou kružnic</vt:lpstr>
      <vt:lpstr>Vzájemná poloha dvou kružnic</vt:lpstr>
      <vt:lpstr>Vzájemná poloha dvou kružnic</vt:lpstr>
      <vt:lpstr>Části kruhu</vt:lpstr>
      <vt:lpstr>Bambule</vt:lpstr>
      <vt:lpstr>Konstrukční  úlohy</vt:lpstr>
      <vt:lpstr>Konstrukční úlohy</vt:lpstr>
      <vt:lpstr>Konstrukční úlohy</vt:lpstr>
      <vt:lpstr>Konstrukční úlohy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úvod</dc:title>
  <dc:creator>ucebna 23a</dc:creator>
  <cp:lastModifiedBy>blazkova</cp:lastModifiedBy>
  <cp:revision>71</cp:revision>
  <dcterms:created xsi:type="dcterms:W3CDTF">2021-03-03T15:24:08Z</dcterms:created>
  <dcterms:modified xsi:type="dcterms:W3CDTF">2021-03-29T08:04:48Z</dcterms:modified>
</cp:coreProperties>
</file>