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sldIdLst>
    <p:sldId id="256" r:id="rId2"/>
    <p:sldId id="280" r:id="rId3"/>
    <p:sldId id="282" r:id="rId4"/>
    <p:sldId id="283" r:id="rId5"/>
    <p:sldId id="284" r:id="rId6"/>
    <p:sldId id="293" r:id="rId7"/>
    <p:sldId id="299" r:id="rId8"/>
    <p:sldId id="297" r:id="rId9"/>
    <p:sldId id="298" r:id="rId10"/>
    <p:sldId id="300" r:id="rId11"/>
    <p:sldId id="294" r:id="rId12"/>
    <p:sldId id="296" r:id="rId13"/>
    <p:sldId id="285" r:id="rId14"/>
    <p:sldId id="301" r:id="rId15"/>
    <p:sldId id="302" r:id="rId16"/>
    <p:sldId id="303" r:id="rId17"/>
    <p:sldId id="290" r:id="rId18"/>
    <p:sldId id="286" r:id="rId19"/>
    <p:sldId id="287" r:id="rId20"/>
    <p:sldId id="288" r:id="rId21"/>
    <p:sldId id="292" r:id="rId22"/>
    <p:sldId id="289" r:id="rId23"/>
    <p:sldId id="291" r:id="rId24"/>
    <p:sldId id="295" r:id="rId25"/>
    <p:sldId id="304" r:id="rId26"/>
    <p:sldId id="305" r:id="rId27"/>
    <p:sldId id="306" r:id="rId28"/>
    <p:sldId id="307" r:id="rId29"/>
    <p:sldId id="312" r:id="rId30"/>
    <p:sldId id="308" r:id="rId31"/>
    <p:sldId id="309" r:id="rId32"/>
    <p:sldId id="310" r:id="rId3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ůžena Blažková" initials="RB" lastIdx="1" clrIdx="0">
    <p:extLst>
      <p:ext uri="{19B8F6BF-5375-455C-9EA6-DF929625EA0E}">
        <p15:presenceInfo xmlns:p15="http://schemas.microsoft.com/office/powerpoint/2012/main" userId="Růžena Blažková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21" autoAdjust="0"/>
    <p:restoredTop sz="94660"/>
  </p:normalViewPr>
  <p:slideViewPr>
    <p:cSldViewPr snapToGrid="0">
      <p:cViewPr varScale="1">
        <p:scale>
          <a:sx n="92" d="100"/>
          <a:sy n="92" d="100"/>
        </p:scale>
        <p:origin x="30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commentAuthors" Target="commentAuthor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04-09T15:35:03.147" idx="1">
    <p:pos x="4282" y="2198"/>
    <p:text/>
    <p:extLst>
      <p:ext uri="{C676402C-5697-4E1C-873F-D02D1690AC5C}">
        <p15:threadingInfo xmlns:p15="http://schemas.microsoft.com/office/powerpoint/2012/main" timeZoneBias="-120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8DD7BF-2F7C-445F-BC4F-FFE2EA6F866E}" type="datetimeFigureOut">
              <a:rPr lang="cs-CZ" smtClean="0"/>
              <a:t>19.5.2021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48E066-EFCB-4F1B-A006-C41FEE2731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50134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C543F-265D-4647-B49A-F55129CD7002}" type="datetime1">
              <a:rPr lang="cs-CZ" smtClean="0"/>
              <a:t>19.5.2021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Růžena Blažková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C0C93-7EA5-40E1-91C8-F15ABEB9FA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37146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9A5FB-E3EE-4154-B816-37153E7B3DC3}" type="datetime1">
              <a:rPr lang="cs-CZ" smtClean="0"/>
              <a:t>19.5.2021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Růžena Blažková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C0C93-7EA5-40E1-91C8-F15ABEB9FA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23119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75E8A-D704-418A-9668-42EEEA9BF5E3}" type="datetime1">
              <a:rPr lang="cs-CZ" smtClean="0"/>
              <a:t>19.5.2021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Růžena Blažková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C0C93-7EA5-40E1-91C8-F15ABEB9FA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07149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8F827-A81E-48D9-99AF-556D9BD63360}" type="datetime1">
              <a:rPr lang="cs-CZ" smtClean="0"/>
              <a:t>19.5.2021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Růžena Blažková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C0C93-7EA5-40E1-91C8-F15ABEB9FA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70064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1A83C-CF53-4EED-AB53-A0743CE747F6}" type="datetime1">
              <a:rPr lang="cs-CZ" smtClean="0"/>
              <a:t>19.5.2021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Růžena Blažková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C0C93-7EA5-40E1-91C8-F15ABEB9FA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89188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C62B3-737E-44FC-84E8-A9D6C3DBEBBB}" type="datetime1">
              <a:rPr lang="cs-CZ" smtClean="0"/>
              <a:t>19.5.2021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Růžena Blažková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C0C93-7EA5-40E1-91C8-F15ABEB9FA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13379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7B874-8635-493E-B2E1-59DFB276DEC4}" type="datetime1">
              <a:rPr lang="cs-CZ" smtClean="0"/>
              <a:t>19.5.2021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Růžena Blažková</a:t>
            </a: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C0C93-7EA5-40E1-91C8-F15ABEB9FA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58503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23D1F-71D4-4588-9A51-77ECCE1B9880}" type="datetime1">
              <a:rPr lang="cs-CZ" smtClean="0"/>
              <a:t>19.5.2021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Růžena Blažková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C0C93-7EA5-40E1-91C8-F15ABEB9FA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73786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C2BDB-1FCA-47D9-94F0-2B06AD5B7C6E}" type="datetime1">
              <a:rPr lang="cs-CZ" smtClean="0"/>
              <a:t>19.5.2021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Růžena Blažková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C0C93-7EA5-40E1-91C8-F15ABEB9FA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16254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2D4BB-A362-4D66-AB1A-83C1DBC33E9F}" type="datetime1">
              <a:rPr lang="cs-CZ" smtClean="0"/>
              <a:t>19.5.2021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Růžena Blažková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C0C93-7EA5-40E1-91C8-F15ABEB9FA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3193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5E41F-6DFE-46B4-A5BE-B95575B2B5C4}" type="datetime1">
              <a:rPr lang="cs-CZ" smtClean="0"/>
              <a:t>19.5.2021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Růžena Blažková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C0C93-7EA5-40E1-91C8-F15ABEB9FA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9532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411D64-C400-4B90-A511-1E37ADE49BB1}" type="datetime1">
              <a:rPr lang="cs-CZ" smtClean="0"/>
              <a:t>19.5.2021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/>
              <a:t>Růžena Blažková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BC0C93-7EA5-40E1-91C8-F15ABEB9FA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37861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Geometrie v učivu matematiky 1. stupně ZŠ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IMAp09   Didaktika matematiky </a:t>
            </a:r>
          </a:p>
          <a:p>
            <a:endParaRPr lang="cs-CZ" dirty="0"/>
          </a:p>
          <a:p>
            <a:r>
              <a:rPr lang="cs-CZ" dirty="0"/>
              <a:t>Růžena Blažková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Růžena Blažková</a:t>
            </a:r>
          </a:p>
        </p:txBody>
      </p:sp>
    </p:spTree>
    <p:extLst>
      <p:ext uri="{BB962C8B-B14F-4D97-AF65-F5344CB8AC3E}">
        <p14:creationId xmlns:p14="http://schemas.microsoft.com/office/powerpoint/2010/main" val="21277287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Vzájemná poloha tří rovin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547037" y="1407410"/>
            <a:ext cx="10515600" cy="4351338"/>
          </a:xfrm>
        </p:spPr>
        <p:txBody>
          <a:bodyPr/>
          <a:lstStyle/>
          <a:p>
            <a:pPr algn="just"/>
            <a:r>
              <a:rPr lang="cs-CZ" dirty="0"/>
              <a:t>Tři roviny nemají společný bod, jsou rovnoběžné</a:t>
            </a:r>
          </a:p>
          <a:p>
            <a:pPr algn="just"/>
            <a:r>
              <a:rPr lang="cs-CZ" dirty="0"/>
              <a:t>Dvě roviny jsou rovnoběžné, třetí rovina je s oběma různoběžná, průsečnice jsou  rovnoběžné přímky</a:t>
            </a:r>
          </a:p>
          <a:p>
            <a:pPr algn="just"/>
            <a:r>
              <a:rPr lang="cs-CZ" dirty="0"/>
              <a:t>Všechny tři roviny jsou různoběžné, průsečnice jsou rovnoběžné přímky („střecha“)</a:t>
            </a:r>
          </a:p>
          <a:p>
            <a:pPr algn="just"/>
            <a:r>
              <a:rPr lang="cs-CZ" dirty="0"/>
              <a:t>Všechny tři roviny jsou různoběžné a protínají se v jedné přímce (svazek)</a:t>
            </a:r>
          </a:p>
          <a:p>
            <a:pPr algn="just"/>
            <a:r>
              <a:rPr lang="cs-CZ" dirty="0"/>
              <a:t>Všechny tři roviny jsou různoběžné, jejich průsečnice s protínají v jednom bodě  (tři sousední stěny místnosti)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Růžena Blažková</a:t>
            </a:r>
          </a:p>
        </p:txBody>
      </p:sp>
    </p:spTree>
    <p:extLst>
      <p:ext uri="{BB962C8B-B14F-4D97-AF65-F5344CB8AC3E}">
        <p14:creationId xmlns:p14="http://schemas.microsoft.com/office/powerpoint/2010/main" val="36271648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Konvexní mnohostěn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Konvexní obal konečně mnoha bodů, mezi nimiž existují alespoň čtyři, které neleží v jedné rovině.</a:t>
            </a:r>
          </a:p>
          <a:p>
            <a:pPr algn="just"/>
            <a:r>
              <a:rPr lang="cs-CZ" dirty="0"/>
              <a:t>Konvexní obal množiny M je průnik všech konvexních množin obsahujících množinu M. Např. konvexní obal tří bodů neležících v přímce je trojúhelník, konvexní obal čtyř bodů neležících v rovině je čtyřstěn.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Souvislá množina, která je sjednocením konečně mnoha konvexních mnohostěnů se nazývá </a:t>
            </a:r>
            <a:r>
              <a:rPr lang="cs-CZ" b="1" dirty="0"/>
              <a:t>mnohostěn</a:t>
            </a:r>
            <a:r>
              <a:rPr lang="cs-CZ" dirty="0"/>
              <a:t>. Může to být i nekonvexní těleso. 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Růžena Blažková</a:t>
            </a:r>
          </a:p>
        </p:txBody>
      </p:sp>
    </p:spTree>
    <p:extLst>
      <p:ext uri="{BB962C8B-B14F-4D97-AF65-F5344CB8AC3E}">
        <p14:creationId xmlns:p14="http://schemas.microsoft.com/office/powerpoint/2010/main" val="29066503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Některé pojmy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Stěny mnohostěnu – mnohoúhelníky</a:t>
            </a:r>
          </a:p>
          <a:p>
            <a:r>
              <a:rPr lang="cs-CZ" dirty="0"/>
              <a:t>Hrany mnohostěnu – strany mnohoúhelníků</a:t>
            </a:r>
          </a:p>
          <a:p>
            <a:r>
              <a:rPr lang="cs-CZ" dirty="0"/>
              <a:t>Vrcholy mnohostěnu – vrcholy mnohoúhelníků</a:t>
            </a:r>
          </a:p>
          <a:p>
            <a:endParaRPr lang="cs-CZ" dirty="0"/>
          </a:p>
          <a:p>
            <a:pPr algn="just"/>
            <a:r>
              <a:rPr lang="cs-CZ" dirty="0"/>
              <a:t>Hranice mnohostěnu – sjednocení konečně mnoha konvexních mnohoúhelníků, z nichž žádné dva neleží v jedné rovině.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Růžena Blažková</a:t>
            </a:r>
          </a:p>
        </p:txBody>
      </p:sp>
    </p:spTree>
    <p:extLst>
      <p:ext uri="{BB962C8B-B14F-4D97-AF65-F5344CB8AC3E}">
        <p14:creationId xmlns:p14="http://schemas.microsoft.com/office/powerpoint/2010/main" val="18638935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Tělesa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Mnohostěny</a:t>
            </a:r>
          </a:p>
          <a:p>
            <a:r>
              <a:rPr lang="cs-CZ" dirty="0"/>
              <a:t>Kvádr, krychle, hranol – hledejte reprezentace v realitě</a:t>
            </a:r>
          </a:p>
          <a:p>
            <a:endParaRPr lang="cs-CZ" dirty="0"/>
          </a:p>
        </p:txBody>
      </p:sp>
      <p:sp>
        <p:nvSpPr>
          <p:cNvPr id="4" name="Krychle 3"/>
          <p:cNvSpPr/>
          <p:nvPr/>
        </p:nvSpPr>
        <p:spPr>
          <a:xfrm>
            <a:off x="3434080" y="4785360"/>
            <a:ext cx="1216152" cy="1216152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C</a:t>
            </a:r>
          </a:p>
        </p:txBody>
      </p:sp>
      <p:sp>
        <p:nvSpPr>
          <p:cNvPr id="5" name="Krychle 4"/>
          <p:cNvSpPr/>
          <p:nvPr/>
        </p:nvSpPr>
        <p:spPr>
          <a:xfrm>
            <a:off x="5645277" y="3755644"/>
            <a:ext cx="1167892" cy="2059432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C</a:t>
            </a:r>
          </a:p>
        </p:txBody>
      </p:sp>
      <p:sp>
        <p:nvSpPr>
          <p:cNvPr id="6" name="Krychle 5"/>
          <p:cNvSpPr/>
          <p:nvPr/>
        </p:nvSpPr>
        <p:spPr>
          <a:xfrm>
            <a:off x="1323466" y="3913632"/>
            <a:ext cx="1520317" cy="2398268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C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Růžena Blažková</a:t>
            </a:r>
          </a:p>
        </p:txBody>
      </p:sp>
    </p:spTree>
    <p:extLst>
      <p:ext uri="{BB962C8B-B14F-4D97-AF65-F5344CB8AC3E}">
        <p14:creationId xmlns:p14="http://schemas.microsoft.com/office/powerpoint/2010/main" val="40047230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Hranol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Hranolový prostor</a:t>
            </a:r>
          </a:p>
          <a:p>
            <a:r>
              <a:rPr lang="cs-CZ" dirty="0"/>
              <a:t>Hranolová plocha</a:t>
            </a:r>
          </a:p>
          <a:p>
            <a:r>
              <a:rPr lang="cs-CZ" i="1" dirty="0"/>
              <a:t>n</a:t>
            </a:r>
            <a:r>
              <a:rPr lang="cs-CZ" dirty="0"/>
              <a:t> </a:t>
            </a:r>
            <a:r>
              <a:rPr lang="cs-CZ" dirty="0" err="1"/>
              <a:t>boký</a:t>
            </a:r>
            <a:r>
              <a:rPr lang="cs-CZ" dirty="0"/>
              <a:t> hranol, pravidelný </a:t>
            </a:r>
            <a:r>
              <a:rPr lang="cs-CZ" i="1" dirty="0"/>
              <a:t>n</a:t>
            </a:r>
            <a:r>
              <a:rPr lang="cs-CZ" dirty="0"/>
              <a:t> </a:t>
            </a:r>
            <a:r>
              <a:rPr lang="cs-CZ" dirty="0" err="1"/>
              <a:t>boký</a:t>
            </a:r>
            <a:r>
              <a:rPr lang="cs-CZ" dirty="0"/>
              <a:t> hranol</a:t>
            </a:r>
          </a:p>
          <a:p>
            <a:r>
              <a:rPr lang="cs-CZ" dirty="0"/>
              <a:t>Hranol kosý</a:t>
            </a:r>
          </a:p>
          <a:p>
            <a:r>
              <a:rPr lang="cs-CZ" dirty="0"/>
              <a:t>Hranol kolmý</a:t>
            </a:r>
          </a:p>
          <a:p>
            <a:endParaRPr lang="cs-CZ" dirty="0"/>
          </a:p>
          <a:p>
            <a:r>
              <a:rPr lang="cs-CZ" dirty="0"/>
              <a:t>Podstava hranolu, podstavná hrana</a:t>
            </a:r>
          </a:p>
          <a:p>
            <a:r>
              <a:rPr lang="cs-CZ" dirty="0"/>
              <a:t>Boční stěna hranolu, boční hrana</a:t>
            </a:r>
          </a:p>
          <a:p>
            <a:r>
              <a:rPr lang="cs-CZ" dirty="0"/>
              <a:t>Vrchol hranolu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Růžena Blažková</a:t>
            </a:r>
          </a:p>
        </p:txBody>
      </p:sp>
    </p:spTree>
    <p:extLst>
      <p:ext uri="{BB962C8B-B14F-4D97-AF65-F5344CB8AC3E}">
        <p14:creationId xmlns:p14="http://schemas.microsoft.com/office/powerpoint/2010/main" val="6115145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cs-CZ" dirty="0"/>
              <a:t>Kvádr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cs-CZ" dirty="0"/>
              <a:t>Kvádr je kolmý hranol, jehož podstavou je pravoúhelník (obdélník nebo čtverec)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Pojmy: </a:t>
            </a:r>
          </a:p>
          <a:p>
            <a:pPr algn="just"/>
            <a:r>
              <a:rPr lang="cs-CZ" dirty="0"/>
              <a:t>Stěny kvádru – obdélníky nebo čtverce, protější stěny jsou shodné</a:t>
            </a:r>
          </a:p>
          <a:p>
            <a:pPr algn="just"/>
            <a:r>
              <a:rPr lang="cs-CZ" dirty="0"/>
              <a:t>Hrany kvádru - úsečky </a:t>
            </a:r>
          </a:p>
          <a:p>
            <a:pPr algn="just"/>
            <a:r>
              <a:rPr lang="cs-CZ" dirty="0"/>
              <a:t>Vrcholy kvádru – vrcholy obdélníků</a:t>
            </a:r>
          </a:p>
          <a:p>
            <a:pPr algn="just"/>
            <a:r>
              <a:rPr lang="cs-CZ" dirty="0"/>
              <a:t>Délky hran vycházející z téhož vrcholu  jsou rozměry kvádru</a:t>
            </a:r>
          </a:p>
          <a:p>
            <a:pPr algn="just"/>
            <a:r>
              <a:rPr lang="cs-CZ" dirty="0"/>
              <a:t>Úhlopříčka stěnová, úhlopříčka tělesová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Růžena Blažková</a:t>
            </a:r>
          </a:p>
        </p:txBody>
      </p:sp>
    </p:spTree>
    <p:extLst>
      <p:ext uri="{BB962C8B-B14F-4D97-AF65-F5344CB8AC3E}">
        <p14:creationId xmlns:p14="http://schemas.microsoft.com/office/powerpoint/2010/main" val="40632938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Krychle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Krychle je pravidelný čtyřboký hranol, jehož všechny stěny jsou shodné čtverce</a:t>
            </a:r>
          </a:p>
          <a:p>
            <a:r>
              <a:rPr lang="cs-CZ" dirty="0"/>
              <a:t>Všechny tři rozměry jsou stejné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Znázorňování mnohostěnů ve volném rovnoběžném promítání,</a:t>
            </a:r>
          </a:p>
          <a:p>
            <a:r>
              <a:rPr lang="cs-CZ" dirty="0"/>
              <a:t>Vnímání vztahu – rovina, prostor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Růžena Blažková</a:t>
            </a:r>
          </a:p>
        </p:txBody>
      </p:sp>
    </p:spTree>
    <p:extLst>
      <p:ext uri="{BB962C8B-B14F-4D97-AF65-F5344CB8AC3E}">
        <p14:creationId xmlns:p14="http://schemas.microsoft.com/office/powerpoint/2010/main" val="8180402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Jehlan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Jehlanový prostor</a:t>
            </a:r>
          </a:p>
          <a:p>
            <a:pPr marL="0" indent="0">
              <a:buNone/>
            </a:pPr>
            <a:r>
              <a:rPr lang="cs-CZ" dirty="0"/>
              <a:t>Jehlanová plocha</a:t>
            </a:r>
          </a:p>
          <a:p>
            <a:pPr marL="0" indent="0">
              <a:buNone/>
            </a:pPr>
            <a:r>
              <a:rPr lang="cs-CZ" dirty="0"/>
              <a:t>Pravidelný </a:t>
            </a:r>
            <a:r>
              <a:rPr lang="cs-CZ" i="1" dirty="0"/>
              <a:t>n</a:t>
            </a:r>
            <a:r>
              <a:rPr lang="cs-CZ" dirty="0"/>
              <a:t> </a:t>
            </a:r>
            <a:r>
              <a:rPr lang="cs-CZ" dirty="0" err="1"/>
              <a:t>boký</a:t>
            </a:r>
            <a:r>
              <a:rPr lang="cs-CZ" dirty="0"/>
              <a:t> jehlan</a:t>
            </a:r>
          </a:p>
          <a:p>
            <a:pPr marL="0" indent="0">
              <a:buNone/>
            </a:pPr>
            <a:r>
              <a:rPr lang="cs-CZ" dirty="0"/>
              <a:t>Hlavní vrchol jehlanu</a:t>
            </a:r>
          </a:p>
          <a:p>
            <a:pPr marL="0" indent="0">
              <a:buNone/>
            </a:pPr>
            <a:r>
              <a:rPr lang="cs-CZ" dirty="0"/>
              <a:t>Vrchol podstavy                                          </a:t>
            </a:r>
          </a:p>
          <a:p>
            <a:pPr marL="0" indent="0">
              <a:buNone/>
            </a:pPr>
            <a:r>
              <a:rPr lang="cs-CZ" dirty="0"/>
              <a:t>Podstava jehlanu, podstavná hrana</a:t>
            </a:r>
          </a:p>
          <a:p>
            <a:pPr marL="0" indent="0">
              <a:buNone/>
            </a:pPr>
            <a:r>
              <a:rPr lang="cs-CZ" dirty="0"/>
              <a:t>Boční stěna jehlanu, boční hrana</a:t>
            </a:r>
          </a:p>
          <a:p>
            <a:pPr marL="0" indent="0">
              <a:buNone/>
            </a:pPr>
            <a:r>
              <a:rPr lang="cs-CZ" dirty="0"/>
              <a:t>Boční stěny jehlanu jsou trojúhelníky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Vývojový diagram: rozhodnutí 3"/>
          <p:cNvSpPr/>
          <p:nvPr/>
        </p:nvSpPr>
        <p:spPr>
          <a:xfrm>
            <a:off x="6369304" y="4325258"/>
            <a:ext cx="3282696" cy="1229650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6" name="Přímá spojnice 5"/>
          <p:cNvCxnSpPr>
            <a:endCxn id="4" idx="0"/>
          </p:cNvCxnSpPr>
          <p:nvPr/>
        </p:nvCxnSpPr>
        <p:spPr>
          <a:xfrm>
            <a:off x="7895771" y="1422400"/>
            <a:ext cx="114881" cy="29028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8"/>
          <p:cNvCxnSpPr>
            <a:endCxn id="4" idx="3"/>
          </p:cNvCxnSpPr>
          <p:nvPr/>
        </p:nvCxnSpPr>
        <p:spPr>
          <a:xfrm>
            <a:off x="7895771" y="1422400"/>
            <a:ext cx="1756229" cy="351768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11"/>
          <p:cNvCxnSpPr>
            <a:endCxn id="4" idx="1"/>
          </p:cNvCxnSpPr>
          <p:nvPr/>
        </p:nvCxnSpPr>
        <p:spPr>
          <a:xfrm flipH="1">
            <a:off x="6369304" y="1422400"/>
            <a:ext cx="1526467" cy="351768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13"/>
          <p:cNvCxnSpPr>
            <a:endCxn id="4" idx="2"/>
          </p:cNvCxnSpPr>
          <p:nvPr/>
        </p:nvCxnSpPr>
        <p:spPr>
          <a:xfrm>
            <a:off x="7895771" y="1422400"/>
            <a:ext cx="114881" cy="41325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Růžena Blažková</a:t>
            </a:r>
          </a:p>
        </p:txBody>
      </p:sp>
    </p:spTree>
    <p:extLst>
      <p:ext uri="{BB962C8B-B14F-4D97-AF65-F5344CB8AC3E}">
        <p14:creationId xmlns:p14="http://schemas.microsoft.com/office/powerpoint/2010/main" val="75989592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Tělesa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Rotační tělesa </a:t>
            </a:r>
          </a:p>
          <a:p>
            <a:r>
              <a:rPr lang="cs-CZ" dirty="0"/>
              <a:t>Válec, koule, kužel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Válec – rotace obdélníku kolem jedné strany</a:t>
            </a:r>
          </a:p>
          <a:p>
            <a:r>
              <a:rPr lang="cs-CZ" dirty="0"/>
              <a:t>Koule  - rotace půlkruhu kolem průměru</a:t>
            </a:r>
          </a:p>
          <a:p>
            <a:r>
              <a:rPr lang="cs-CZ" dirty="0"/>
              <a:t>Kužel – rotace pravoúhlého trojúhelníku kolem jedné odvěsny</a:t>
            </a:r>
          </a:p>
        </p:txBody>
      </p:sp>
      <p:sp>
        <p:nvSpPr>
          <p:cNvPr id="4" name="Válec 3"/>
          <p:cNvSpPr/>
          <p:nvPr/>
        </p:nvSpPr>
        <p:spPr>
          <a:xfrm>
            <a:off x="1623060" y="3393218"/>
            <a:ext cx="914400" cy="1216152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vál 6"/>
          <p:cNvSpPr/>
          <p:nvPr/>
        </p:nvSpPr>
        <p:spPr>
          <a:xfrm>
            <a:off x="4526280" y="4014216"/>
            <a:ext cx="914400" cy="5394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9" name="Přímá spojnice 8"/>
          <p:cNvCxnSpPr>
            <a:stCxn id="7" idx="2"/>
          </p:cNvCxnSpPr>
          <p:nvPr/>
        </p:nvCxnSpPr>
        <p:spPr>
          <a:xfrm flipV="1">
            <a:off x="4526280" y="2889504"/>
            <a:ext cx="374904" cy="13944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10"/>
          <p:cNvCxnSpPr>
            <a:endCxn id="7" idx="6"/>
          </p:cNvCxnSpPr>
          <p:nvPr/>
        </p:nvCxnSpPr>
        <p:spPr>
          <a:xfrm>
            <a:off x="4892040" y="2880360"/>
            <a:ext cx="548640" cy="14036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vál 11"/>
          <p:cNvSpPr/>
          <p:nvPr/>
        </p:nvSpPr>
        <p:spPr>
          <a:xfrm>
            <a:off x="3076956" y="3707892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4" name="Přímá spojnice 13"/>
          <p:cNvCxnSpPr>
            <a:stCxn id="12" idx="0"/>
            <a:endCxn id="12" idx="4"/>
          </p:cNvCxnSpPr>
          <p:nvPr/>
        </p:nvCxnSpPr>
        <p:spPr>
          <a:xfrm>
            <a:off x="3534156" y="3707892"/>
            <a:ext cx="0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Růžena Blažková</a:t>
            </a:r>
          </a:p>
        </p:txBody>
      </p:sp>
    </p:spTree>
    <p:extLst>
      <p:ext uri="{BB962C8B-B14F-4D97-AF65-F5344CB8AC3E}">
        <p14:creationId xmlns:p14="http://schemas.microsoft.com/office/powerpoint/2010/main" val="402404866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Práce s dětmi</a:t>
            </a:r>
          </a:p>
        </p:txBody>
      </p:sp>
      <p:sp>
        <p:nvSpPr>
          <p:cNvPr id="4" name="Obdélník 3"/>
          <p:cNvSpPr/>
          <p:nvPr/>
        </p:nvSpPr>
        <p:spPr>
          <a:xfrm>
            <a:off x="2944368" y="3886200"/>
            <a:ext cx="45719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Modelování, sestavování, rozvoj motoriky</a:t>
            </a:r>
          </a:p>
          <a:p>
            <a:pPr marL="0" indent="0">
              <a:buNone/>
            </a:pPr>
            <a:r>
              <a:rPr lang="cs-CZ" dirty="0"/>
              <a:t>Práce s pomůckami</a:t>
            </a:r>
          </a:p>
          <a:p>
            <a:pPr marL="0" indent="0">
              <a:buNone/>
            </a:pPr>
            <a:r>
              <a:rPr lang="cs-CZ" dirty="0"/>
              <a:t>Práce s modely</a:t>
            </a:r>
          </a:p>
          <a:p>
            <a:pPr marL="0" indent="0">
              <a:buNone/>
            </a:pPr>
            <a:r>
              <a:rPr lang="cs-CZ" dirty="0"/>
              <a:t>Využívání počítačových her – </a:t>
            </a:r>
            <a:r>
              <a:rPr lang="cs-CZ" dirty="0" err="1"/>
              <a:t>Minecraft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Růžena Blažková</a:t>
            </a:r>
          </a:p>
        </p:txBody>
      </p:sp>
    </p:spTree>
    <p:extLst>
      <p:ext uri="{BB962C8B-B14F-4D97-AF65-F5344CB8AC3E}">
        <p14:creationId xmlns:p14="http://schemas.microsoft.com/office/powerpoint/2010/main" val="20984132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Tělesa v učivu geometrie na 1. stupni ZŠ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cs-CZ" dirty="0"/>
              <a:t>RVP ZV</a:t>
            </a:r>
          </a:p>
          <a:p>
            <a:pPr marL="0" indent="0" algn="just">
              <a:buNone/>
            </a:pPr>
            <a:r>
              <a:rPr lang="cs-CZ" dirty="0"/>
              <a:t>Žák: </a:t>
            </a:r>
          </a:p>
          <a:p>
            <a:pPr marL="0" indent="0" algn="just">
              <a:buNone/>
            </a:pPr>
            <a:r>
              <a:rPr lang="cs-CZ" dirty="0"/>
              <a:t>Rozezná, pojmenuje, vymodeluje a popíše jednoduchá tělesa</a:t>
            </a:r>
          </a:p>
          <a:p>
            <a:pPr marL="0" indent="0" algn="just">
              <a:buNone/>
            </a:pPr>
            <a:r>
              <a:rPr lang="cs-CZ" dirty="0"/>
              <a:t>Nachází v realitě jejich reprezentaci</a:t>
            </a:r>
          </a:p>
          <a:p>
            <a:pPr marL="0" indent="0" algn="just">
              <a:buNone/>
            </a:pPr>
            <a:endParaRPr lang="cs-CZ" dirty="0"/>
          </a:p>
          <a:p>
            <a:pPr marL="0" indent="0" algn="just">
              <a:buNone/>
            </a:pPr>
            <a:r>
              <a:rPr lang="cs-CZ" dirty="0"/>
              <a:t>Učivo:</a:t>
            </a:r>
          </a:p>
          <a:p>
            <a:pPr marL="0" indent="0" algn="just">
              <a:buNone/>
            </a:pPr>
            <a:r>
              <a:rPr lang="cs-CZ" dirty="0"/>
              <a:t>Základní útvary v prostoru: kvádr, krychle, jehlan, koule, kužel, válec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Růžena Blažková</a:t>
            </a:r>
          </a:p>
        </p:txBody>
      </p:sp>
    </p:spTree>
    <p:extLst>
      <p:ext uri="{BB962C8B-B14F-4D97-AF65-F5344CB8AC3E}">
        <p14:creationId xmlns:p14="http://schemas.microsoft.com/office/powerpoint/2010/main" val="166275855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Stavby z krychlí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Libovolně, podle vlastní fantazie</a:t>
            </a:r>
          </a:p>
          <a:p>
            <a:r>
              <a:rPr lang="cs-CZ" dirty="0"/>
              <a:t>Podle plánu</a:t>
            </a:r>
          </a:p>
          <a:p>
            <a:r>
              <a:rPr lang="cs-CZ" dirty="0"/>
              <a:t>Dodržení zákonitosti</a:t>
            </a:r>
          </a:p>
          <a:p>
            <a:r>
              <a:rPr lang="cs-CZ" dirty="0"/>
              <a:t>Kótovaný půdorys</a:t>
            </a:r>
          </a:p>
          <a:p>
            <a:r>
              <a:rPr lang="cs-CZ" dirty="0"/>
              <a:t>Znázornění ve volném rovnoběžném promítání</a:t>
            </a:r>
          </a:p>
          <a:p>
            <a:r>
              <a:rPr lang="cs-CZ" dirty="0"/>
              <a:t>Pohledy – nárys, půdorys, bokorys – pohled ze předu, shora, zprava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Růžena Blažková</a:t>
            </a:r>
          </a:p>
        </p:txBody>
      </p:sp>
    </p:spTree>
    <p:extLst>
      <p:ext uri="{BB962C8B-B14F-4D97-AF65-F5344CB8AC3E}">
        <p14:creationId xmlns:p14="http://schemas.microsoft.com/office/powerpoint/2010/main" val="198491973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Transformace staveb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 dané stavby sestav jinou stavbu – které krychle ubereš?</a:t>
            </a:r>
          </a:p>
          <a:p>
            <a:endParaRPr lang="cs-CZ" dirty="0"/>
          </a:p>
          <a:p>
            <a:r>
              <a:rPr lang="cs-CZ" dirty="0"/>
              <a:t>Nikoliv stavbu zbořit a postavit jinou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Růžena Blažková</a:t>
            </a:r>
          </a:p>
        </p:txBody>
      </p:sp>
    </p:spTree>
    <p:extLst>
      <p:ext uri="{BB962C8B-B14F-4D97-AF65-F5344CB8AC3E}">
        <p14:creationId xmlns:p14="http://schemas.microsoft.com/office/powerpoint/2010/main" val="218116729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Sítě mnohostěnů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Síť mnohostěnu je mnohoúhelník sestavený ze stěn tělesa tak (např.  nakreslený na papír), aby se např. po vystřižení z papíru mohlo těleso sestavit pomocí své hranice.</a:t>
            </a:r>
          </a:p>
          <a:p>
            <a:endParaRPr lang="cs-CZ" dirty="0"/>
          </a:p>
          <a:p>
            <a:r>
              <a:rPr lang="cs-CZ" dirty="0"/>
              <a:t>Práce s krabičkami</a:t>
            </a:r>
          </a:p>
          <a:p>
            <a:endParaRPr lang="cs-CZ" dirty="0"/>
          </a:p>
          <a:p>
            <a:r>
              <a:rPr lang="cs-CZ" dirty="0"/>
              <a:t>Krychle má 11 různých sítí </a:t>
            </a:r>
          </a:p>
          <a:p>
            <a:r>
              <a:rPr lang="cs-CZ" dirty="0"/>
              <a:t>Síť jehlanu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Růžena Blažková</a:t>
            </a:r>
          </a:p>
        </p:txBody>
      </p:sp>
    </p:spTree>
    <p:extLst>
      <p:ext uri="{BB962C8B-B14F-4D97-AF65-F5344CB8AC3E}">
        <p14:creationId xmlns:p14="http://schemas.microsoft.com/office/powerpoint/2010/main" val="346574956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Povrch mnohostěnu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Povrch mnohostěnu: hranice tělesa v prostoru</a:t>
            </a:r>
          </a:p>
          <a:p>
            <a:r>
              <a:rPr lang="cs-CZ" dirty="0"/>
              <a:t>                                      velikost této hranice</a:t>
            </a:r>
          </a:p>
          <a:p>
            <a:endParaRPr lang="cs-CZ" dirty="0"/>
          </a:p>
          <a:p>
            <a:r>
              <a:rPr lang="cs-CZ" dirty="0"/>
              <a:t>Povrch mnohostěnu se vypočítá jako součet obsahů všech stěn mnohostěnu.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Růžena Blažková</a:t>
            </a:r>
          </a:p>
        </p:txBody>
      </p:sp>
    </p:spTree>
    <p:extLst>
      <p:ext uri="{BB962C8B-B14F-4D97-AF65-F5344CB8AC3E}">
        <p14:creationId xmlns:p14="http://schemas.microsoft.com/office/powerpoint/2010/main" val="138578728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Povrch kvádru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Vycházíme z aktivní činnosti žáků</a:t>
            </a:r>
          </a:p>
          <a:p>
            <a:endParaRPr lang="cs-CZ" dirty="0"/>
          </a:p>
          <a:p>
            <a:r>
              <a:rPr lang="cs-CZ" dirty="0"/>
              <a:t>Krabička, vytvoření sítě kvádru, zjištění rozměrů kvádru</a:t>
            </a:r>
          </a:p>
          <a:p>
            <a:r>
              <a:rPr lang="cs-CZ" dirty="0"/>
              <a:t>Využití obsahu obdélníku</a:t>
            </a:r>
          </a:p>
          <a:p>
            <a:endParaRPr lang="cs-CZ" dirty="0"/>
          </a:p>
          <a:p>
            <a:r>
              <a:rPr lang="cs-CZ" dirty="0"/>
              <a:t>S = </a:t>
            </a:r>
            <a:r>
              <a:rPr lang="cs-CZ" i="1" dirty="0"/>
              <a:t>2(ab + </a:t>
            </a:r>
            <a:r>
              <a:rPr lang="cs-CZ" i="1" dirty="0" err="1"/>
              <a:t>ac</a:t>
            </a:r>
            <a:r>
              <a:rPr lang="cs-CZ" i="1" dirty="0"/>
              <a:t> + </a:t>
            </a:r>
            <a:r>
              <a:rPr lang="cs-CZ" i="1" dirty="0" err="1"/>
              <a:t>bc</a:t>
            </a:r>
            <a:r>
              <a:rPr lang="cs-CZ" i="1" dirty="0"/>
              <a:t>)</a:t>
            </a:r>
          </a:p>
          <a:p>
            <a:endParaRPr lang="cs-CZ" i="1" dirty="0"/>
          </a:p>
          <a:p>
            <a:r>
              <a:rPr lang="cs-CZ" dirty="0"/>
              <a:t>Analogicky si děti odvodí povrch krychle S = 6. </a:t>
            </a:r>
            <a:r>
              <a:rPr lang="cs-CZ" i="1" dirty="0"/>
              <a:t>a · a</a:t>
            </a:r>
            <a:r>
              <a:rPr lang="cs-CZ" dirty="0"/>
              <a:t> 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Růžena Blažková</a:t>
            </a:r>
          </a:p>
        </p:txBody>
      </p:sp>
    </p:spTree>
    <p:extLst>
      <p:ext uri="{BB962C8B-B14F-4D97-AF65-F5344CB8AC3E}">
        <p14:creationId xmlns:p14="http://schemas.microsoft.com/office/powerpoint/2010/main" val="379934450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Platónova tělesa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Čtyřstěn</a:t>
            </a:r>
          </a:p>
          <a:p>
            <a:r>
              <a:rPr lang="cs-CZ" dirty="0"/>
              <a:t>Krychle</a:t>
            </a:r>
          </a:p>
          <a:p>
            <a:r>
              <a:rPr lang="cs-CZ" dirty="0"/>
              <a:t>Osmistěn</a:t>
            </a:r>
          </a:p>
          <a:p>
            <a:r>
              <a:rPr lang="cs-CZ" dirty="0"/>
              <a:t>Dvanáctistěn</a:t>
            </a:r>
          </a:p>
          <a:p>
            <a:r>
              <a:rPr lang="cs-CZ" dirty="0"/>
              <a:t>Dvacetistěn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Růžena Blažková</a:t>
            </a:r>
          </a:p>
        </p:txBody>
      </p:sp>
    </p:spTree>
    <p:extLst>
      <p:ext uri="{BB962C8B-B14F-4D97-AF65-F5344CB8AC3E}">
        <p14:creationId xmlns:p14="http://schemas.microsoft.com/office/powerpoint/2010/main" val="155067008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Eulerova věta pro mnohostěny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Eulerova věta pro mnohostěny   </a:t>
            </a:r>
            <a:r>
              <a:rPr lang="cs-CZ" i="1" dirty="0"/>
              <a:t>s + v = h + 2</a:t>
            </a:r>
          </a:p>
          <a:p>
            <a:endParaRPr lang="cs-CZ" i="1" dirty="0"/>
          </a:p>
          <a:p>
            <a:r>
              <a:rPr lang="cs-CZ" dirty="0"/>
              <a:t>                                     Počet stěn     počet vrcholů    počet hran</a:t>
            </a:r>
          </a:p>
          <a:p>
            <a:endParaRPr lang="cs-CZ" dirty="0"/>
          </a:p>
          <a:p>
            <a:r>
              <a:rPr lang="cs-CZ" dirty="0"/>
              <a:t>Krychle                                6                       8                       12</a:t>
            </a:r>
          </a:p>
          <a:p>
            <a:r>
              <a:rPr lang="cs-CZ" dirty="0"/>
              <a:t>Čtyřboký jehlan                 5                        5                         8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Růžena Blažková</a:t>
            </a:r>
          </a:p>
        </p:txBody>
      </p:sp>
    </p:spTree>
    <p:extLst>
      <p:ext uri="{BB962C8B-B14F-4D97-AF65-F5344CB8AC3E}">
        <p14:creationId xmlns:p14="http://schemas.microsoft.com/office/powerpoint/2010/main" val="170734040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Jednotky měr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Jednotky délky</a:t>
            </a:r>
          </a:p>
          <a:p>
            <a:r>
              <a:rPr lang="cs-CZ" dirty="0"/>
              <a:t>Jednotky obsahu</a:t>
            </a:r>
          </a:p>
          <a:p>
            <a:r>
              <a:rPr lang="cs-CZ" dirty="0"/>
              <a:t>Jednotky objemu</a:t>
            </a:r>
          </a:p>
          <a:p>
            <a:endParaRPr lang="cs-CZ" i="1" dirty="0"/>
          </a:p>
          <a:p>
            <a:r>
              <a:rPr lang="cs-CZ" dirty="0"/>
              <a:t>Jednotky času</a:t>
            </a:r>
          </a:p>
          <a:p>
            <a:r>
              <a:rPr lang="cs-CZ" dirty="0"/>
              <a:t>Jednotky hmotnosti</a:t>
            </a:r>
          </a:p>
          <a:p>
            <a:r>
              <a:rPr lang="cs-CZ" dirty="0"/>
              <a:t>Jednotky teploty</a:t>
            </a:r>
          </a:p>
          <a:p>
            <a:endParaRPr lang="cs-CZ" dirty="0"/>
          </a:p>
          <a:p>
            <a:r>
              <a:rPr lang="cs-CZ" dirty="0"/>
              <a:t>Složené jednotky – např. rychlosti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Růžena Blažková</a:t>
            </a:r>
          </a:p>
        </p:txBody>
      </p:sp>
    </p:spTree>
    <p:extLst>
      <p:ext uri="{BB962C8B-B14F-4D97-AF65-F5344CB8AC3E}">
        <p14:creationId xmlns:p14="http://schemas.microsoft.com/office/powerpoint/2010/main" val="166328303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Jednotky objemu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Vztah jednotek krychlových a jednotek pro míry duté</a:t>
            </a:r>
          </a:p>
          <a:p>
            <a:endParaRPr lang="cs-CZ" dirty="0"/>
          </a:p>
          <a:p>
            <a:r>
              <a:rPr lang="cs-CZ" dirty="0"/>
              <a:t>hl       l       dl        cl       ml</a:t>
            </a:r>
          </a:p>
          <a:p>
            <a:endParaRPr lang="cs-CZ" dirty="0"/>
          </a:p>
          <a:p>
            <a:r>
              <a:rPr lang="cs-CZ" dirty="0"/>
              <a:t>Měření objemu: odměrky</a:t>
            </a:r>
          </a:p>
          <a:p>
            <a:r>
              <a:rPr lang="cs-CZ" dirty="0"/>
              <a:t>výpočty</a:t>
            </a:r>
          </a:p>
          <a:p>
            <a:endParaRPr lang="cs-CZ" dirty="0"/>
          </a:p>
          <a:p>
            <a:r>
              <a:rPr lang="cs-CZ" dirty="0"/>
              <a:t>Mezipředmětové vztahy -  prvouka, přírodověda, vlastivěda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Růžena Blažková</a:t>
            </a:r>
          </a:p>
        </p:txBody>
      </p:sp>
    </p:spTree>
    <p:extLst>
      <p:ext uri="{BB962C8B-B14F-4D97-AF65-F5344CB8AC3E}">
        <p14:creationId xmlns:p14="http://schemas.microsoft.com/office/powerpoint/2010/main" val="227868964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Jednotky hmotnosti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Základní jednotka: 1 kilogram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tuna		kilogram		gram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Jednotky nepovolené v SI, ale v praxi používané: </a:t>
            </a:r>
          </a:p>
          <a:p>
            <a:pPr marL="0" indent="0">
              <a:buNone/>
            </a:pPr>
            <a:r>
              <a:rPr lang="cs-CZ" dirty="0"/>
              <a:t>dkg,   q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Měření hmotnosti:  vážení</a:t>
            </a:r>
          </a:p>
          <a:p>
            <a:pPr marL="0" indent="0">
              <a:buNone/>
            </a:pPr>
            <a:r>
              <a:rPr lang="cs-CZ" dirty="0"/>
              <a:t>Nutné vybudovat správné představy o jednotkách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Růžena Blažková</a:t>
            </a:r>
          </a:p>
        </p:txBody>
      </p:sp>
    </p:spTree>
    <p:extLst>
      <p:ext uri="{BB962C8B-B14F-4D97-AF65-F5344CB8AC3E}">
        <p14:creationId xmlns:p14="http://schemas.microsoft.com/office/powerpoint/2010/main" val="26098462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Rozvoj prostorové představivosti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Prostorovou představivostí rozumíme schopnost vytvářet si představy geometrických objektů a jejich rozmístění, umět v představě s těmito objekty manipulovat.</a:t>
            </a:r>
          </a:p>
          <a:p>
            <a:pPr algn="just"/>
            <a:endParaRPr lang="cs-CZ" dirty="0"/>
          </a:p>
          <a:p>
            <a:pPr algn="just"/>
            <a:endParaRPr lang="cs-CZ" dirty="0"/>
          </a:p>
          <a:p>
            <a:pPr algn="just"/>
            <a:r>
              <a:rPr lang="cs-CZ" dirty="0"/>
              <a:t>Děti se pohybují v trojrozměrném prostoru</a:t>
            </a:r>
          </a:p>
          <a:p>
            <a:pPr algn="just"/>
            <a:r>
              <a:rPr lang="cs-CZ" dirty="0"/>
              <a:t>Prostorová představivost není vrozena </a:t>
            </a:r>
          </a:p>
          <a:p>
            <a:pPr algn="just"/>
            <a:r>
              <a:rPr lang="cs-CZ" dirty="0"/>
              <a:t>Optimální věk pro rozvoj: 5 - 6 roků,  11 – 12 roků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Růžena Blažková</a:t>
            </a:r>
          </a:p>
        </p:txBody>
      </p:sp>
    </p:spTree>
    <p:extLst>
      <p:ext uri="{BB962C8B-B14F-4D97-AF65-F5344CB8AC3E}">
        <p14:creationId xmlns:p14="http://schemas.microsoft.com/office/powerpoint/2010/main" val="139027143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Jednotky času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Základní jednotka     1 sekunda</a:t>
            </a:r>
          </a:p>
          <a:p>
            <a:endParaRPr lang="cs-CZ" dirty="0"/>
          </a:p>
          <a:p>
            <a:r>
              <a:rPr lang="cs-CZ" dirty="0"/>
              <a:t>h        min        s</a:t>
            </a:r>
          </a:p>
          <a:p>
            <a:r>
              <a:rPr lang="cs-CZ" dirty="0"/>
              <a:t>Den    týden    měsíc     rok</a:t>
            </a:r>
          </a:p>
          <a:p>
            <a:endParaRPr lang="cs-CZ" dirty="0"/>
          </a:p>
          <a:p>
            <a:r>
              <a:rPr lang="cs-CZ" dirty="0" err="1"/>
              <a:t>Šedesátková</a:t>
            </a:r>
            <a:r>
              <a:rPr lang="cs-CZ" dirty="0"/>
              <a:t> soustava</a:t>
            </a:r>
          </a:p>
          <a:p>
            <a:r>
              <a:rPr lang="cs-CZ" dirty="0"/>
              <a:t>1 h = 60 min = 3 600 s </a:t>
            </a:r>
          </a:p>
          <a:p>
            <a:r>
              <a:rPr lang="cs-CZ" dirty="0"/>
              <a:t>1 min = 60 s</a:t>
            </a:r>
          </a:p>
          <a:p>
            <a:r>
              <a:rPr lang="cs-CZ" dirty="0"/>
              <a:t>Měření času: hodiny, další přístroje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Růžena Blažková</a:t>
            </a:r>
          </a:p>
        </p:txBody>
      </p:sp>
    </p:spTree>
    <p:extLst>
      <p:ext uri="{BB962C8B-B14F-4D97-AF65-F5344CB8AC3E}">
        <p14:creationId xmlns:p14="http://schemas.microsoft.com/office/powerpoint/2010/main" val="317064388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Jednotky času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Zápis digitální</a:t>
            </a:r>
          </a:p>
          <a:p>
            <a:r>
              <a:rPr lang="cs-CZ" dirty="0"/>
              <a:t>Čas dvanáctihodinový, čas </a:t>
            </a:r>
            <a:r>
              <a:rPr lang="cs-CZ" dirty="0" err="1"/>
              <a:t>dvacetičtyřhodinový</a:t>
            </a:r>
            <a:endParaRPr lang="cs-CZ" dirty="0"/>
          </a:p>
          <a:p>
            <a:r>
              <a:rPr lang="cs-CZ" dirty="0"/>
              <a:t>Spojení se zlomky a s </a:t>
            </a:r>
            <a:r>
              <a:rPr lang="cs-CZ" dirty="0" err="1"/>
              <a:t>destinnými</a:t>
            </a:r>
            <a:r>
              <a:rPr lang="cs-CZ" dirty="0"/>
              <a:t> čísly</a:t>
            </a:r>
          </a:p>
          <a:p>
            <a:endParaRPr lang="cs-CZ" dirty="0"/>
          </a:p>
          <a:p>
            <a:r>
              <a:rPr lang="cs-CZ" dirty="0"/>
              <a:t>Respektovat metodický postup výuky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Růžena Blažková</a:t>
            </a:r>
          </a:p>
        </p:txBody>
      </p:sp>
    </p:spTree>
    <p:extLst>
      <p:ext uri="{BB962C8B-B14F-4D97-AF65-F5344CB8AC3E}">
        <p14:creationId xmlns:p14="http://schemas.microsoft.com/office/powerpoint/2010/main" val="58306876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Teplota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Měření ve stupních Celsia</a:t>
            </a:r>
          </a:p>
          <a:p>
            <a:r>
              <a:rPr lang="cs-CZ" dirty="0"/>
              <a:t>Teploměr</a:t>
            </a:r>
          </a:p>
          <a:p>
            <a:r>
              <a:rPr lang="cs-CZ" dirty="0"/>
              <a:t>Vazba na čísla záporná a čísla desetinná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Růžena Blažková</a:t>
            </a:r>
          </a:p>
        </p:txBody>
      </p:sp>
    </p:spTree>
    <p:extLst>
      <p:ext uri="{BB962C8B-B14F-4D97-AF65-F5344CB8AC3E}">
        <p14:creationId xmlns:p14="http://schemas.microsoft.com/office/powerpoint/2010/main" val="18401321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Činnosti podporující rozvoj prostorové představivosti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dirty="0"/>
              <a:t>Poznávání základních těles a jejich prvků</a:t>
            </a:r>
          </a:p>
          <a:p>
            <a:pPr algn="just"/>
            <a:r>
              <a:rPr lang="cs-CZ" dirty="0"/>
              <a:t>Stavby ze stavebnic, stavby z krychlí</a:t>
            </a:r>
          </a:p>
          <a:p>
            <a:pPr algn="just"/>
            <a:r>
              <a:rPr lang="cs-CZ" dirty="0"/>
              <a:t>Znázorňování pohledů na těleso, kótovaný půdorys</a:t>
            </a:r>
          </a:p>
          <a:p>
            <a:pPr algn="just"/>
            <a:r>
              <a:rPr lang="cs-CZ" dirty="0"/>
              <a:t>Vytváření sítí těles</a:t>
            </a:r>
          </a:p>
          <a:p>
            <a:pPr algn="just"/>
            <a:r>
              <a:rPr lang="cs-CZ" dirty="0"/>
              <a:t>Skládání a rozkládání těles</a:t>
            </a:r>
          </a:p>
          <a:p>
            <a:pPr algn="just"/>
            <a:r>
              <a:rPr lang="cs-CZ" dirty="0"/>
              <a:t> Incidenční vlastnosti </a:t>
            </a:r>
          </a:p>
          <a:p>
            <a:pPr algn="just"/>
            <a:r>
              <a:rPr lang="cs-CZ" dirty="0"/>
              <a:t>Metrické vlastnosti</a:t>
            </a:r>
          </a:p>
          <a:p>
            <a:pPr algn="just"/>
            <a:r>
              <a:rPr lang="cs-CZ" dirty="0"/>
              <a:t>Vnímání velikostí těles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Růžena Blažková</a:t>
            </a:r>
          </a:p>
        </p:txBody>
      </p:sp>
    </p:spTree>
    <p:extLst>
      <p:ext uri="{BB962C8B-B14F-4D97-AF65-F5344CB8AC3E}">
        <p14:creationId xmlns:p14="http://schemas.microsoft.com/office/powerpoint/2010/main" val="26281276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Aktivity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Vyplňování prostoru</a:t>
            </a:r>
          </a:p>
          <a:p>
            <a:r>
              <a:rPr lang="cs-CZ" dirty="0"/>
              <a:t>Dělení prostoru</a:t>
            </a:r>
          </a:p>
          <a:p>
            <a:r>
              <a:rPr lang="cs-CZ" dirty="0"/>
              <a:t>Pohyb v prostoru</a:t>
            </a:r>
          </a:p>
          <a:p>
            <a:endParaRPr lang="cs-CZ" dirty="0"/>
          </a:p>
          <a:p>
            <a:r>
              <a:rPr lang="cs-CZ" dirty="0"/>
              <a:t>Znázornění prostorové situace v rovině</a:t>
            </a:r>
          </a:p>
          <a:p>
            <a:endParaRPr lang="cs-CZ" dirty="0"/>
          </a:p>
          <a:p>
            <a:r>
              <a:rPr lang="cs-CZ" dirty="0"/>
              <a:t>Hry:  voda, písek, </a:t>
            </a:r>
          </a:p>
          <a:p>
            <a:r>
              <a:rPr lang="cs-CZ" dirty="0"/>
              <a:t>          odměrky</a:t>
            </a:r>
          </a:p>
          <a:p>
            <a:r>
              <a:rPr lang="cs-CZ" dirty="0"/>
              <a:t>Aplikační úlohy  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Růžena Blažková</a:t>
            </a:r>
          </a:p>
        </p:txBody>
      </p:sp>
    </p:spTree>
    <p:extLst>
      <p:ext uri="{BB962C8B-B14F-4D97-AF65-F5344CB8AC3E}">
        <p14:creationId xmlns:p14="http://schemas.microsoft.com/office/powerpoint/2010/main" val="27981710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Modely těles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Modely plné</a:t>
            </a:r>
          </a:p>
          <a:p>
            <a:r>
              <a:rPr lang="cs-CZ" dirty="0"/>
              <a:t>Modely stěnové</a:t>
            </a:r>
          </a:p>
          <a:p>
            <a:r>
              <a:rPr lang="cs-CZ" dirty="0"/>
              <a:t>Modely hranové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Slouží k procvičení základních pojmů – bod, úsečka, čtverec, obdélník, trojúhelník, kruh </a:t>
            </a:r>
          </a:p>
          <a:p>
            <a:r>
              <a:rPr lang="cs-CZ" dirty="0"/>
              <a:t>Stavebnice: </a:t>
            </a:r>
            <a:r>
              <a:rPr lang="cs-CZ" dirty="0" err="1"/>
              <a:t>Geomag</a:t>
            </a:r>
            <a:r>
              <a:rPr lang="cs-CZ" dirty="0"/>
              <a:t>, </a:t>
            </a:r>
            <a:r>
              <a:rPr lang="cs-CZ" dirty="0" err="1"/>
              <a:t>Magformers</a:t>
            </a:r>
            <a:r>
              <a:rPr lang="cs-CZ" dirty="0"/>
              <a:t>, hrášek, párátka </a:t>
            </a:r>
          </a:p>
          <a:p>
            <a:r>
              <a:rPr lang="cs-CZ" dirty="0"/>
              <a:t>Soubory krychlí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Růžena Blažková</a:t>
            </a:r>
          </a:p>
        </p:txBody>
      </p:sp>
    </p:spTree>
    <p:extLst>
      <p:ext uri="{BB962C8B-B14F-4D97-AF65-F5344CB8AC3E}">
        <p14:creationId xmlns:p14="http://schemas.microsoft.com/office/powerpoint/2010/main" val="20955049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Něco geometrie</a:t>
            </a:r>
            <a:br>
              <a:rPr lang="cs-CZ" dirty="0"/>
            </a:br>
            <a:r>
              <a:rPr lang="cs-CZ" dirty="0"/>
              <a:t>Vzájemná poloha dvou přímek v prostoru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Dvě přímky leží v jedné rovině a nemají společný bod – přímky rovnoběžné</a:t>
            </a:r>
          </a:p>
          <a:p>
            <a:r>
              <a:rPr lang="cs-CZ" dirty="0"/>
              <a:t>Dvě přímky leží v jedné rovině a mají společný právě jeden bod – přímky různoběžné</a:t>
            </a:r>
          </a:p>
          <a:p>
            <a:r>
              <a:rPr lang="cs-CZ" dirty="0"/>
              <a:t>Dvě přímky leží v jedné rovině a mají společné dva body – přímky splývající</a:t>
            </a:r>
          </a:p>
          <a:p>
            <a:endParaRPr lang="cs-CZ" dirty="0"/>
          </a:p>
          <a:p>
            <a:r>
              <a:rPr lang="cs-CZ" dirty="0"/>
              <a:t>Dvě přímky neleží v jedné rovině a nemají společný bod – přímky mimoběžné</a:t>
            </a:r>
          </a:p>
          <a:p>
            <a:r>
              <a:rPr lang="cs-CZ" dirty="0"/>
              <a:t>Modelujte vzájemnou polohu přímek na modelech těles (např. pomocí špejlí).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Růžena Blažková</a:t>
            </a:r>
          </a:p>
        </p:txBody>
      </p:sp>
    </p:spTree>
    <p:extLst>
      <p:ext uri="{BB962C8B-B14F-4D97-AF65-F5344CB8AC3E}">
        <p14:creationId xmlns:p14="http://schemas.microsoft.com/office/powerpoint/2010/main" val="20568903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/>
            </a:r>
            <a:br>
              <a:rPr lang="cs-CZ" dirty="0"/>
            </a:br>
            <a:r>
              <a:rPr lang="cs-CZ" dirty="0"/>
              <a:t>Vzájemná poloha přímky a roviny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Přímka a rovina:</a:t>
            </a:r>
          </a:p>
          <a:p>
            <a:r>
              <a:rPr lang="cs-CZ" dirty="0"/>
              <a:t>Přímka nemá s rovinou žádný společný bod – jsou rovnoběžné</a:t>
            </a:r>
          </a:p>
          <a:p>
            <a:r>
              <a:rPr lang="cs-CZ" dirty="0"/>
              <a:t>Přímka má s rovinou právě jeden společný bod – jsou různoběžné (zvláštním případem je kolmost přímky a roviny)</a:t>
            </a:r>
          </a:p>
          <a:p>
            <a:r>
              <a:rPr lang="cs-CZ" dirty="0"/>
              <a:t>Přímka má s rovinou společné dva body – přímka leží v rovině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Modelujte vzájemné polohy na modelech těles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Růžena Blažková</a:t>
            </a:r>
          </a:p>
        </p:txBody>
      </p:sp>
    </p:spTree>
    <p:extLst>
      <p:ext uri="{BB962C8B-B14F-4D97-AF65-F5344CB8AC3E}">
        <p14:creationId xmlns:p14="http://schemas.microsoft.com/office/powerpoint/2010/main" val="23572165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Vzájemná poloha dvou rovin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Dvě roviny nemají společný bod – jsou rovnoběžné</a:t>
            </a:r>
          </a:p>
          <a:p>
            <a:r>
              <a:rPr lang="cs-CZ" dirty="0"/>
              <a:t>Dvě roviny mají společnou přímku – průsečnici – jsou různoběžné</a:t>
            </a:r>
          </a:p>
          <a:p>
            <a:r>
              <a:rPr lang="cs-CZ" dirty="0"/>
              <a:t>Dvě roviny mají společné více než dva body – splývají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Modelujte vzájemné polohy dvou rovin např. na stěnách kvádru nebo jehlanu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Růžena Blažková</a:t>
            </a:r>
          </a:p>
        </p:txBody>
      </p:sp>
    </p:spTree>
    <p:extLst>
      <p:ext uri="{BB962C8B-B14F-4D97-AF65-F5344CB8AC3E}">
        <p14:creationId xmlns:p14="http://schemas.microsoft.com/office/powerpoint/2010/main" val="317378718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1524</TotalTime>
  <Words>1148</Words>
  <Application>Microsoft Office PowerPoint</Application>
  <PresentationFormat>Širokoúhlá obrazovka</PresentationFormat>
  <Paragraphs>270</Paragraphs>
  <Slides>32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32</vt:i4>
      </vt:variant>
    </vt:vector>
  </HeadingPairs>
  <TitlesOfParts>
    <vt:vector size="36" baseType="lpstr">
      <vt:lpstr>Arial</vt:lpstr>
      <vt:lpstr>Calibri</vt:lpstr>
      <vt:lpstr>Calibri Light</vt:lpstr>
      <vt:lpstr>Motiv Office</vt:lpstr>
      <vt:lpstr>Geometrie v učivu matematiky 1. stupně ZŠ</vt:lpstr>
      <vt:lpstr>Tělesa v učivu geometrie na 1. stupni ZŠ</vt:lpstr>
      <vt:lpstr>Rozvoj prostorové představivosti</vt:lpstr>
      <vt:lpstr>Činnosti podporující rozvoj prostorové představivosti</vt:lpstr>
      <vt:lpstr>Aktivity</vt:lpstr>
      <vt:lpstr>Modely těles</vt:lpstr>
      <vt:lpstr>Něco geometrie Vzájemná poloha dvou přímek v prostoru</vt:lpstr>
      <vt:lpstr> Vzájemná poloha přímky a roviny</vt:lpstr>
      <vt:lpstr>Vzájemná poloha dvou rovin</vt:lpstr>
      <vt:lpstr>Vzájemná poloha tří rovin</vt:lpstr>
      <vt:lpstr>Konvexní mnohostěn</vt:lpstr>
      <vt:lpstr>Některé pojmy</vt:lpstr>
      <vt:lpstr>Tělesa</vt:lpstr>
      <vt:lpstr>Hranol</vt:lpstr>
      <vt:lpstr>Kvádr</vt:lpstr>
      <vt:lpstr>Krychle</vt:lpstr>
      <vt:lpstr>Jehlan</vt:lpstr>
      <vt:lpstr>Tělesa</vt:lpstr>
      <vt:lpstr>Práce s dětmi</vt:lpstr>
      <vt:lpstr>Stavby z krychlí</vt:lpstr>
      <vt:lpstr>Transformace staveb</vt:lpstr>
      <vt:lpstr>Sítě mnohostěnů</vt:lpstr>
      <vt:lpstr>Povrch mnohostěnu</vt:lpstr>
      <vt:lpstr>Povrch kvádru</vt:lpstr>
      <vt:lpstr>Platónova tělesa</vt:lpstr>
      <vt:lpstr>Eulerova věta pro mnohostěny </vt:lpstr>
      <vt:lpstr>Jednotky měr</vt:lpstr>
      <vt:lpstr>Jednotky objemu</vt:lpstr>
      <vt:lpstr>Jednotky hmotnosti</vt:lpstr>
      <vt:lpstr>Jednotky času</vt:lpstr>
      <vt:lpstr>Jednotky času</vt:lpstr>
      <vt:lpstr>Teplota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Geometrie úvod</dc:title>
  <dc:creator>ucebna 23a</dc:creator>
  <cp:lastModifiedBy>blazkova</cp:lastModifiedBy>
  <cp:revision>65</cp:revision>
  <dcterms:created xsi:type="dcterms:W3CDTF">2021-03-03T15:24:08Z</dcterms:created>
  <dcterms:modified xsi:type="dcterms:W3CDTF">2021-05-19T03:11:41Z</dcterms:modified>
</cp:coreProperties>
</file>