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0"/>
  </p:notesMasterIdLst>
  <p:handoutMasterIdLst>
    <p:handoutMasterId r:id="rId31"/>
  </p:handoutMasterIdLst>
  <p:sldIdLst>
    <p:sldId id="256" r:id="rId2"/>
    <p:sldId id="275" r:id="rId3"/>
    <p:sldId id="276" r:id="rId4"/>
    <p:sldId id="278" r:id="rId5"/>
    <p:sldId id="279" r:id="rId6"/>
    <p:sldId id="280" r:id="rId7"/>
    <p:sldId id="281" r:id="rId8"/>
    <p:sldId id="282" r:id="rId9"/>
    <p:sldId id="283" r:id="rId10"/>
    <p:sldId id="284" r:id="rId11"/>
    <p:sldId id="257" r:id="rId12"/>
    <p:sldId id="258" r:id="rId13"/>
    <p:sldId id="259" r:id="rId14"/>
    <p:sldId id="262" r:id="rId15"/>
    <p:sldId id="260" r:id="rId16"/>
    <p:sldId id="261" r:id="rId17"/>
    <p:sldId id="263" r:id="rId18"/>
    <p:sldId id="264" r:id="rId19"/>
    <p:sldId id="265" r:id="rId20"/>
    <p:sldId id="266" r:id="rId21"/>
    <p:sldId id="267" r:id="rId22"/>
    <p:sldId id="268" r:id="rId23"/>
    <p:sldId id="269" r:id="rId24"/>
    <p:sldId id="270" r:id="rId25"/>
    <p:sldId id="271" r:id="rId26"/>
    <p:sldId id="274" r:id="rId27"/>
    <p:sldId id="285" r:id="rId28"/>
    <p:sldId id="286" r:id="rId29"/>
  </p:sldIdLst>
  <p:sldSz cx="12192000"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300"/>
    <a:srgbClr val="D77300"/>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6754" autoAdjust="0"/>
  </p:normalViewPr>
  <p:slideViewPr>
    <p:cSldViewPr snapToGrid="0">
      <p:cViewPr varScale="1">
        <p:scale>
          <a:sx n="67" d="100"/>
          <a:sy n="67" d="100"/>
        </p:scale>
        <p:origin x="452" y="4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cs-CZ" dirty="0"/>
          </a:p>
        </p:txBody>
      </p:sp>
      <p:pic>
        <p:nvPicPr>
          <p:cNvPr id="10" name="Obrázek 9">
            <a:extLst>
              <a:ext uri="{FF2B5EF4-FFF2-40B4-BE49-F238E27FC236}">
                <a16:creationId xmlns:a16="http://schemas.microsoft.com/office/drawing/2014/main" id="{B86CC774-E8F2-443B-8104-C23B78C5889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5682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Kliknutím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Kliknutím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Kliknutím lze upravit styly předlohy textu.</a:t>
            </a:r>
          </a:p>
        </p:txBody>
      </p:sp>
      <p:pic>
        <p:nvPicPr>
          <p:cNvPr id="14" name="Obrázek 13">
            <a:extLst>
              <a:ext uri="{FF2B5EF4-FFF2-40B4-BE49-F238E27FC236}">
                <a16:creationId xmlns:a16="http://schemas.microsoft.com/office/drawing/2014/main" id="{9A9B9871-9EBA-4393-84B7-3D9DDE1A65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AD3B27E1-04C4-44E6-8DD2-879D33954A3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F7300"/>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4B067BC3-E77A-4F93-8E39-6559029C6D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9872" y="6053204"/>
            <a:ext cx="855744" cy="590464"/>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PED">
    <p:bg>
      <p:bgPr>
        <a:solidFill>
          <a:srgbClr val="FF7300"/>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1A0BEB84-E013-4810-A1F4-DBB607A8B75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9712" y="2019299"/>
            <a:ext cx="4114367" cy="2838914"/>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FF7300"/>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FF7300"/>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325E9DFA-90AD-4BAC-8ACE-80E1EDF9A6C1}"/>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938657D1-8B54-4E06-BB80-F452B998A0C7}"/>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F3438C31-0AB5-4F97-8F85-175D707645AB}" type="datetimeFigureOut">
              <a:rPr lang="cs-CZ" smtClean="0"/>
              <a:t>26.03.2021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C9054BB-F77B-47E1-9810-FBA4480ADC8E}" type="slidenum">
              <a:rPr lang="cs-CZ" smtClean="0"/>
              <a:t>‹#›</a:t>
            </a:fld>
            <a:endParaRPr lang="cs-CZ"/>
          </a:p>
        </p:txBody>
      </p:sp>
    </p:spTree>
    <p:extLst>
      <p:ext uri="{BB962C8B-B14F-4D97-AF65-F5344CB8AC3E}">
        <p14:creationId xmlns:p14="http://schemas.microsoft.com/office/powerpoint/2010/main" val="3524843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3438C31-0AB5-4F97-8F85-175D707645AB}" type="datetimeFigureOut">
              <a:rPr lang="cs-CZ" smtClean="0"/>
              <a:t>26.03.2021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C9054BB-F77B-47E1-9810-FBA4480ADC8E}" type="slidenum">
              <a:rPr lang="cs-CZ" smtClean="0"/>
              <a:t>‹#›</a:t>
            </a:fld>
            <a:endParaRPr lang="cs-CZ"/>
          </a:p>
        </p:txBody>
      </p:sp>
    </p:spTree>
    <p:extLst>
      <p:ext uri="{BB962C8B-B14F-4D97-AF65-F5344CB8AC3E}">
        <p14:creationId xmlns:p14="http://schemas.microsoft.com/office/powerpoint/2010/main" val="3550861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endParaRPr lang="cs-CZ" dirty="0"/>
          </a:p>
        </p:txBody>
      </p:sp>
      <p:pic>
        <p:nvPicPr>
          <p:cNvPr id="10" name="Obrázek 9">
            <a:extLst>
              <a:ext uri="{FF2B5EF4-FFF2-40B4-BE49-F238E27FC236}">
                <a16:creationId xmlns:a16="http://schemas.microsoft.com/office/drawing/2014/main" id="{A3E27AE8-8344-46DF-95A1-57C7ED3DEA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49340"/>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391DB9A3-3792-41D4-AB78-F1910E62BE5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9" name="Obrázek 8">
            <a:extLst>
              <a:ext uri="{FF2B5EF4-FFF2-40B4-BE49-F238E27FC236}">
                <a16:creationId xmlns:a16="http://schemas.microsoft.com/office/drawing/2014/main" id="{21103F4D-0D61-472A-BAFF-19EFE6D636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3AB41CB1-F6A4-458D-85DF-FC3E8229711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Kliknutím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53D9C202-1E0C-49A0-BD44-0FABFFADA12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Kliknutím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Kliknutím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Kliknutím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Kliknutím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Kliknutím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Kliknutím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Kliknutím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C8521D5E-C1D4-49AD-9477-8C693D75907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Kliknutím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Kliknutím lze upravit styly předlohy textu.</a:t>
            </a:r>
          </a:p>
        </p:txBody>
      </p:sp>
      <p:pic>
        <p:nvPicPr>
          <p:cNvPr id="11" name="Obrázek 10">
            <a:extLst>
              <a:ext uri="{FF2B5EF4-FFF2-40B4-BE49-F238E27FC236}">
                <a16:creationId xmlns:a16="http://schemas.microsoft.com/office/drawing/2014/main" id="{5C946900-B034-4346-94F7-4849AECA0E4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Kliknutím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01ECF861-1DA0-4682-8B9C-824D212364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90" r:id="rId2"/>
    <p:sldLayoutId id="2147483684"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 id="2147483694" r:id="rId15"/>
    <p:sldLayoutId id="2147483695" r:id="rId16"/>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8"/>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primární pedagogiky</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Projektová výuka</a:t>
            </a:r>
            <a:br>
              <a:rPr lang="cs-CZ" dirty="0"/>
            </a:br>
            <a:br>
              <a:rPr lang="cs-CZ" dirty="0"/>
            </a:br>
            <a:r>
              <a:rPr lang="cs-CZ" dirty="0"/>
              <a:t>2. seminář KS</a:t>
            </a:r>
          </a:p>
        </p:txBody>
      </p:sp>
      <p:sp>
        <p:nvSpPr>
          <p:cNvPr id="5" name="Podnadpis 4"/>
          <p:cNvSpPr>
            <a:spLocks noGrp="1"/>
          </p:cNvSpPr>
          <p:nvPr>
            <p:ph type="subTitle" idx="1"/>
          </p:nvPr>
        </p:nvSpPr>
        <p:spPr>
          <a:xfrm>
            <a:off x="398502" y="4800724"/>
            <a:ext cx="11361600" cy="698497"/>
          </a:xfrm>
        </p:spPr>
        <p:txBody>
          <a:bodyPr/>
          <a:lstStyle/>
          <a:p>
            <a:r>
              <a:rPr lang="cs-CZ" dirty="0"/>
              <a:t>Mgr. Petra Vystrčilová, Ph.D.</a:t>
            </a:r>
          </a:p>
          <a:p>
            <a:endParaRPr lang="cs-CZ" dirty="0"/>
          </a:p>
        </p:txBody>
      </p:sp>
    </p:spTree>
    <p:extLst>
      <p:ext uri="{BB962C8B-B14F-4D97-AF65-F5344CB8AC3E}">
        <p14:creationId xmlns:p14="http://schemas.microsoft.com/office/powerpoint/2010/main" val="3023256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primární pedagogiky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Nároky na výuku</a:t>
            </a:r>
          </a:p>
        </p:txBody>
      </p:sp>
      <p:sp>
        <p:nvSpPr>
          <p:cNvPr id="5" name="Zástupný symbol pro obsah 4"/>
          <p:cNvSpPr>
            <a:spLocks noGrp="1"/>
          </p:cNvSpPr>
          <p:nvPr>
            <p:ph idx="1"/>
          </p:nvPr>
        </p:nvSpPr>
        <p:spPr/>
        <p:txBody>
          <a:bodyPr/>
          <a:lstStyle/>
          <a:p>
            <a:r>
              <a:rPr lang="cs-CZ" sz="2000" dirty="0"/>
              <a:t>Spontánní žákovský </a:t>
            </a:r>
            <a:r>
              <a:rPr lang="cs-CZ" sz="2000" b="1" dirty="0"/>
              <a:t>projekt není náročný tolik na přípravu</a:t>
            </a:r>
            <a:r>
              <a:rPr lang="cs-CZ" sz="2000" dirty="0"/>
              <a:t>, jak na organizaci, řízení a poskytování zpětné vazby. Vyžaduje flexibilitu učitele, ochotu přijmout změnu, nový plán... Nese s sebou rušnější pracovní atmosféru a podporu žáků při hledání informačních zdrojů a práci s nimi. Vyžaduje schopnost učitele naučit děti přijmout i to, že se problém nepodařilo dořešit – hledat společně s dětmi příčiny neúspěchu a poučení pro další projekt.</a:t>
            </a:r>
          </a:p>
          <a:p>
            <a:r>
              <a:rPr lang="cs-CZ" sz="2000" b="1" dirty="0"/>
              <a:t>Téma je především náročné na čas učitele ve fázi přípravy </a:t>
            </a:r>
            <a:r>
              <a:rPr lang="cs-CZ" sz="2000" dirty="0"/>
              <a:t>– učitel musí pečlivě zvážit volbu klíčového slova, vymezení učiva, cílů a vytvořit aplikační úkoly. Vlastní realizační fáze vyžaduje od učitele kontrolu plnění úkolů a podporu žákům, aktivita je více na žácích.</a:t>
            </a:r>
          </a:p>
        </p:txBody>
      </p:sp>
    </p:spTree>
    <p:extLst>
      <p:ext uri="{BB962C8B-B14F-4D97-AF65-F5344CB8AC3E}">
        <p14:creationId xmlns:p14="http://schemas.microsoft.com/office/powerpoint/2010/main" val="2477089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721D78-1F66-41D9-91E9-430B2CF1D79F}"/>
              </a:ext>
            </a:extLst>
          </p:cNvPr>
          <p:cNvSpPr>
            <a:spLocks noGrp="1"/>
          </p:cNvSpPr>
          <p:nvPr>
            <p:ph type="ctrTitle"/>
          </p:nvPr>
        </p:nvSpPr>
        <p:spPr/>
        <p:txBody>
          <a:bodyPr/>
          <a:lstStyle/>
          <a:p>
            <a:r>
              <a:rPr lang="cs-CZ" dirty="0"/>
              <a:t>Plánování, realizace a hodnocení projektu</a:t>
            </a:r>
          </a:p>
        </p:txBody>
      </p:sp>
      <p:sp>
        <p:nvSpPr>
          <p:cNvPr id="3" name="Podnadpis 2">
            <a:extLst>
              <a:ext uri="{FF2B5EF4-FFF2-40B4-BE49-F238E27FC236}">
                <a16:creationId xmlns:a16="http://schemas.microsoft.com/office/drawing/2014/main" id="{A1EE9B77-5DAD-4624-AF8B-7C331B095545}"/>
              </a:ext>
            </a:extLst>
          </p:cNvPr>
          <p:cNvSpPr>
            <a:spLocks noGrp="1"/>
          </p:cNvSpPr>
          <p:nvPr>
            <p:ph type="subTitle" idx="1"/>
          </p:nvPr>
        </p:nvSpPr>
        <p:spPr/>
        <p:txBody>
          <a:bodyPr>
            <a:normAutofit/>
          </a:bodyPr>
          <a:lstStyle/>
          <a:p>
            <a:endParaRPr lang="cs-CZ" dirty="0"/>
          </a:p>
        </p:txBody>
      </p:sp>
    </p:spTree>
    <p:extLst>
      <p:ext uri="{BB962C8B-B14F-4D97-AF65-F5344CB8AC3E}">
        <p14:creationId xmlns:p14="http://schemas.microsoft.com/office/powerpoint/2010/main" val="1021318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AA5048-2C05-45AA-BFC7-FE3BB163C26F}"/>
              </a:ext>
            </a:extLst>
          </p:cNvPr>
          <p:cNvSpPr>
            <a:spLocks noGrp="1"/>
          </p:cNvSpPr>
          <p:nvPr>
            <p:ph type="title"/>
          </p:nvPr>
        </p:nvSpPr>
        <p:spPr/>
        <p:txBody>
          <a:bodyPr/>
          <a:lstStyle/>
          <a:p>
            <a:r>
              <a:rPr lang="cs-CZ" dirty="0"/>
              <a:t>Projektová vs. tematická výuka</a:t>
            </a:r>
          </a:p>
        </p:txBody>
      </p:sp>
      <p:sp>
        <p:nvSpPr>
          <p:cNvPr id="3" name="Zástupný obsah 2">
            <a:extLst>
              <a:ext uri="{FF2B5EF4-FFF2-40B4-BE49-F238E27FC236}">
                <a16:creationId xmlns:a16="http://schemas.microsoft.com/office/drawing/2014/main" id="{E8BF66E3-7348-4792-88EA-C6D07E0262E6}"/>
              </a:ext>
            </a:extLst>
          </p:cNvPr>
          <p:cNvSpPr>
            <a:spLocks noGrp="1"/>
          </p:cNvSpPr>
          <p:nvPr>
            <p:ph sz="half" idx="1"/>
          </p:nvPr>
        </p:nvSpPr>
        <p:spPr/>
        <p:txBody>
          <a:bodyPr>
            <a:normAutofit fontScale="62500" lnSpcReduction="20000"/>
          </a:bodyPr>
          <a:lstStyle/>
          <a:p>
            <a:r>
              <a:rPr lang="cs-CZ" b="1" dirty="0"/>
              <a:t>PROJEKTOVÁ VÝUKA</a:t>
            </a:r>
          </a:p>
          <a:p>
            <a:r>
              <a:rPr lang="cs-CZ" dirty="0"/>
              <a:t>- řeší úkol, problém</a:t>
            </a:r>
          </a:p>
          <a:p>
            <a:r>
              <a:rPr lang="cs-CZ" dirty="0"/>
              <a:t>-účel, smysl, cíl – jsou formulovány učitelem</a:t>
            </a:r>
          </a:p>
          <a:p>
            <a:r>
              <a:rPr lang="cs-CZ" dirty="0"/>
              <a:t>-výstupem je produkt, výsledek je znám od počátku</a:t>
            </a:r>
          </a:p>
          <a:p>
            <a:r>
              <a:rPr lang="cs-CZ" dirty="0"/>
              <a:t>-vnitřní motivace</a:t>
            </a:r>
          </a:p>
          <a:p>
            <a:r>
              <a:rPr lang="cs-CZ" dirty="0"/>
              <a:t>-činnosti nejsou detailně naplánované, odvíjí se od podnětů, zkušeností žáků</a:t>
            </a:r>
          </a:p>
          <a:p>
            <a:r>
              <a:rPr lang="cs-CZ" dirty="0"/>
              <a:t>-učitel je v pozadí</a:t>
            </a:r>
          </a:p>
          <a:p>
            <a:r>
              <a:rPr lang="cs-CZ" dirty="0"/>
              <a:t>-větší samostatnost, tvořivost, aktivita</a:t>
            </a:r>
          </a:p>
          <a:p>
            <a:r>
              <a:rPr lang="cs-CZ" dirty="0"/>
              <a:t>-podporující, bezpečné a spolupracující klima</a:t>
            </a:r>
          </a:p>
          <a:p>
            <a:r>
              <a:rPr lang="cs-CZ" dirty="0"/>
              <a:t>-méně náročná příprava, ne do detailů</a:t>
            </a:r>
          </a:p>
          <a:p>
            <a:r>
              <a:rPr lang="cs-CZ" dirty="0"/>
              <a:t>-průběh je náročný na flexibilitu učitele, reakce dětí, nenáročný z hlediska řízení</a:t>
            </a:r>
          </a:p>
        </p:txBody>
      </p:sp>
      <p:sp>
        <p:nvSpPr>
          <p:cNvPr id="4" name="Zástupný obsah 3">
            <a:extLst>
              <a:ext uri="{FF2B5EF4-FFF2-40B4-BE49-F238E27FC236}">
                <a16:creationId xmlns:a16="http://schemas.microsoft.com/office/drawing/2014/main" id="{9BA44587-4377-4BB6-995E-4C1A024991E8}"/>
              </a:ext>
            </a:extLst>
          </p:cNvPr>
          <p:cNvSpPr>
            <a:spLocks noGrp="1"/>
          </p:cNvSpPr>
          <p:nvPr>
            <p:ph sz="half" idx="2"/>
          </p:nvPr>
        </p:nvSpPr>
        <p:spPr/>
        <p:txBody>
          <a:bodyPr>
            <a:normAutofit fontScale="62500" lnSpcReduction="20000"/>
          </a:bodyPr>
          <a:lstStyle/>
          <a:p>
            <a:r>
              <a:rPr lang="cs-CZ" b="1" dirty="0"/>
              <a:t>TEMATICKÁ VÝUKA</a:t>
            </a:r>
          </a:p>
          <a:p>
            <a:r>
              <a:rPr lang="cs-CZ" dirty="0"/>
              <a:t>-řeší téma</a:t>
            </a:r>
          </a:p>
          <a:p>
            <a:r>
              <a:rPr lang="cs-CZ" b="1" dirty="0"/>
              <a:t>-</a:t>
            </a:r>
            <a:r>
              <a:rPr lang="cs-CZ" dirty="0"/>
              <a:t>účel, smysl, cíl – jsou formulovány učitelem</a:t>
            </a:r>
          </a:p>
          <a:p>
            <a:r>
              <a:rPr lang="cs-CZ" dirty="0"/>
              <a:t>-výstupem je osvojení si tématu, drobnější dílčí výtvory při plnění různých úkolů</a:t>
            </a:r>
          </a:p>
          <a:p>
            <a:r>
              <a:rPr lang="cs-CZ" dirty="0"/>
              <a:t>-původně vnější motivace, zvnitřnění je podmínka pro úspěch</a:t>
            </a:r>
          </a:p>
          <a:p>
            <a:r>
              <a:rPr lang="cs-CZ" dirty="0"/>
              <a:t>-činnosti jsou detailněji plánované, nabízejí smysluplné propojení školy s realitou stejně jako PV</a:t>
            </a:r>
          </a:p>
          <a:p>
            <a:r>
              <a:rPr lang="cs-CZ" dirty="0"/>
              <a:t>-učitel řídí činnost dětí a postup úkolů, ale má i roli poradce</a:t>
            </a:r>
          </a:p>
          <a:p>
            <a:r>
              <a:rPr lang="cs-CZ" dirty="0"/>
              <a:t>-žáci jsou méně samostatní, tvořiví, avšak aktivita je nezbytná</a:t>
            </a:r>
          </a:p>
          <a:p>
            <a:r>
              <a:rPr lang="cs-CZ" dirty="0"/>
              <a:t>--podporující, bezpečné a spolupracující klima</a:t>
            </a:r>
          </a:p>
          <a:p>
            <a:r>
              <a:rPr lang="cs-CZ" dirty="0"/>
              <a:t>-náročná, detailní příprava</a:t>
            </a:r>
          </a:p>
          <a:p>
            <a:r>
              <a:rPr lang="cs-CZ" dirty="0"/>
              <a:t>-průběh je náročný na řízení, méně náročný na flexibilitu učitele</a:t>
            </a:r>
          </a:p>
          <a:p>
            <a:endParaRPr lang="cs-CZ" dirty="0"/>
          </a:p>
          <a:p>
            <a:endParaRPr lang="cs-CZ" b="1" dirty="0"/>
          </a:p>
        </p:txBody>
      </p:sp>
    </p:spTree>
    <p:extLst>
      <p:ext uri="{BB962C8B-B14F-4D97-AF65-F5344CB8AC3E}">
        <p14:creationId xmlns:p14="http://schemas.microsoft.com/office/powerpoint/2010/main" val="372622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EFAB39-EE6A-4C3C-ACCE-7260F29C2794}"/>
              </a:ext>
            </a:extLst>
          </p:cNvPr>
          <p:cNvSpPr>
            <a:spLocks noGrp="1"/>
          </p:cNvSpPr>
          <p:nvPr>
            <p:ph type="title"/>
          </p:nvPr>
        </p:nvSpPr>
        <p:spPr/>
        <p:txBody>
          <a:bodyPr/>
          <a:lstStyle/>
          <a:p>
            <a:r>
              <a:rPr lang="cs-CZ" dirty="0"/>
              <a:t>Výběr tématu pomocí brainstormingu</a:t>
            </a:r>
          </a:p>
        </p:txBody>
      </p:sp>
      <p:sp>
        <p:nvSpPr>
          <p:cNvPr id="3" name="Zástupný obsah 2">
            <a:extLst>
              <a:ext uri="{FF2B5EF4-FFF2-40B4-BE49-F238E27FC236}">
                <a16:creationId xmlns:a16="http://schemas.microsoft.com/office/drawing/2014/main" id="{F8161F81-809D-42F9-83A2-BE3D94DF5D84}"/>
              </a:ext>
            </a:extLst>
          </p:cNvPr>
          <p:cNvSpPr>
            <a:spLocks noGrp="1"/>
          </p:cNvSpPr>
          <p:nvPr>
            <p:ph idx="1"/>
          </p:nvPr>
        </p:nvSpPr>
        <p:spPr/>
        <p:txBody>
          <a:bodyPr>
            <a:normAutofit/>
          </a:bodyPr>
          <a:lstStyle/>
          <a:p>
            <a:endParaRPr lang="cs-CZ" dirty="0"/>
          </a:p>
          <a:p>
            <a:r>
              <a:rPr lang="pl-PL" i="1" dirty="0"/>
              <a:t>- Co vás zajímá? </a:t>
            </a:r>
          </a:p>
          <a:p>
            <a:r>
              <a:rPr lang="pl-PL" i="1" dirty="0"/>
              <a:t>- Co chcete řešit?</a:t>
            </a:r>
          </a:p>
          <a:p>
            <a:r>
              <a:rPr lang="cs-CZ" i="1" dirty="0"/>
              <a:t>- Co chcete změnit ve své třídě, okolí? </a:t>
            </a:r>
          </a:p>
          <a:p>
            <a:r>
              <a:rPr lang="cs-CZ" i="1" dirty="0"/>
              <a:t>- Co si chcete zorganizovat?</a:t>
            </a:r>
          </a:p>
          <a:p>
            <a:r>
              <a:rPr lang="cs-CZ" i="1" dirty="0"/>
              <a:t>- Proč, nebo jak něco funguje?</a:t>
            </a:r>
            <a:endParaRPr lang="pl-PL" i="1" dirty="0"/>
          </a:p>
          <a:p>
            <a:endParaRPr lang="cs-CZ" dirty="0"/>
          </a:p>
        </p:txBody>
      </p:sp>
    </p:spTree>
    <p:extLst>
      <p:ext uri="{BB962C8B-B14F-4D97-AF65-F5344CB8AC3E}">
        <p14:creationId xmlns:p14="http://schemas.microsoft.com/office/powerpoint/2010/main" val="724270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3E86F6-C163-43A8-875B-FDD9FA71C088}"/>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D0D66FC8-3DCD-4D82-8EAD-F2DEE0A8CD76}"/>
              </a:ext>
            </a:extLst>
          </p:cNvPr>
          <p:cNvSpPr>
            <a:spLocks noGrp="1"/>
          </p:cNvSpPr>
          <p:nvPr>
            <p:ph idx="1"/>
          </p:nvPr>
        </p:nvSpPr>
        <p:spPr/>
        <p:txBody>
          <a:bodyPr>
            <a:normAutofit fontScale="70000" lnSpcReduction="20000"/>
          </a:bodyPr>
          <a:lstStyle/>
          <a:p>
            <a:r>
              <a:rPr lang="cs-CZ" dirty="0"/>
              <a:t>V myšlenkách žáků (i učitele) se generuje množství nápadů s různým řešením, které z počátečního zmatku krystalizuje do jasného konkrétního a smysluplného (užitečného) problému k řešení a tím i </a:t>
            </a:r>
            <a:r>
              <a:rPr lang="cs-CZ" b="1" dirty="0"/>
              <a:t>názvu pro projekt – tzv. koncentrační jádra.</a:t>
            </a:r>
          </a:p>
          <a:p>
            <a:endParaRPr lang="cs-CZ" b="1" dirty="0"/>
          </a:p>
          <a:p>
            <a:r>
              <a:rPr lang="cs-CZ" dirty="0"/>
              <a:t>Návrhy je možné sdělovat </a:t>
            </a:r>
            <a:r>
              <a:rPr lang="cs-CZ" b="1" dirty="0"/>
              <a:t>ústně, </a:t>
            </a:r>
            <a:r>
              <a:rPr lang="cs-CZ" dirty="0"/>
              <a:t>vhodnější je však </a:t>
            </a:r>
            <a:r>
              <a:rPr lang="cs-CZ" b="1" dirty="0"/>
              <a:t>písemná forma </a:t>
            </a:r>
            <a:r>
              <a:rPr lang="cs-CZ" dirty="0"/>
              <a:t>např. záznamy na kartičky, </a:t>
            </a:r>
            <a:r>
              <a:rPr lang="cs-CZ" dirty="0" err="1"/>
              <a:t>flipchart</a:t>
            </a:r>
            <a:r>
              <a:rPr lang="cs-CZ" dirty="0"/>
              <a:t>, neboť žáci mají texty stále před sebou a s kartičkami mohou manipulovat. </a:t>
            </a:r>
          </a:p>
          <a:p>
            <a:r>
              <a:rPr lang="cs-CZ" dirty="0"/>
              <a:t>-Děti do třetího ročníku potřebují většinou vedení - brainstorming otázek (ústně – otázky typu Proč? Jak?...). Později jsou schopni na lístky zapisovat své otázky, náměty samostatně. Vhodné je psát na jeden lístek jednu otázku z důvodu pozdějšího hlasování při skupinovém projektu. </a:t>
            </a:r>
          </a:p>
          <a:p>
            <a:endParaRPr lang="cs-CZ" dirty="0"/>
          </a:p>
          <a:p>
            <a:r>
              <a:rPr lang="cs-CZ" dirty="0"/>
              <a:t>Následně je vhodné náměty společně opět přečíst, roztřídit, vyřadit zdvojené nápady a vysvětlit si jejich </a:t>
            </a:r>
            <a:r>
              <a:rPr lang="cs-CZ" b="1" dirty="0"/>
              <a:t>smysl</a:t>
            </a:r>
            <a:r>
              <a:rPr lang="cs-CZ" dirty="0"/>
              <a:t> a jednoznačně hned v počátku stanovit, co bude </a:t>
            </a:r>
            <a:r>
              <a:rPr lang="cs-CZ" b="1" dirty="0"/>
              <a:t>výstupem projektu</a:t>
            </a:r>
            <a:r>
              <a:rPr lang="cs-CZ" dirty="0"/>
              <a:t>. </a:t>
            </a:r>
          </a:p>
          <a:p>
            <a:br>
              <a:rPr lang="cs-CZ" dirty="0"/>
            </a:br>
            <a:r>
              <a:rPr lang="cs-CZ" dirty="0"/>
              <a:t>Kolem vymezeného problému se koncentruje učivo, které si žáci nenásilně v projektu osvojují, procvičují a získávají tím kompetence, vymezené problémem. </a:t>
            </a:r>
          </a:p>
        </p:txBody>
      </p:sp>
    </p:spTree>
    <p:extLst>
      <p:ext uri="{BB962C8B-B14F-4D97-AF65-F5344CB8AC3E}">
        <p14:creationId xmlns:p14="http://schemas.microsoft.com/office/powerpoint/2010/main" val="1262259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DDAAB1-ED2C-4A4A-8AB9-3C3DA993ECE3}"/>
              </a:ext>
            </a:extLst>
          </p:cNvPr>
          <p:cNvSpPr>
            <a:spLocks noGrp="1"/>
          </p:cNvSpPr>
          <p:nvPr>
            <p:ph type="title"/>
          </p:nvPr>
        </p:nvSpPr>
        <p:spPr/>
        <p:txBody>
          <a:bodyPr/>
          <a:lstStyle/>
          <a:p>
            <a:endParaRPr lang="cs-CZ"/>
          </a:p>
        </p:txBody>
      </p:sp>
      <p:graphicFrame>
        <p:nvGraphicFramePr>
          <p:cNvPr id="5" name="Zástupný obsah 4">
            <a:extLst>
              <a:ext uri="{FF2B5EF4-FFF2-40B4-BE49-F238E27FC236}">
                <a16:creationId xmlns:a16="http://schemas.microsoft.com/office/drawing/2014/main" id="{9F4E0DCD-F22E-4A70-9749-8C34D007C051}"/>
              </a:ext>
            </a:extLst>
          </p:cNvPr>
          <p:cNvGraphicFramePr>
            <a:graphicFrameLocks noGrp="1"/>
          </p:cNvGraphicFramePr>
          <p:nvPr>
            <p:ph idx="1"/>
          </p:nvPr>
        </p:nvGraphicFramePr>
        <p:xfrm>
          <a:off x="1242874" y="1781672"/>
          <a:ext cx="9912806" cy="4028863"/>
        </p:xfrm>
        <a:graphic>
          <a:graphicData uri="http://schemas.openxmlformats.org/drawingml/2006/table">
            <a:tbl>
              <a:tblPr/>
              <a:tblGrid>
                <a:gridCol w="2421978">
                  <a:extLst>
                    <a:ext uri="{9D8B030D-6E8A-4147-A177-3AD203B41FA5}">
                      <a16:colId xmlns:a16="http://schemas.microsoft.com/office/drawing/2014/main" val="1303155074"/>
                    </a:ext>
                  </a:extLst>
                </a:gridCol>
                <a:gridCol w="3113969">
                  <a:extLst>
                    <a:ext uri="{9D8B030D-6E8A-4147-A177-3AD203B41FA5}">
                      <a16:colId xmlns:a16="http://schemas.microsoft.com/office/drawing/2014/main" val="561543359"/>
                    </a:ext>
                  </a:extLst>
                </a:gridCol>
                <a:gridCol w="4376859">
                  <a:extLst>
                    <a:ext uri="{9D8B030D-6E8A-4147-A177-3AD203B41FA5}">
                      <a16:colId xmlns:a16="http://schemas.microsoft.com/office/drawing/2014/main" val="1694254279"/>
                    </a:ext>
                  </a:extLst>
                </a:gridCol>
              </a:tblGrid>
              <a:tr h="155714">
                <a:tc gridSpan="2">
                  <a:txBody>
                    <a:bodyPr/>
                    <a:lstStyle/>
                    <a:p>
                      <a:r>
                        <a:rPr lang="cs-CZ" sz="1800" b="1" dirty="0">
                          <a:effectLst/>
                        </a:rPr>
                        <a:t>Typ projektu</a:t>
                      </a:r>
                    </a:p>
                  </a:txBody>
                  <a:tcPr marL="0" marR="0" marT="0" marB="0">
                    <a:lnL>
                      <a:noFill/>
                    </a:lnL>
                    <a:lnR>
                      <a:noFill/>
                    </a:lnR>
                    <a:lnT>
                      <a:noFill/>
                    </a:lnT>
                    <a:lnB>
                      <a:noFill/>
                    </a:lnB>
                  </a:tcPr>
                </a:tc>
                <a:tc hMerge="1">
                  <a:txBody>
                    <a:bodyPr/>
                    <a:lstStyle/>
                    <a:p>
                      <a:endParaRPr lang="cs-CZ"/>
                    </a:p>
                  </a:txBody>
                  <a:tcPr/>
                </a:tc>
                <a:tc>
                  <a:txBody>
                    <a:bodyPr/>
                    <a:lstStyle/>
                    <a:p>
                      <a:r>
                        <a:rPr lang="cs-CZ" sz="1800" b="1" dirty="0">
                          <a:effectLst/>
                        </a:rPr>
                        <a:t>Příklad projektu</a:t>
                      </a:r>
                    </a:p>
                  </a:txBody>
                  <a:tcPr marL="0" marR="0" marT="0" marB="0">
                    <a:lnL>
                      <a:noFill/>
                    </a:lnL>
                    <a:lnR>
                      <a:noFill/>
                    </a:lnR>
                    <a:lnT>
                      <a:noFill/>
                    </a:lnT>
                    <a:lnB>
                      <a:noFill/>
                    </a:lnB>
                  </a:tcPr>
                </a:tc>
                <a:extLst>
                  <a:ext uri="{0D108BD9-81ED-4DB2-BD59-A6C34878D82A}">
                    <a16:rowId xmlns:a16="http://schemas.microsoft.com/office/drawing/2014/main" val="1504213465"/>
                  </a:ext>
                </a:extLst>
              </a:tr>
              <a:tr h="1340908">
                <a:tc>
                  <a:txBody>
                    <a:bodyPr/>
                    <a:lstStyle/>
                    <a:p>
                      <a:r>
                        <a:rPr lang="cs-CZ" sz="1800">
                          <a:effectLst/>
                        </a:rPr>
                        <a:t>Problém</a:t>
                      </a:r>
                    </a:p>
                  </a:txBody>
                  <a:tcPr marL="0" marR="0" marT="0" marB="0">
                    <a:lnL>
                      <a:noFill/>
                    </a:lnL>
                    <a:lnR>
                      <a:noFill/>
                    </a:lnR>
                    <a:lnT>
                      <a:noFill/>
                    </a:lnT>
                    <a:lnB>
                      <a:noFill/>
                    </a:lnB>
                  </a:tcPr>
                </a:tc>
                <a:tc>
                  <a:txBody>
                    <a:bodyPr/>
                    <a:lstStyle/>
                    <a:p>
                      <a:r>
                        <a:rPr lang="cs-CZ" sz="1800" dirty="0">
                          <a:effectLst/>
                        </a:rPr>
                        <a:t>jádrem je určitá obtíž, formulovaná zpravidla otázkou</a:t>
                      </a:r>
                    </a:p>
                  </a:txBody>
                  <a:tcPr marL="0" marR="0" marT="0" marB="0">
                    <a:lnL>
                      <a:noFill/>
                    </a:lnL>
                    <a:lnR>
                      <a:noFill/>
                    </a:lnR>
                    <a:lnT>
                      <a:noFill/>
                    </a:lnT>
                    <a:lnB>
                      <a:noFill/>
                    </a:lnB>
                  </a:tcPr>
                </a:tc>
                <a:tc>
                  <a:txBody>
                    <a:bodyPr/>
                    <a:lstStyle/>
                    <a:p>
                      <a:r>
                        <a:rPr lang="cs-CZ" sz="1800" dirty="0">
                          <a:effectLst/>
                        </a:rPr>
                        <a:t>Jak udělat školní časopis, Jak vytvořit internetové stránky? Jak získat finanční prostředky na školní výlet?</a:t>
                      </a:r>
                    </a:p>
                  </a:txBody>
                  <a:tcPr marL="0" marR="0" marT="0" marB="0">
                    <a:lnL>
                      <a:noFill/>
                    </a:lnL>
                    <a:lnR>
                      <a:noFill/>
                    </a:lnR>
                    <a:lnT>
                      <a:noFill/>
                    </a:lnT>
                    <a:lnB>
                      <a:noFill/>
                    </a:lnB>
                  </a:tcPr>
                </a:tc>
                <a:extLst>
                  <a:ext uri="{0D108BD9-81ED-4DB2-BD59-A6C34878D82A}">
                    <a16:rowId xmlns:a16="http://schemas.microsoft.com/office/drawing/2014/main" val="626631757"/>
                  </a:ext>
                </a:extLst>
              </a:tr>
              <a:tr h="1072727">
                <a:tc>
                  <a:txBody>
                    <a:bodyPr/>
                    <a:lstStyle/>
                    <a:p>
                      <a:r>
                        <a:rPr lang="cs-CZ" sz="1800">
                          <a:effectLst/>
                        </a:rPr>
                        <a:t>Konkrétní podnět, úkol</a:t>
                      </a:r>
                    </a:p>
                  </a:txBody>
                  <a:tcPr marL="0" marR="0" marT="0" marB="0">
                    <a:lnL>
                      <a:noFill/>
                    </a:lnL>
                    <a:lnR>
                      <a:noFill/>
                    </a:lnR>
                    <a:lnT>
                      <a:noFill/>
                    </a:lnT>
                    <a:lnB>
                      <a:noFill/>
                    </a:lnB>
                  </a:tcPr>
                </a:tc>
                <a:tc>
                  <a:txBody>
                    <a:bodyPr/>
                    <a:lstStyle/>
                    <a:p>
                      <a:r>
                        <a:rPr lang="cs-CZ" sz="1800">
                          <a:effectLst/>
                        </a:rPr>
                        <a:t>vychází z konkrétní situace, potřeby - je to tedy určitá výzva</a:t>
                      </a:r>
                    </a:p>
                  </a:txBody>
                  <a:tcPr marL="0" marR="0" marT="0" marB="0">
                    <a:lnL>
                      <a:noFill/>
                    </a:lnL>
                    <a:lnR>
                      <a:noFill/>
                    </a:lnR>
                    <a:lnT>
                      <a:noFill/>
                    </a:lnT>
                    <a:lnB>
                      <a:noFill/>
                    </a:lnB>
                  </a:tcPr>
                </a:tc>
                <a:tc>
                  <a:txBody>
                    <a:bodyPr/>
                    <a:lstStyle/>
                    <a:p>
                      <a:r>
                        <a:rPr lang="cs-CZ" sz="1800" dirty="0">
                          <a:effectLst/>
                        </a:rPr>
                        <a:t>Vyřešit, kam pojedeme na školní výlet, uspořádat vánoční jarmark, zavést třídění odpadu.</a:t>
                      </a:r>
                    </a:p>
                  </a:txBody>
                  <a:tcPr marL="0" marR="0" marT="0" marB="0">
                    <a:lnL>
                      <a:noFill/>
                    </a:lnL>
                    <a:lnR>
                      <a:noFill/>
                    </a:lnR>
                    <a:lnT>
                      <a:noFill/>
                    </a:lnT>
                    <a:lnB>
                      <a:noFill/>
                    </a:lnB>
                  </a:tcPr>
                </a:tc>
                <a:extLst>
                  <a:ext uri="{0D108BD9-81ED-4DB2-BD59-A6C34878D82A}">
                    <a16:rowId xmlns:a16="http://schemas.microsoft.com/office/drawing/2014/main" val="760754601"/>
                  </a:ext>
                </a:extLst>
              </a:tr>
              <a:tr h="1340908">
                <a:tc>
                  <a:txBody>
                    <a:bodyPr/>
                    <a:lstStyle/>
                    <a:p>
                      <a:r>
                        <a:rPr lang="cs-CZ" sz="1800">
                          <a:effectLst/>
                        </a:rPr>
                        <a:t>Obecné téma</a:t>
                      </a:r>
                    </a:p>
                  </a:txBody>
                  <a:tcPr marL="0" marR="0" marT="0" marB="0">
                    <a:lnL>
                      <a:noFill/>
                    </a:lnL>
                    <a:lnR>
                      <a:noFill/>
                    </a:lnR>
                    <a:lnT>
                      <a:noFill/>
                    </a:lnT>
                    <a:lnB>
                      <a:noFill/>
                    </a:lnB>
                  </a:tcPr>
                </a:tc>
                <a:tc>
                  <a:txBody>
                    <a:bodyPr/>
                    <a:lstStyle/>
                    <a:p>
                      <a:r>
                        <a:rPr lang="cs-CZ" sz="1800">
                          <a:effectLst/>
                        </a:rPr>
                        <a:t>jádro je tvořeno jistým zobecňujícím pojmem skutečnosti</a:t>
                      </a:r>
                    </a:p>
                  </a:txBody>
                  <a:tcPr marL="0" marR="0" marT="0" marB="0">
                    <a:lnL>
                      <a:noFill/>
                    </a:lnL>
                    <a:lnR>
                      <a:noFill/>
                    </a:lnR>
                    <a:lnT>
                      <a:noFill/>
                    </a:lnT>
                    <a:lnB>
                      <a:noFill/>
                    </a:lnB>
                  </a:tcPr>
                </a:tc>
                <a:tc>
                  <a:txBody>
                    <a:bodyPr/>
                    <a:lstStyle/>
                    <a:p>
                      <a:r>
                        <a:rPr lang="cs-CZ" sz="1800" dirty="0">
                          <a:effectLst/>
                        </a:rPr>
                        <a:t>Co víme o svých zvířecích mazlíčcích? Co potřebují pokojové rostliny na jaře? Jím a žiji zdravě?</a:t>
                      </a:r>
                    </a:p>
                  </a:txBody>
                  <a:tcPr marL="0" marR="0" marT="0" marB="0">
                    <a:lnL>
                      <a:noFill/>
                    </a:lnL>
                    <a:lnR>
                      <a:noFill/>
                    </a:lnR>
                    <a:lnT>
                      <a:noFill/>
                    </a:lnT>
                    <a:lnB>
                      <a:noFill/>
                    </a:lnB>
                  </a:tcPr>
                </a:tc>
                <a:extLst>
                  <a:ext uri="{0D108BD9-81ED-4DB2-BD59-A6C34878D82A}">
                    <a16:rowId xmlns:a16="http://schemas.microsoft.com/office/drawing/2014/main" val="31600560"/>
                  </a:ext>
                </a:extLst>
              </a:tr>
            </a:tbl>
          </a:graphicData>
        </a:graphic>
      </p:graphicFrame>
    </p:spTree>
    <p:extLst>
      <p:ext uri="{BB962C8B-B14F-4D97-AF65-F5344CB8AC3E}">
        <p14:creationId xmlns:p14="http://schemas.microsoft.com/office/powerpoint/2010/main" val="498734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2FD1C1-9B90-4D01-8AC0-B78112BBE7C1}"/>
              </a:ext>
            </a:extLst>
          </p:cNvPr>
          <p:cNvSpPr>
            <a:spLocks noGrp="1"/>
          </p:cNvSpPr>
          <p:nvPr>
            <p:ph type="title"/>
          </p:nvPr>
        </p:nvSpPr>
        <p:spPr/>
        <p:txBody>
          <a:bodyPr/>
          <a:lstStyle/>
          <a:p>
            <a:r>
              <a:rPr lang="cs-CZ" dirty="0"/>
              <a:t>Jaký projekt budeme realizovat?</a:t>
            </a:r>
          </a:p>
        </p:txBody>
      </p:sp>
      <p:sp>
        <p:nvSpPr>
          <p:cNvPr id="3" name="Zástupný obsah 2">
            <a:extLst>
              <a:ext uri="{FF2B5EF4-FFF2-40B4-BE49-F238E27FC236}">
                <a16:creationId xmlns:a16="http://schemas.microsoft.com/office/drawing/2014/main" id="{B9A27CE2-E761-466F-928B-46FAAAC888CE}"/>
              </a:ext>
            </a:extLst>
          </p:cNvPr>
          <p:cNvSpPr>
            <a:spLocks noGrp="1"/>
          </p:cNvSpPr>
          <p:nvPr>
            <p:ph idx="1"/>
          </p:nvPr>
        </p:nvSpPr>
        <p:spPr/>
        <p:txBody>
          <a:bodyPr/>
          <a:lstStyle/>
          <a:p>
            <a:r>
              <a:rPr lang="cs-CZ" sz="2000" dirty="0"/>
              <a:t>Pokud se jedná o </a:t>
            </a:r>
            <a:r>
              <a:rPr lang="cs-CZ" sz="2000" b="1" dirty="0"/>
              <a:t>společný třídní projekt</a:t>
            </a:r>
            <a:r>
              <a:rPr lang="cs-CZ" sz="2000" dirty="0"/>
              <a:t>, pak je nutné, aby se žáci rozhodli společně pro volbu jednoho námětu – existují různé možnosti. </a:t>
            </a:r>
          </a:p>
          <a:p>
            <a:endParaRPr lang="cs-CZ" sz="2000" dirty="0"/>
          </a:p>
          <a:p>
            <a:r>
              <a:rPr lang="cs-CZ" sz="2000" dirty="0"/>
              <a:t>-Např. hlasování, použití lepek, kdy každé z dětí dostane tři lepky a pomocí nich hlasuje. </a:t>
            </a:r>
          </a:p>
          <a:p>
            <a:endParaRPr lang="cs-CZ" sz="2000" dirty="0"/>
          </a:p>
          <a:p>
            <a:r>
              <a:rPr lang="cs-CZ" sz="2000" dirty="0"/>
              <a:t>-Jako další možnost se jeví zvolit tři nejpočetněji dětmi ohodnocené náměty a uspořádat konferenci k jejich obhajobě (skupiny žáků si vylosují námět projektu k obhajobě, připraví si argumenty, proč zrovna chtějí řešit vybraný problém a před ostatními svoji volbu obhajují. To je nutí </a:t>
            </a:r>
            <a:r>
              <a:rPr lang="cs-CZ" sz="2000" b="1" dirty="0"/>
              <a:t>přemýšlet o smyslu projektu, jeho výstupu, činnostech, které je čekají</a:t>
            </a:r>
            <a:r>
              <a:rPr lang="cs-CZ" sz="2000" dirty="0"/>
              <a:t>.</a:t>
            </a:r>
          </a:p>
          <a:p>
            <a:endParaRPr lang="cs-CZ" sz="2000" dirty="0"/>
          </a:p>
          <a:p>
            <a:r>
              <a:rPr lang="cs-CZ" sz="2000" dirty="0"/>
              <a:t>Může se stát, že si žáci vyberou námět, který s chutí začnou zpracovávat, avšak po určité době zjistí, že ho nemohou vyřešit (náročný, neřešitelný, široký problém...) – i v tomto případě je nutné projekt uzavřít pod vedením učitele a reflektovat. Jde o zkušenost, že ne vždy vše mohou vyřešit z různých důvodů a ne pro vše mají žáci kompetence. </a:t>
            </a:r>
          </a:p>
          <a:p>
            <a:endParaRPr lang="cs-CZ" dirty="0"/>
          </a:p>
        </p:txBody>
      </p:sp>
    </p:spTree>
    <p:extLst>
      <p:ext uri="{BB962C8B-B14F-4D97-AF65-F5344CB8AC3E}">
        <p14:creationId xmlns:p14="http://schemas.microsoft.com/office/powerpoint/2010/main" val="2400087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55982A-D93A-43D6-BAA3-565DA54D5B32}"/>
              </a:ext>
            </a:extLst>
          </p:cNvPr>
          <p:cNvSpPr>
            <a:spLocks noGrp="1"/>
          </p:cNvSpPr>
          <p:nvPr>
            <p:ph type="title"/>
          </p:nvPr>
        </p:nvSpPr>
        <p:spPr/>
        <p:txBody>
          <a:bodyPr/>
          <a:lstStyle/>
          <a:p>
            <a:r>
              <a:rPr lang="cs-CZ" b="1" dirty="0"/>
              <a:t>Stanovení smyslu projektu</a:t>
            </a:r>
            <a:endParaRPr lang="cs-CZ" dirty="0"/>
          </a:p>
        </p:txBody>
      </p:sp>
      <p:sp>
        <p:nvSpPr>
          <p:cNvPr id="3" name="Zástupný obsah 2">
            <a:extLst>
              <a:ext uri="{FF2B5EF4-FFF2-40B4-BE49-F238E27FC236}">
                <a16:creationId xmlns:a16="http://schemas.microsoft.com/office/drawing/2014/main" id="{42D2E55E-DD10-44C3-9E6C-8D1B09D915D9}"/>
              </a:ext>
            </a:extLst>
          </p:cNvPr>
          <p:cNvSpPr>
            <a:spLocks noGrp="1"/>
          </p:cNvSpPr>
          <p:nvPr>
            <p:ph idx="1"/>
          </p:nvPr>
        </p:nvSpPr>
        <p:spPr>
          <a:xfrm>
            <a:off x="553700" y="1300500"/>
            <a:ext cx="10753200" cy="3960000"/>
          </a:xfrm>
        </p:spPr>
        <p:txBody>
          <a:bodyPr/>
          <a:lstStyle/>
          <a:p>
            <a:r>
              <a:rPr lang="cs-CZ" sz="2400" b="1" dirty="0"/>
              <a:t>Smysl</a:t>
            </a:r>
            <a:r>
              <a:rPr lang="cs-CZ" sz="2400" dirty="0"/>
              <a:t> projektu odpovídá žákům i učiteli na základní otázku </a:t>
            </a:r>
            <a:r>
              <a:rPr lang="cs-CZ" sz="2400" b="1" dirty="0"/>
              <a:t>„Proč daný projekt realizovat?“</a:t>
            </a:r>
            <a:r>
              <a:rPr lang="cs-CZ" sz="2400" dirty="0"/>
              <a:t> Je vhodné stanovit si ho ve dvou rovinách:</a:t>
            </a:r>
          </a:p>
          <a:p>
            <a:endParaRPr lang="cs-CZ" sz="2400" dirty="0"/>
          </a:p>
          <a:p>
            <a:r>
              <a:rPr lang="cs-CZ" sz="2400" b="1" dirty="0"/>
              <a:t>a) v rovině žáků </a:t>
            </a:r>
            <a:r>
              <a:rPr lang="cs-CZ" sz="2400" dirty="0"/>
              <a:t>– odpovídá žákům na otázku </a:t>
            </a:r>
            <a:r>
              <a:rPr lang="cs-CZ" sz="2400" b="1" dirty="0"/>
              <a:t>„Proč?“</a:t>
            </a:r>
            <a:r>
              <a:rPr lang="cs-CZ" sz="2400" dirty="0"/>
              <a:t> uskutečnit daný projekt a pomáhá určit výstup projektu. S žáky ho musíte pojmenovat. Je třeba si ujasnit, proč by měli žáci projekt realizovat a získat je pro něj. Tento krok je významný z hlediska motivace žáků k řešení projektu a uvědomění si přínosu svého konání. Podněcuje tedy složku emocionální i volní a pomáhá žákovi ujasnit si blíže daný záměr.</a:t>
            </a:r>
          </a:p>
          <a:p>
            <a:endParaRPr lang="cs-CZ" sz="2400" dirty="0"/>
          </a:p>
          <a:p>
            <a:r>
              <a:rPr lang="cs-CZ" sz="2400" b="1" dirty="0"/>
              <a:t>b) v rovině učitele </a:t>
            </a:r>
            <a:r>
              <a:rPr lang="cs-CZ" sz="2400" dirty="0"/>
              <a:t>– analyzovat si projekt orientačně na základě svých zkušeností z hlediska rozvoje osobnosti žáka v rovině </a:t>
            </a:r>
            <a:r>
              <a:rPr lang="cs-CZ" sz="2400" b="1" dirty="0"/>
              <a:t>kognitivní, psychomotorické, sociální a afektivní</a:t>
            </a:r>
            <a:r>
              <a:rPr lang="cs-CZ" sz="2400" dirty="0"/>
              <a:t> a uvědomit si, které výstupy školního kurikula a které klíčové kompetence budete projektem rozvíjet.</a:t>
            </a:r>
          </a:p>
          <a:p>
            <a:endParaRPr lang="cs-CZ" dirty="0"/>
          </a:p>
        </p:txBody>
      </p:sp>
    </p:spTree>
    <p:extLst>
      <p:ext uri="{BB962C8B-B14F-4D97-AF65-F5344CB8AC3E}">
        <p14:creationId xmlns:p14="http://schemas.microsoft.com/office/powerpoint/2010/main" val="1670757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6F5D8C-F99D-4748-8567-2A827217EB79}"/>
              </a:ext>
            </a:extLst>
          </p:cNvPr>
          <p:cNvSpPr>
            <a:spLocks noGrp="1"/>
          </p:cNvSpPr>
          <p:nvPr>
            <p:ph type="title"/>
          </p:nvPr>
        </p:nvSpPr>
        <p:spPr/>
        <p:txBody>
          <a:bodyPr/>
          <a:lstStyle/>
          <a:p>
            <a:r>
              <a:rPr lang="cs-CZ" dirty="0"/>
              <a:t>Výstup projektu</a:t>
            </a:r>
          </a:p>
        </p:txBody>
      </p:sp>
      <p:sp>
        <p:nvSpPr>
          <p:cNvPr id="3" name="Zástupný obsah 2">
            <a:extLst>
              <a:ext uri="{FF2B5EF4-FFF2-40B4-BE49-F238E27FC236}">
                <a16:creationId xmlns:a16="http://schemas.microsoft.com/office/drawing/2014/main" id="{D376C0E1-CFC1-4567-B0E7-422907EEADF7}"/>
              </a:ext>
            </a:extLst>
          </p:cNvPr>
          <p:cNvSpPr>
            <a:spLocks noGrp="1"/>
          </p:cNvSpPr>
          <p:nvPr>
            <p:ph idx="1"/>
          </p:nvPr>
        </p:nvSpPr>
        <p:spPr>
          <a:xfrm>
            <a:off x="718800" y="1872000"/>
            <a:ext cx="10753200" cy="4427200"/>
          </a:xfrm>
        </p:spPr>
        <p:txBody>
          <a:bodyPr>
            <a:normAutofit fontScale="40000" lnSpcReduction="20000"/>
          </a:bodyPr>
          <a:lstStyle/>
          <a:p>
            <a:r>
              <a:rPr lang="cs-CZ" sz="4200" dirty="0"/>
              <a:t>Již samotný problém k řešení a jeho smysl nabízí konkrétní a smysluplný </a:t>
            </a:r>
            <a:r>
              <a:rPr lang="cs-CZ" sz="4200" b="1" dirty="0"/>
              <a:t>výstup</a:t>
            </a:r>
            <a:r>
              <a:rPr lang="cs-CZ" sz="4200" dirty="0"/>
              <a:t> projektu. Ten je tím stěžejním motivačním prvkem, kvůli kterému děti projekt realizují. Měl by být zajímavý, poutavý, vycházet z potřeb účastníků, může být originální. </a:t>
            </a:r>
            <a:r>
              <a:rPr lang="cs-CZ" sz="4200" b="1" dirty="0"/>
              <a:t>O podobě výstupu projektu by měli rozhodovat jeho přímí účastníci</a:t>
            </a:r>
            <a:r>
              <a:rPr lang="cs-CZ" sz="4200" dirty="0"/>
              <a:t> (ve škole žáci). Ti zde mohou uplatnit invenci a originalitu. Zamyslete se nad otázkou: "</a:t>
            </a:r>
            <a:r>
              <a:rPr lang="cs-CZ" sz="4200" i="1" dirty="0"/>
              <a:t>Jaká je v této chvíli vaše role?</a:t>
            </a:r>
          </a:p>
          <a:p>
            <a:endParaRPr lang="cs-CZ" sz="4200" i="1" dirty="0"/>
          </a:p>
          <a:p>
            <a:r>
              <a:rPr lang="cs-CZ" sz="4200" dirty="0"/>
              <a:t>Učitel může působit jako osoba usměrňující volbu vhodného výstupu vzhledem k jeho proveditelnosti: </a:t>
            </a:r>
            <a:r>
              <a:rPr lang="cs-CZ" sz="4200" b="1" i="1" dirty="0"/>
              <a:t>musela jsem usměrňovat žáky, kteří navrhovali nerealizovatelná řešení.</a:t>
            </a:r>
            <a:r>
              <a:rPr lang="cs-CZ" sz="4200" b="1" dirty="0"/>
              <a:t> </a:t>
            </a:r>
            <a:r>
              <a:rPr lang="cs-CZ" sz="4200" dirty="0"/>
              <a:t>V každém případě jde zpravidla o produkt, který se vyznačuje ze subjektivního hlediska svojí novostí a užitečností.</a:t>
            </a:r>
          </a:p>
          <a:p>
            <a:endParaRPr lang="cs-CZ" sz="4200" dirty="0"/>
          </a:p>
          <a:p>
            <a:r>
              <a:rPr lang="cs-CZ" sz="4200" dirty="0"/>
              <a:t>Často diskutovanou otázkou je, zda </a:t>
            </a:r>
            <a:r>
              <a:rPr lang="cs-CZ" sz="4200" b="1" dirty="0"/>
              <a:t>je možné realizovat projekty již v 1. ročníku</a:t>
            </a:r>
            <a:r>
              <a:rPr lang="cs-CZ" sz="4200" dirty="0"/>
              <a:t>. Na tuto otázku neexistuje jednoznačná odpověď, záleží totiž, jak dokážete třídu na projekty připravit, jaké projekty zvolíte vůči úrovni jejich čtení a práci s informacemi a dovednosti spolupracovat. To, že to jde, dokazují projekty ve výše uvedené tabulce. Důležité ale je uvědomit si, že k realizaci projektů potřebují děti určité kompetence, k nimž je třeba je vést.</a:t>
            </a:r>
          </a:p>
          <a:p>
            <a:endParaRPr lang="cs-CZ" sz="4200" dirty="0"/>
          </a:p>
          <a:p>
            <a:r>
              <a:rPr lang="cs-CZ" sz="4200" dirty="0"/>
              <a:t>1. třída - projekty, které jsou součástí souboru učebnic pro </a:t>
            </a:r>
            <a:r>
              <a:rPr lang="cs-CZ" sz="4200" i="1" dirty="0"/>
              <a:t>Český jazyk a literaturu v 1. ročníku ZŠ s výukou čtení a psaní genetickou metodou</a:t>
            </a:r>
            <a:r>
              <a:rPr lang="cs-CZ" sz="4200" dirty="0"/>
              <a:t> spoluautorů Černé, K., Havla, J. a Grycové, M., konkrétně pracovní učebnice </a:t>
            </a:r>
            <a:r>
              <a:rPr lang="cs-CZ" sz="4200" i="1" dirty="0"/>
              <a:t>Už čteme a píšeme sami.</a:t>
            </a:r>
            <a:endParaRPr lang="cs-CZ" sz="4200" dirty="0"/>
          </a:p>
          <a:p>
            <a:endParaRPr lang="cs-CZ" dirty="0"/>
          </a:p>
        </p:txBody>
      </p:sp>
    </p:spTree>
    <p:extLst>
      <p:ext uri="{BB962C8B-B14F-4D97-AF65-F5344CB8AC3E}">
        <p14:creationId xmlns:p14="http://schemas.microsoft.com/office/powerpoint/2010/main" val="2817915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6D5C51-FB76-4456-8BCB-F644AE4A9B32}"/>
              </a:ext>
            </a:extLst>
          </p:cNvPr>
          <p:cNvSpPr>
            <a:spLocks noGrp="1"/>
          </p:cNvSpPr>
          <p:nvPr>
            <p:ph type="title"/>
          </p:nvPr>
        </p:nvSpPr>
        <p:spPr/>
        <p:txBody>
          <a:bodyPr/>
          <a:lstStyle/>
          <a:p>
            <a:endParaRPr lang="cs-CZ"/>
          </a:p>
        </p:txBody>
      </p:sp>
      <p:graphicFrame>
        <p:nvGraphicFramePr>
          <p:cNvPr id="4" name="Zástupný obsah 3">
            <a:extLst>
              <a:ext uri="{FF2B5EF4-FFF2-40B4-BE49-F238E27FC236}">
                <a16:creationId xmlns:a16="http://schemas.microsoft.com/office/drawing/2014/main" id="{377762EA-0621-4880-A57B-EEBCAB9C9FF4}"/>
              </a:ext>
            </a:extLst>
          </p:cNvPr>
          <p:cNvGraphicFramePr>
            <a:graphicFrameLocks noGrp="1"/>
          </p:cNvGraphicFramePr>
          <p:nvPr>
            <p:ph idx="1"/>
            <p:extLst>
              <p:ext uri="{D42A27DB-BD31-4B8C-83A1-F6EECF244321}">
                <p14:modId xmlns:p14="http://schemas.microsoft.com/office/powerpoint/2010/main" val="795152646"/>
              </p:ext>
            </p:extLst>
          </p:nvPr>
        </p:nvGraphicFramePr>
        <p:xfrm>
          <a:off x="1294927" y="1500203"/>
          <a:ext cx="9980023" cy="5051393"/>
        </p:xfrm>
        <a:graphic>
          <a:graphicData uri="http://schemas.openxmlformats.org/drawingml/2006/table">
            <a:tbl>
              <a:tblPr/>
              <a:tblGrid>
                <a:gridCol w="659056">
                  <a:extLst>
                    <a:ext uri="{9D8B030D-6E8A-4147-A177-3AD203B41FA5}">
                      <a16:colId xmlns:a16="http://schemas.microsoft.com/office/drawing/2014/main" val="2203449786"/>
                    </a:ext>
                  </a:extLst>
                </a:gridCol>
                <a:gridCol w="1234426">
                  <a:extLst>
                    <a:ext uri="{9D8B030D-6E8A-4147-A177-3AD203B41FA5}">
                      <a16:colId xmlns:a16="http://schemas.microsoft.com/office/drawing/2014/main" val="3671146642"/>
                    </a:ext>
                  </a:extLst>
                </a:gridCol>
                <a:gridCol w="2050404">
                  <a:extLst>
                    <a:ext uri="{9D8B030D-6E8A-4147-A177-3AD203B41FA5}">
                      <a16:colId xmlns:a16="http://schemas.microsoft.com/office/drawing/2014/main" val="3117536048"/>
                    </a:ext>
                  </a:extLst>
                </a:gridCol>
                <a:gridCol w="6036137">
                  <a:extLst>
                    <a:ext uri="{9D8B030D-6E8A-4147-A177-3AD203B41FA5}">
                      <a16:colId xmlns:a16="http://schemas.microsoft.com/office/drawing/2014/main" val="4230688227"/>
                    </a:ext>
                  </a:extLst>
                </a:gridCol>
              </a:tblGrid>
              <a:tr h="388569">
                <a:tc>
                  <a:txBody>
                    <a:bodyPr/>
                    <a:lstStyle/>
                    <a:p>
                      <a:pPr algn="ctr"/>
                      <a:r>
                        <a:rPr lang="cs-CZ" sz="1400" b="1" dirty="0">
                          <a:effectLst/>
                          <a:latin typeface="&amp;quot"/>
                        </a:rPr>
                        <a:t>Ročník</a:t>
                      </a:r>
                      <a:endParaRPr lang="cs-CZ" sz="1400" dirty="0">
                        <a:effectLst/>
                        <a:latin typeface="&amp;quot"/>
                      </a:endParaRPr>
                    </a:p>
                  </a:txBody>
                  <a:tcPr marL="0" marR="0" marT="0" marB="0" anchor="ctr">
                    <a:lnL>
                      <a:noFill/>
                    </a:lnL>
                    <a:lnR>
                      <a:noFill/>
                    </a:lnR>
                    <a:lnT>
                      <a:noFill/>
                    </a:lnT>
                    <a:lnB>
                      <a:noFill/>
                    </a:lnB>
                  </a:tcPr>
                </a:tc>
                <a:tc>
                  <a:txBody>
                    <a:bodyPr/>
                    <a:lstStyle/>
                    <a:p>
                      <a:pPr algn="ctr"/>
                      <a:r>
                        <a:rPr lang="cs-CZ" sz="1400" b="1">
                          <a:effectLst/>
                          <a:latin typeface="&amp;quot"/>
                        </a:rPr>
                        <a:t>Název projektu</a:t>
                      </a:r>
                      <a:endParaRPr lang="cs-CZ" sz="1400">
                        <a:effectLst/>
                        <a:latin typeface="&amp;quot"/>
                      </a:endParaRPr>
                    </a:p>
                  </a:txBody>
                  <a:tcPr marL="0" marR="0" marT="0" marB="0" anchor="ctr">
                    <a:lnL>
                      <a:noFill/>
                    </a:lnL>
                    <a:lnR>
                      <a:noFill/>
                    </a:lnR>
                    <a:lnT>
                      <a:noFill/>
                    </a:lnT>
                    <a:lnB>
                      <a:noFill/>
                    </a:lnB>
                  </a:tcPr>
                </a:tc>
                <a:tc>
                  <a:txBody>
                    <a:bodyPr/>
                    <a:lstStyle/>
                    <a:p>
                      <a:pPr algn="ctr"/>
                      <a:r>
                        <a:rPr lang="cs-CZ" sz="1400" b="1">
                          <a:effectLst/>
                          <a:latin typeface="&amp;quot"/>
                        </a:rPr>
                        <a:t>Smysl</a:t>
                      </a:r>
                      <a:endParaRPr lang="cs-CZ" sz="1400">
                        <a:effectLst/>
                        <a:latin typeface="&amp;quot"/>
                      </a:endParaRPr>
                    </a:p>
                  </a:txBody>
                  <a:tcPr marL="0" marR="0" marT="0" marB="0" anchor="ctr">
                    <a:lnL>
                      <a:noFill/>
                    </a:lnL>
                    <a:lnR>
                      <a:noFill/>
                    </a:lnR>
                    <a:lnT>
                      <a:noFill/>
                    </a:lnT>
                    <a:lnB>
                      <a:noFill/>
                    </a:lnB>
                  </a:tcPr>
                </a:tc>
                <a:tc>
                  <a:txBody>
                    <a:bodyPr/>
                    <a:lstStyle/>
                    <a:p>
                      <a:pPr algn="ctr"/>
                      <a:r>
                        <a:rPr lang="cs-CZ" sz="1400" b="1">
                          <a:effectLst/>
                          <a:latin typeface="&amp;quot"/>
                        </a:rPr>
                        <a:t>Výstup</a:t>
                      </a:r>
                      <a:endParaRPr lang="cs-CZ" sz="1400">
                        <a:effectLst/>
                        <a:latin typeface="&amp;quot"/>
                      </a:endParaRPr>
                    </a:p>
                  </a:txBody>
                  <a:tcPr marL="0" marR="0" marT="0" marB="0" anchor="ctr">
                    <a:lnL>
                      <a:noFill/>
                    </a:lnL>
                    <a:lnR>
                      <a:noFill/>
                    </a:lnR>
                    <a:lnT>
                      <a:noFill/>
                    </a:lnT>
                    <a:lnB>
                      <a:noFill/>
                    </a:lnB>
                  </a:tcPr>
                </a:tc>
                <a:extLst>
                  <a:ext uri="{0D108BD9-81ED-4DB2-BD59-A6C34878D82A}">
                    <a16:rowId xmlns:a16="http://schemas.microsoft.com/office/drawing/2014/main" val="4290142411"/>
                  </a:ext>
                </a:extLst>
              </a:tr>
              <a:tr h="582853">
                <a:tc>
                  <a:txBody>
                    <a:bodyPr/>
                    <a:lstStyle/>
                    <a:p>
                      <a:pPr algn="ctr"/>
                      <a:r>
                        <a:rPr lang="cs-CZ" sz="1400" dirty="0">
                          <a:effectLst/>
                          <a:latin typeface="&amp;quot"/>
                        </a:rPr>
                        <a:t>5.</a:t>
                      </a:r>
                    </a:p>
                  </a:txBody>
                  <a:tcPr marL="0" marR="0" marT="0" marB="0" anchor="ctr">
                    <a:lnL>
                      <a:noFill/>
                    </a:lnL>
                    <a:lnR>
                      <a:noFill/>
                    </a:lnR>
                    <a:lnT>
                      <a:noFill/>
                    </a:lnT>
                    <a:lnB>
                      <a:noFill/>
                    </a:lnB>
                  </a:tcPr>
                </a:tc>
                <a:tc>
                  <a:txBody>
                    <a:bodyPr/>
                    <a:lstStyle/>
                    <a:p>
                      <a:pPr algn="ctr"/>
                      <a:r>
                        <a:rPr lang="cs-CZ" sz="1400" dirty="0">
                          <a:effectLst/>
                          <a:latin typeface="&amp;quot"/>
                        </a:rPr>
                        <a:t>Život papíru, aneb… </a:t>
                      </a:r>
                    </a:p>
                  </a:txBody>
                  <a:tcPr marL="0" marR="0" marT="0" marB="0" anchor="ctr">
                    <a:lnL>
                      <a:noFill/>
                    </a:lnL>
                    <a:lnR>
                      <a:noFill/>
                    </a:lnR>
                    <a:lnT>
                      <a:noFill/>
                    </a:lnT>
                    <a:lnB>
                      <a:noFill/>
                    </a:lnB>
                  </a:tcPr>
                </a:tc>
                <a:tc>
                  <a:txBody>
                    <a:bodyPr/>
                    <a:lstStyle/>
                    <a:p>
                      <a:pPr algn="ctr"/>
                      <a:r>
                        <a:rPr lang="cs-CZ" sz="1400" dirty="0">
                          <a:effectLst/>
                          <a:latin typeface="&amp;quot"/>
                        </a:rPr>
                        <a:t>Co papír znamená v našem životě. </a:t>
                      </a:r>
                    </a:p>
                  </a:txBody>
                  <a:tcPr marL="0" marR="0" marT="0" marB="0" anchor="ctr">
                    <a:lnL>
                      <a:noFill/>
                    </a:lnL>
                    <a:lnR>
                      <a:noFill/>
                    </a:lnR>
                    <a:lnT>
                      <a:noFill/>
                    </a:lnT>
                    <a:lnB>
                      <a:noFill/>
                    </a:lnB>
                  </a:tcPr>
                </a:tc>
                <a:tc>
                  <a:txBody>
                    <a:bodyPr/>
                    <a:lstStyle/>
                    <a:p>
                      <a:pPr algn="ctr"/>
                      <a:r>
                        <a:rPr lang="cs-CZ" sz="1400">
                          <a:effectLst/>
                          <a:latin typeface="&amp;quot"/>
                        </a:rPr>
                        <a:t>Plakát,výroba ručního papíru </a:t>
                      </a:r>
                    </a:p>
                  </a:txBody>
                  <a:tcPr marL="0" marR="0" marT="0" marB="0" anchor="ctr">
                    <a:lnL>
                      <a:noFill/>
                    </a:lnL>
                    <a:lnR>
                      <a:noFill/>
                    </a:lnR>
                    <a:lnT>
                      <a:noFill/>
                    </a:lnT>
                    <a:lnB>
                      <a:noFill/>
                    </a:lnB>
                  </a:tcPr>
                </a:tc>
                <a:extLst>
                  <a:ext uri="{0D108BD9-81ED-4DB2-BD59-A6C34878D82A}">
                    <a16:rowId xmlns:a16="http://schemas.microsoft.com/office/drawing/2014/main" val="2002201349"/>
                  </a:ext>
                </a:extLst>
              </a:tr>
              <a:tr h="582853">
                <a:tc>
                  <a:txBody>
                    <a:bodyPr/>
                    <a:lstStyle/>
                    <a:p>
                      <a:pPr algn="ctr"/>
                      <a:r>
                        <a:rPr lang="cs-CZ" sz="1400" dirty="0">
                          <a:effectLst/>
                          <a:latin typeface="&amp;quot"/>
                        </a:rPr>
                        <a:t>4.</a:t>
                      </a:r>
                    </a:p>
                  </a:txBody>
                  <a:tcPr marL="0" marR="0" marT="0" marB="0" anchor="ctr">
                    <a:lnL>
                      <a:noFill/>
                    </a:lnL>
                    <a:lnR>
                      <a:noFill/>
                    </a:lnR>
                    <a:lnT>
                      <a:noFill/>
                    </a:lnT>
                    <a:lnB>
                      <a:noFill/>
                    </a:lnB>
                  </a:tcPr>
                </a:tc>
                <a:tc>
                  <a:txBody>
                    <a:bodyPr/>
                    <a:lstStyle/>
                    <a:p>
                      <a:pPr algn="ctr"/>
                      <a:r>
                        <a:rPr lang="pl-PL" sz="1400" dirty="0">
                          <a:effectLst/>
                          <a:latin typeface="&amp;quot"/>
                        </a:rPr>
                        <a:t>To je hnůj, to není fuj! </a:t>
                      </a:r>
                    </a:p>
                  </a:txBody>
                  <a:tcPr marL="0" marR="0" marT="0" marB="0" anchor="ctr">
                    <a:lnL>
                      <a:noFill/>
                    </a:lnL>
                    <a:lnR>
                      <a:noFill/>
                    </a:lnR>
                    <a:lnT>
                      <a:noFill/>
                    </a:lnT>
                    <a:lnB>
                      <a:noFill/>
                    </a:lnB>
                  </a:tcPr>
                </a:tc>
                <a:tc>
                  <a:txBody>
                    <a:bodyPr/>
                    <a:lstStyle/>
                    <a:p>
                      <a:pPr algn="ctr"/>
                      <a:r>
                        <a:rPr lang="cs-CZ" sz="1400" dirty="0">
                          <a:effectLst/>
                          <a:latin typeface="&amp;quot"/>
                        </a:rPr>
                        <a:t>Poznat a uvědomit si koloběh látek v přírodě.</a:t>
                      </a:r>
                    </a:p>
                  </a:txBody>
                  <a:tcPr marL="0" marR="0" marT="0" marB="0" anchor="ctr">
                    <a:lnL>
                      <a:noFill/>
                    </a:lnL>
                    <a:lnR>
                      <a:noFill/>
                    </a:lnR>
                    <a:lnT>
                      <a:noFill/>
                    </a:lnT>
                    <a:lnB>
                      <a:noFill/>
                    </a:lnB>
                  </a:tcPr>
                </a:tc>
                <a:tc>
                  <a:txBody>
                    <a:bodyPr/>
                    <a:lstStyle/>
                    <a:p>
                      <a:pPr algn="ctr"/>
                      <a:r>
                        <a:rPr lang="cs-CZ" sz="1400" dirty="0">
                          <a:effectLst/>
                          <a:latin typeface="&amp;quot"/>
                        </a:rPr>
                        <a:t>Výroba kompostu; plán výukového programu pro jinou třídu</a:t>
                      </a:r>
                    </a:p>
                  </a:txBody>
                  <a:tcPr marL="0" marR="0" marT="0" marB="0" anchor="ctr">
                    <a:lnL>
                      <a:noFill/>
                    </a:lnL>
                    <a:lnR>
                      <a:noFill/>
                    </a:lnR>
                    <a:lnT>
                      <a:noFill/>
                    </a:lnT>
                    <a:lnB>
                      <a:noFill/>
                    </a:lnB>
                  </a:tcPr>
                </a:tc>
                <a:extLst>
                  <a:ext uri="{0D108BD9-81ED-4DB2-BD59-A6C34878D82A}">
                    <a16:rowId xmlns:a16="http://schemas.microsoft.com/office/drawing/2014/main" val="1792078574"/>
                  </a:ext>
                </a:extLst>
              </a:tr>
              <a:tr h="1165706">
                <a:tc>
                  <a:txBody>
                    <a:bodyPr/>
                    <a:lstStyle/>
                    <a:p>
                      <a:pPr algn="ctr"/>
                      <a:r>
                        <a:rPr lang="cs-CZ" sz="1400" dirty="0">
                          <a:effectLst/>
                          <a:latin typeface="&amp;quot"/>
                        </a:rPr>
                        <a:t>1.</a:t>
                      </a:r>
                    </a:p>
                  </a:txBody>
                  <a:tcPr marL="0" marR="0" marT="0" marB="0" anchor="ctr">
                    <a:lnL>
                      <a:noFill/>
                    </a:lnL>
                    <a:lnR>
                      <a:noFill/>
                    </a:lnR>
                    <a:lnT>
                      <a:noFill/>
                    </a:lnT>
                    <a:lnB>
                      <a:noFill/>
                    </a:lnB>
                  </a:tcPr>
                </a:tc>
                <a:tc>
                  <a:txBody>
                    <a:bodyPr/>
                    <a:lstStyle/>
                    <a:p>
                      <a:pPr algn="ctr"/>
                      <a:r>
                        <a:rPr lang="cs-CZ" sz="1400" dirty="0">
                          <a:effectLst/>
                          <a:latin typeface="&amp;quot"/>
                        </a:rPr>
                        <a:t>Lexikon jarních květin – aneb co nám jaro přineslo?</a:t>
                      </a:r>
                    </a:p>
                  </a:txBody>
                  <a:tcPr marL="0" marR="0" marT="0" marB="0" anchor="ctr">
                    <a:lnL>
                      <a:noFill/>
                    </a:lnL>
                    <a:lnR>
                      <a:noFill/>
                    </a:lnR>
                    <a:lnT>
                      <a:noFill/>
                    </a:lnT>
                    <a:lnB>
                      <a:noFill/>
                    </a:lnB>
                  </a:tcPr>
                </a:tc>
                <a:tc>
                  <a:txBody>
                    <a:bodyPr/>
                    <a:lstStyle/>
                    <a:p>
                      <a:pPr algn="ctr"/>
                      <a:r>
                        <a:rPr lang="cs-CZ" sz="1400" dirty="0">
                          <a:effectLst/>
                          <a:latin typeface="&amp;quot"/>
                        </a:rPr>
                        <a:t>Žáci se seznámí s jarními rostlinami a květinami a naučí se je poznávat</a:t>
                      </a:r>
                    </a:p>
                  </a:txBody>
                  <a:tcPr marL="0" marR="0" marT="0" marB="0" anchor="ctr">
                    <a:lnL>
                      <a:noFill/>
                    </a:lnL>
                    <a:lnR>
                      <a:noFill/>
                    </a:lnR>
                    <a:lnT>
                      <a:noFill/>
                    </a:lnT>
                    <a:lnB>
                      <a:noFill/>
                    </a:lnB>
                  </a:tcPr>
                </a:tc>
                <a:tc>
                  <a:txBody>
                    <a:bodyPr/>
                    <a:lstStyle/>
                    <a:p>
                      <a:pPr algn="ctr"/>
                      <a:r>
                        <a:rPr lang="cs-CZ" sz="1400" dirty="0">
                          <a:effectLst/>
                          <a:latin typeface="&amp;quot"/>
                        </a:rPr>
                        <a:t>Kniha – lexikon jarních květin (podle toho, jak si žáci svůj výstup pojmenují</a:t>
                      </a:r>
                    </a:p>
                  </a:txBody>
                  <a:tcPr marL="0" marR="0" marT="0" marB="0" anchor="ctr">
                    <a:lnL>
                      <a:noFill/>
                    </a:lnL>
                    <a:lnR>
                      <a:noFill/>
                    </a:lnR>
                    <a:lnT>
                      <a:noFill/>
                    </a:lnT>
                    <a:lnB>
                      <a:noFill/>
                    </a:lnB>
                  </a:tcPr>
                </a:tc>
                <a:extLst>
                  <a:ext uri="{0D108BD9-81ED-4DB2-BD59-A6C34878D82A}">
                    <a16:rowId xmlns:a16="http://schemas.microsoft.com/office/drawing/2014/main" val="781400893"/>
                  </a:ext>
                </a:extLst>
              </a:tr>
              <a:tr h="1165706">
                <a:tc>
                  <a:txBody>
                    <a:bodyPr/>
                    <a:lstStyle/>
                    <a:p>
                      <a:pPr algn="ctr"/>
                      <a:r>
                        <a:rPr lang="cs-CZ" sz="1400">
                          <a:effectLst/>
                          <a:latin typeface="&amp;quot"/>
                        </a:rPr>
                        <a:t>1.</a:t>
                      </a:r>
                    </a:p>
                  </a:txBody>
                  <a:tcPr marL="0" marR="0" marT="0" marB="0" anchor="ctr">
                    <a:lnL>
                      <a:noFill/>
                    </a:lnL>
                    <a:lnR>
                      <a:noFill/>
                    </a:lnR>
                    <a:lnT>
                      <a:noFill/>
                    </a:lnT>
                    <a:lnB>
                      <a:noFill/>
                    </a:lnB>
                  </a:tcPr>
                </a:tc>
                <a:tc>
                  <a:txBody>
                    <a:bodyPr/>
                    <a:lstStyle/>
                    <a:p>
                      <a:pPr algn="ctr"/>
                      <a:r>
                        <a:rPr lang="cs-CZ" sz="1400" dirty="0">
                          <a:effectLst/>
                          <a:latin typeface="&amp;quot"/>
                        </a:rPr>
                        <a:t>Co dělá hmyz, když nelétá venku?</a:t>
                      </a:r>
                    </a:p>
                  </a:txBody>
                  <a:tcPr marL="0" marR="0" marT="0" marB="0" anchor="ctr">
                    <a:lnL>
                      <a:noFill/>
                    </a:lnL>
                    <a:lnR>
                      <a:noFill/>
                    </a:lnR>
                    <a:lnT>
                      <a:noFill/>
                    </a:lnT>
                    <a:lnB>
                      <a:noFill/>
                    </a:lnB>
                  </a:tcPr>
                </a:tc>
                <a:tc>
                  <a:txBody>
                    <a:bodyPr/>
                    <a:lstStyle/>
                    <a:p>
                      <a:pPr algn="ctr"/>
                      <a:r>
                        <a:rPr lang="cs-CZ" sz="1400" dirty="0">
                          <a:effectLst/>
                          <a:latin typeface="&amp;quot"/>
                        </a:rPr>
                        <a:t>Děti se dozví základní informace o hmyzu a o tom, co dělá, když nelétá venku (například v noci nebo v zimě).</a:t>
                      </a:r>
                    </a:p>
                  </a:txBody>
                  <a:tcPr marL="0" marR="0" marT="0" marB="0" anchor="ctr">
                    <a:lnL>
                      <a:noFill/>
                    </a:lnL>
                    <a:lnR>
                      <a:noFill/>
                    </a:lnR>
                    <a:lnT>
                      <a:noFill/>
                    </a:lnT>
                    <a:lnB>
                      <a:noFill/>
                    </a:lnB>
                  </a:tcPr>
                </a:tc>
                <a:tc>
                  <a:txBody>
                    <a:bodyPr/>
                    <a:lstStyle/>
                    <a:p>
                      <a:pPr algn="ctr"/>
                      <a:r>
                        <a:rPr lang="cs-CZ" sz="1400" dirty="0">
                          <a:effectLst/>
                          <a:latin typeface="&amp;quot"/>
                        </a:rPr>
                        <a:t>Děti vyrobí domeček pro hmyz, který umístí na vhodné místo v zahradě v areálu školy. V průběhu školního roku budou sledovat pohyb hmyzu a dění kolem domečku</a:t>
                      </a:r>
                    </a:p>
                  </a:txBody>
                  <a:tcPr marL="0" marR="0" marT="0" marB="0" anchor="ctr">
                    <a:lnL>
                      <a:noFill/>
                    </a:lnL>
                    <a:lnR>
                      <a:noFill/>
                    </a:lnR>
                    <a:lnT>
                      <a:noFill/>
                    </a:lnT>
                    <a:lnB>
                      <a:noFill/>
                    </a:lnB>
                  </a:tcPr>
                </a:tc>
                <a:extLst>
                  <a:ext uri="{0D108BD9-81ED-4DB2-BD59-A6C34878D82A}">
                    <a16:rowId xmlns:a16="http://schemas.microsoft.com/office/drawing/2014/main" val="471031297"/>
                  </a:ext>
                </a:extLst>
              </a:tr>
              <a:tr h="1165706">
                <a:tc>
                  <a:txBody>
                    <a:bodyPr/>
                    <a:lstStyle/>
                    <a:p>
                      <a:pPr algn="ctr"/>
                      <a:r>
                        <a:rPr lang="cs-CZ" sz="1400">
                          <a:effectLst/>
                          <a:latin typeface="&amp;quot"/>
                        </a:rPr>
                        <a:t>3.-5.</a:t>
                      </a:r>
                    </a:p>
                  </a:txBody>
                  <a:tcPr marL="0" marR="0" marT="0" marB="0" anchor="ctr">
                    <a:lnL>
                      <a:noFill/>
                    </a:lnL>
                    <a:lnR>
                      <a:noFill/>
                    </a:lnR>
                    <a:lnT>
                      <a:noFill/>
                    </a:lnT>
                    <a:lnB>
                      <a:noFill/>
                    </a:lnB>
                  </a:tcPr>
                </a:tc>
                <a:tc>
                  <a:txBody>
                    <a:bodyPr/>
                    <a:lstStyle/>
                    <a:p>
                      <a:pPr algn="ctr"/>
                      <a:r>
                        <a:rPr lang="cs-CZ" sz="1400" b="1">
                          <a:effectLst/>
                          <a:latin typeface="&amp;quot"/>
                        </a:rPr>
                        <a:t>Co s akváriem</a:t>
                      </a:r>
                      <a:endParaRPr lang="cs-CZ" sz="1400">
                        <a:effectLst/>
                        <a:latin typeface="&amp;quot"/>
                      </a:endParaRPr>
                    </a:p>
                  </a:txBody>
                  <a:tcPr marL="0" marR="0" marT="0" marB="0" anchor="ctr">
                    <a:lnL>
                      <a:noFill/>
                    </a:lnL>
                    <a:lnR>
                      <a:noFill/>
                    </a:lnR>
                    <a:lnT>
                      <a:noFill/>
                    </a:lnT>
                    <a:lnB>
                      <a:noFill/>
                    </a:lnB>
                  </a:tcPr>
                </a:tc>
                <a:tc>
                  <a:txBody>
                    <a:bodyPr/>
                    <a:lstStyle/>
                    <a:p>
                      <a:pPr algn="ctr"/>
                      <a:r>
                        <a:rPr lang="cs-CZ" sz="1400">
                          <a:effectLst/>
                          <a:latin typeface="&amp;quot"/>
                        </a:rPr>
                        <a:t>najít účelné využití pro darované akvárium, které díky prasklinám jako akvárium již nemohlo sloužit</a:t>
                      </a:r>
                    </a:p>
                  </a:txBody>
                  <a:tcPr marL="0" marR="0" marT="0" marB="0" anchor="ctr">
                    <a:lnL>
                      <a:noFill/>
                    </a:lnL>
                    <a:lnR>
                      <a:noFill/>
                    </a:lnR>
                    <a:lnT>
                      <a:noFill/>
                    </a:lnT>
                    <a:lnB>
                      <a:noFill/>
                    </a:lnB>
                  </a:tcPr>
                </a:tc>
                <a:tc>
                  <a:txBody>
                    <a:bodyPr/>
                    <a:lstStyle/>
                    <a:p>
                      <a:pPr algn="ctr"/>
                      <a:r>
                        <a:rPr lang="cs-CZ" sz="1400" dirty="0">
                          <a:effectLst/>
                          <a:latin typeface="&amp;quot"/>
                        </a:rPr>
                        <a:t>Chov drobných živočichů ve třídě.</a:t>
                      </a:r>
                    </a:p>
                  </a:txBody>
                  <a:tcPr marL="0" marR="0" marT="0" marB="0" anchor="ctr">
                    <a:lnL>
                      <a:noFill/>
                    </a:lnL>
                    <a:lnR>
                      <a:noFill/>
                    </a:lnR>
                    <a:lnT>
                      <a:noFill/>
                    </a:lnT>
                    <a:lnB>
                      <a:noFill/>
                    </a:lnB>
                  </a:tcPr>
                </a:tc>
                <a:extLst>
                  <a:ext uri="{0D108BD9-81ED-4DB2-BD59-A6C34878D82A}">
                    <a16:rowId xmlns:a16="http://schemas.microsoft.com/office/drawing/2014/main" val="1591415896"/>
                  </a:ext>
                </a:extLst>
              </a:tr>
            </a:tbl>
          </a:graphicData>
        </a:graphic>
      </p:graphicFrame>
    </p:spTree>
    <p:extLst>
      <p:ext uri="{BB962C8B-B14F-4D97-AF65-F5344CB8AC3E}">
        <p14:creationId xmlns:p14="http://schemas.microsoft.com/office/powerpoint/2010/main" val="4135325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a:t>PODROUŽEK. L. </a:t>
            </a:r>
            <a:r>
              <a:rPr lang="cs-CZ" altLang="cs-CZ" i="1" dirty="0"/>
              <a:t>Integrovaná výuka na základní škole.</a:t>
            </a:r>
            <a:r>
              <a:rPr lang="cs-CZ" altLang="cs-CZ" dirty="0"/>
              <a:t> Plzeň: Fraus, 2002, s.13-14.</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Integrovaná tematická výuka a projekt</a:t>
            </a:r>
          </a:p>
        </p:txBody>
      </p:sp>
      <p:sp>
        <p:nvSpPr>
          <p:cNvPr id="5" name="Zástupný symbol pro obsah 4"/>
          <p:cNvSpPr>
            <a:spLocks noGrp="1"/>
          </p:cNvSpPr>
          <p:nvPr>
            <p:ph idx="1"/>
          </p:nvPr>
        </p:nvSpPr>
        <p:spPr/>
        <p:txBody>
          <a:bodyPr/>
          <a:lstStyle/>
          <a:p>
            <a:r>
              <a:rPr lang="cs-CZ" sz="1600" dirty="0"/>
              <a:t>Projektová a integrovaná tematická výuka souvisí s pojmem </a:t>
            </a:r>
            <a:r>
              <a:rPr lang="cs-CZ" sz="1600" b="1" dirty="0"/>
              <a:t>integrace</a:t>
            </a:r>
            <a:r>
              <a:rPr lang="cs-CZ" sz="1600" dirty="0"/>
              <a:t> – zde máme na mysli </a:t>
            </a:r>
            <a:r>
              <a:rPr lang="cs-CZ" sz="1600" b="1" dirty="0"/>
              <a:t>obsahové</a:t>
            </a:r>
            <a:r>
              <a:rPr lang="cs-CZ" sz="1600" dirty="0"/>
              <a:t>.</a:t>
            </a:r>
          </a:p>
          <a:p>
            <a:r>
              <a:rPr lang="cs-CZ" sz="1600" dirty="0"/>
              <a:t>L. Podroužek hovoří o integrované výuce jako o „</a:t>
            </a:r>
            <a:r>
              <a:rPr lang="cs-CZ" sz="1600" i="1" dirty="0"/>
              <a:t>spojení (syntéze) učiva jednotlivých učebních předmětů nebo kognitivně blízkých vzdělávacích oblastí v jeden celek s důrazem na komplexnost a globálnost poznávání, kde se uplatňuje řada mezipředmětových vztahů</a:t>
            </a:r>
            <a:r>
              <a:rPr lang="cs-CZ" sz="1600" dirty="0"/>
              <a:t>.“ </a:t>
            </a:r>
          </a:p>
          <a:p>
            <a:r>
              <a:rPr lang="cs-CZ" sz="1600" dirty="0"/>
              <a:t>Integrovaná výuka tedy usiluje o syntézu učiva, vytváření těsných vazeb mezi jednotlivými vyučovacími předměty. V tomto případě hovoříme o </a:t>
            </a:r>
            <a:r>
              <a:rPr lang="cs-CZ" sz="1600" b="1" dirty="0"/>
              <a:t>integraci horizontální</a:t>
            </a:r>
            <a:r>
              <a:rPr lang="cs-CZ" sz="1600" dirty="0"/>
              <a:t>, ale rovněž akcentuje propojení teoretických poznatků s praktickými činnostmi žáků, propojování učiva a učení ve škole s reálným světem, praktickými problémy </a:t>
            </a:r>
            <a:r>
              <a:rPr lang="cs-CZ" sz="1600" b="1" dirty="0"/>
              <a:t>(vertikální integrace)</a:t>
            </a:r>
            <a:r>
              <a:rPr lang="cs-CZ" sz="1600" dirty="0"/>
              <a:t>.</a:t>
            </a:r>
          </a:p>
          <a:p>
            <a:r>
              <a:rPr lang="cs-CZ" sz="1600" dirty="0"/>
              <a:t>Jestliže se při projektové výuce koncentruje učivo kolem určitého úkolu, problému s přesahem do života dětí, pak se v integrované tematické výuce soustředí činnosti kolem jádra, jímž je určité téma. Při integrované výuce je třeba uvážlivě volit jednotlivá témata, aby nově koncipovaný obsah tvořil určitou soustavu poznatků, které jsou pro žáky významné, motivující a také upotřebitelné.</a:t>
            </a:r>
          </a:p>
        </p:txBody>
      </p:sp>
    </p:spTree>
    <p:extLst>
      <p:ext uri="{BB962C8B-B14F-4D97-AF65-F5344CB8AC3E}">
        <p14:creationId xmlns:p14="http://schemas.microsoft.com/office/powerpoint/2010/main" val="2658811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EA7A75-FF55-4224-8E3C-D4E33944A31A}"/>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ABFD96AF-685B-4143-B9FB-B0ED492B8E4C}"/>
              </a:ext>
            </a:extLst>
          </p:cNvPr>
          <p:cNvSpPr>
            <a:spLocks noGrp="1"/>
          </p:cNvSpPr>
          <p:nvPr>
            <p:ph idx="1"/>
          </p:nvPr>
        </p:nvSpPr>
        <p:spPr/>
        <p:txBody>
          <a:bodyPr/>
          <a:lstStyle/>
          <a:p>
            <a:r>
              <a:rPr lang="cs-CZ" dirty="0"/>
              <a:t>• Již víme, jaký projekt budeme realizovat (</a:t>
            </a:r>
            <a:r>
              <a:rPr lang="cs-CZ" b="1" dirty="0"/>
              <a:t>Co</a:t>
            </a:r>
            <a:r>
              <a:rPr lang="cs-CZ" dirty="0"/>
              <a:t> budeme dělat)</a:t>
            </a:r>
          </a:p>
          <a:p>
            <a:r>
              <a:rPr lang="cs-CZ" dirty="0"/>
              <a:t>Nyní nás tedy čeká odpovědět společně s dětmi na další základní otázky:</a:t>
            </a:r>
          </a:p>
          <a:p>
            <a:r>
              <a:rPr lang="cs-CZ" dirty="0"/>
              <a:t>• </a:t>
            </a:r>
            <a:r>
              <a:rPr lang="cs-CZ" b="1" dirty="0"/>
              <a:t>Jak</a:t>
            </a:r>
            <a:r>
              <a:rPr lang="cs-CZ" dirty="0"/>
              <a:t> to budeme dělat?</a:t>
            </a:r>
          </a:p>
          <a:p>
            <a:r>
              <a:rPr lang="cs-CZ" dirty="0"/>
              <a:t>• </a:t>
            </a:r>
            <a:r>
              <a:rPr lang="cs-CZ" b="1" dirty="0"/>
              <a:t>Kdo</a:t>
            </a:r>
            <a:r>
              <a:rPr lang="cs-CZ" dirty="0"/>
              <a:t> to udělá?</a:t>
            </a:r>
          </a:p>
          <a:p>
            <a:r>
              <a:rPr lang="cs-CZ" dirty="0"/>
              <a:t>• </a:t>
            </a:r>
            <a:r>
              <a:rPr lang="cs-CZ" b="1" dirty="0"/>
              <a:t>Kdy</a:t>
            </a:r>
            <a:r>
              <a:rPr lang="cs-CZ" dirty="0"/>
              <a:t> to budeme dělat?</a:t>
            </a:r>
          </a:p>
          <a:p>
            <a:r>
              <a:rPr lang="cs-CZ" dirty="0"/>
              <a:t>• </a:t>
            </a:r>
            <a:r>
              <a:rPr lang="cs-CZ" b="1" dirty="0"/>
              <a:t>Kde</a:t>
            </a:r>
            <a:r>
              <a:rPr lang="cs-CZ" dirty="0"/>
              <a:t> to budeme dělat?</a:t>
            </a:r>
          </a:p>
          <a:p>
            <a:endParaRPr lang="cs-CZ" dirty="0"/>
          </a:p>
        </p:txBody>
      </p:sp>
    </p:spTree>
    <p:extLst>
      <p:ext uri="{BB962C8B-B14F-4D97-AF65-F5344CB8AC3E}">
        <p14:creationId xmlns:p14="http://schemas.microsoft.com/office/powerpoint/2010/main" val="426257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5E6606-0AB8-490E-A4C0-B04CBC84A314}"/>
              </a:ext>
            </a:extLst>
          </p:cNvPr>
          <p:cNvSpPr>
            <a:spLocks noGrp="1"/>
          </p:cNvSpPr>
          <p:nvPr>
            <p:ph type="title"/>
          </p:nvPr>
        </p:nvSpPr>
        <p:spPr/>
        <p:txBody>
          <a:bodyPr/>
          <a:lstStyle/>
          <a:p>
            <a:r>
              <a:rPr lang="cs-CZ" b="1" dirty="0"/>
              <a:t>Kdo to udělá aneb vymezení účastníků projektu</a:t>
            </a:r>
            <a:endParaRPr lang="cs-CZ" dirty="0"/>
          </a:p>
        </p:txBody>
      </p:sp>
      <p:sp>
        <p:nvSpPr>
          <p:cNvPr id="3" name="Zástupný obsah 2">
            <a:extLst>
              <a:ext uri="{FF2B5EF4-FFF2-40B4-BE49-F238E27FC236}">
                <a16:creationId xmlns:a16="http://schemas.microsoft.com/office/drawing/2014/main" id="{D717CD97-BDE5-4ABD-AAE6-61F2DEEBD0CE}"/>
              </a:ext>
            </a:extLst>
          </p:cNvPr>
          <p:cNvSpPr>
            <a:spLocks noGrp="1"/>
          </p:cNvSpPr>
          <p:nvPr>
            <p:ph idx="1"/>
          </p:nvPr>
        </p:nvSpPr>
        <p:spPr/>
        <p:txBody>
          <a:bodyPr/>
          <a:lstStyle/>
          <a:p>
            <a:r>
              <a:rPr lang="cs-CZ" dirty="0"/>
              <a:t>Při plánování jednotlivých činností je nezbytné, aby se žáci domluvili, kdo všechno se projektu účastní, ať již aktivně či pasivně. Kdo se bude na realizaci projektu podílet; jak se o úkoly spolužáci podělí, kdo za co převezme zodpovědnost, koho pozvou, koho požádají o pomoc…</a:t>
            </a:r>
          </a:p>
          <a:p>
            <a:endParaRPr lang="cs-CZ" dirty="0"/>
          </a:p>
          <a:p>
            <a:r>
              <a:rPr lang="cs-CZ" dirty="0"/>
              <a:t>Těmito informacemi doplňují rozpracovaný plán projektu. Žáci se většinou začnou hlásit k úkolům sami, mnohdy tak přirozeně vznikají skupiny, které se podílejí na určitých činnostech a přirozeně se rozvíjí kooperativní výuka</a:t>
            </a:r>
          </a:p>
        </p:txBody>
      </p:sp>
    </p:spTree>
    <p:extLst>
      <p:ext uri="{BB962C8B-B14F-4D97-AF65-F5344CB8AC3E}">
        <p14:creationId xmlns:p14="http://schemas.microsoft.com/office/powerpoint/2010/main" val="2856612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8EFE64-8D54-46B5-9990-A150A7BBFDAD}"/>
              </a:ext>
            </a:extLst>
          </p:cNvPr>
          <p:cNvSpPr>
            <a:spLocks noGrp="1"/>
          </p:cNvSpPr>
          <p:nvPr>
            <p:ph type="title"/>
          </p:nvPr>
        </p:nvSpPr>
        <p:spPr/>
        <p:txBody>
          <a:bodyPr/>
          <a:lstStyle/>
          <a:p>
            <a:r>
              <a:rPr lang="cs-CZ" b="1" dirty="0"/>
              <a:t>Kdy to budeme dělat aneb zpracovat časové rozvržení projektu</a:t>
            </a:r>
            <a:endParaRPr lang="cs-CZ" dirty="0"/>
          </a:p>
        </p:txBody>
      </p:sp>
      <p:sp>
        <p:nvSpPr>
          <p:cNvPr id="3" name="Zástupný obsah 2">
            <a:extLst>
              <a:ext uri="{FF2B5EF4-FFF2-40B4-BE49-F238E27FC236}">
                <a16:creationId xmlns:a16="http://schemas.microsoft.com/office/drawing/2014/main" id="{5F4005B1-4824-4C6D-8AFA-689FA431C2D4}"/>
              </a:ext>
            </a:extLst>
          </p:cNvPr>
          <p:cNvSpPr>
            <a:spLocks noGrp="1"/>
          </p:cNvSpPr>
          <p:nvPr>
            <p:ph idx="1"/>
          </p:nvPr>
        </p:nvSpPr>
        <p:spPr/>
        <p:txBody>
          <a:bodyPr/>
          <a:lstStyle/>
          <a:p>
            <a:r>
              <a:rPr lang="cs-CZ" sz="2000" dirty="0"/>
              <a:t>V této fázi je třeba udělat si s žáky představu:</a:t>
            </a:r>
          </a:p>
          <a:p>
            <a:endParaRPr lang="cs-CZ" sz="2000" dirty="0"/>
          </a:p>
          <a:p>
            <a:r>
              <a:rPr lang="cs-CZ" sz="2000" dirty="0"/>
              <a:t>-v jakém </a:t>
            </a:r>
            <a:r>
              <a:rPr lang="cs-CZ" sz="2000" b="1" dirty="0"/>
              <a:t>časovém</a:t>
            </a:r>
            <a:r>
              <a:rPr lang="cs-CZ" sz="2000" dirty="0"/>
              <a:t> rozmezí se projekt uskuteční, jak dlouho ho budeme realizovat,</a:t>
            </a:r>
          </a:p>
          <a:p>
            <a:r>
              <a:rPr lang="cs-CZ" sz="2000" dirty="0"/>
              <a:t>-v jakých </a:t>
            </a:r>
            <a:r>
              <a:rPr lang="cs-CZ" sz="2000" b="1" dirty="0"/>
              <a:t>předmětech</a:t>
            </a:r>
            <a:r>
              <a:rPr lang="cs-CZ" sz="2000" dirty="0"/>
              <a:t> bude realizován,</a:t>
            </a:r>
          </a:p>
          <a:p>
            <a:r>
              <a:rPr lang="cs-CZ" sz="2000" dirty="0"/>
              <a:t>-zda bude probíhat jednorázově jako krátkodobý, střednědobý projekt, nebo postupně s časovými prodlevami při jeho realizování, zda a do jaké míry bude realizovaný i v rámci domácí přípravy žáků.</a:t>
            </a:r>
          </a:p>
          <a:p>
            <a:endParaRPr lang="cs-CZ" sz="2000" dirty="0"/>
          </a:p>
          <a:p>
            <a:r>
              <a:rPr lang="cs-CZ" sz="2000" dirty="0"/>
              <a:t>Vždy je třeba mít na paměti, že v průběhu projektu se objevují </a:t>
            </a:r>
            <a:r>
              <a:rPr lang="cs-CZ" sz="2000" b="1" dirty="0"/>
              <a:t>nové výzvy</a:t>
            </a:r>
            <a:r>
              <a:rPr lang="cs-CZ" sz="2000" dirty="0"/>
              <a:t>, dílčí problémy, otázky, náměty a nápady, které je buď nutné, nebo možné řešit. </a:t>
            </a:r>
            <a:r>
              <a:rPr lang="cs-CZ" sz="2000" b="1" dirty="0"/>
              <a:t>Projekt je obtížné zrealizovat v předem naplánovaném čase</a:t>
            </a:r>
            <a:r>
              <a:rPr lang="cs-CZ" sz="2000" dirty="0"/>
              <a:t>. Udělejte si vždy </a:t>
            </a:r>
            <a:r>
              <a:rPr lang="cs-CZ" sz="2000" b="1" dirty="0"/>
              <a:t>rezervu</a:t>
            </a:r>
            <a:r>
              <a:rPr lang="cs-CZ" sz="2000" dirty="0"/>
              <a:t>, s níž počítejte, nebo nové podněty eliminujte. Nebraňte se jim v okamžiku, kdy v průběhu projektu vznikají nové okolnosti nezbytně nutné pro dosažení výstupu projektu.</a:t>
            </a:r>
          </a:p>
          <a:p>
            <a:endParaRPr lang="cs-CZ" dirty="0"/>
          </a:p>
        </p:txBody>
      </p:sp>
    </p:spTree>
    <p:extLst>
      <p:ext uri="{BB962C8B-B14F-4D97-AF65-F5344CB8AC3E}">
        <p14:creationId xmlns:p14="http://schemas.microsoft.com/office/powerpoint/2010/main" val="24541474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F58F3C-FFAA-493B-A6B2-7B050D402642}"/>
              </a:ext>
            </a:extLst>
          </p:cNvPr>
          <p:cNvSpPr>
            <a:spLocks noGrp="1"/>
          </p:cNvSpPr>
          <p:nvPr>
            <p:ph type="title"/>
          </p:nvPr>
        </p:nvSpPr>
        <p:spPr/>
        <p:txBody>
          <a:bodyPr/>
          <a:lstStyle/>
          <a:p>
            <a:r>
              <a:rPr lang="cs-CZ" b="1" dirty="0"/>
              <a:t>Kde to budeme dělat aneb prostředí projektu</a:t>
            </a:r>
            <a:endParaRPr lang="cs-CZ" dirty="0"/>
          </a:p>
        </p:txBody>
      </p:sp>
      <p:sp>
        <p:nvSpPr>
          <p:cNvPr id="3" name="Zástupný obsah 2">
            <a:extLst>
              <a:ext uri="{FF2B5EF4-FFF2-40B4-BE49-F238E27FC236}">
                <a16:creationId xmlns:a16="http://schemas.microsoft.com/office/drawing/2014/main" id="{060B2F11-1E44-4125-BFDA-ECF1339683D0}"/>
              </a:ext>
            </a:extLst>
          </p:cNvPr>
          <p:cNvSpPr>
            <a:spLocks noGrp="1"/>
          </p:cNvSpPr>
          <p:nvPr>
            <p:ph idx="1"/>
          </p:nvPr>
        </p:nvSpPr>
        <p:spPr/>
        <p:txBody>
          <a:bodyPr/>
          <a:lstStyle/>
          <a:p>
            <a:pPr marL="0" indent="0">
              <a:buNone/>
            </a:pPr>
            <a:r>
              <a:rPr lang="cs-CZ" dirty="0"/>
              <a:t>V případě </a:t>
            </a:r>
            <a:r>
              <a:rPr lang="cs-CZ" b="1" dirty="0"/>
              <a:t>interního prostředí</a:t>
            </a:r>
            <a:r>
              <a:rPr lang="cs-CZ" dirty="0"/>
              <a:t> promyslet všechny možnosti, které máme k dispozici: chodby, knihovna, počítačová učebna, odborné učebny II. stupně, společný sál…, uspořádání třídy. </a:t>
            </a:r>
          </a:p>
          <a:p>
            <a:pPr marL="0" indent="0">
              <a:buNone/>
            </a:pPr>
            <a:endParaRPr lang="cs-CZ" dirty="0"/>
          </a:p>
          <a:p>
            <a:pPr marL="0" indent="0">
              <a:buNone/>
            </a:pPr>
            <a:r>
              <a:rPr lang="cs-CZ" dirty="0"/>
              <a:t>V případě </a:t>
            </a:r>
            <a:r>
              <a:rPr lang="cs-CZ" b="1" dirty="0"/>
              <a:t>externího prostředí</a:t>
            </a:r>
            <a:r>
              <a:rPr lang="cs-CZ" dirty="0"/>
              <a:t> zvážit možnosti jeho návštěvy (městský úřad, místní knihovna, chovatelské potřeby…). Využít můžete spolupráce se školní družinou, rodiči, komunitními sdruženími, organizacemi…</a:t>
            </a:r>
          </a:p>
        </p:txBody>
      </p:sp>
    </p:spTree>
    <p:extLst>
      <p:ext uri="{BB962C8B-B14F-4D97-AF65-F5344CB8AC3E}">
        <p14:creationId xmlns:p14="http://schemas.microsoft.com/office/powerpoint/2010/main" val="2176432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E6B33D-E595-45E9-A583-0B73579541AA}"/>
              </a:ext>
            </a:extLst>
          </p:cNvPr>
          <p:cNvSpPr>
            <a:spLocks noGrp="1"/>
          </p:cNvSpPr>
          <p:nvPr>
            <p:ph type="title"/>
          </p:nvPr>
        </p:nvSpPr>
        <p:spPr/>
        <p:txBody>
          <a:bodyPr/>
          <a:lstStyle/>
          <a:p>
            <a:r>
              <a:rPr lang="cs-CZ" b="1" dirty="0"/>
              <a:t>Co budeme potřebovat aneb vhodné materiální podmínky</a:t>
            </a:r>
            <a:endParaRPr lang="cs-CZ" dirty="0"/>
          </a:p>
        </p:txBody>
      </p:sp>
      <p:sp>
        <p:nvSpPr>
          <p:cNvPr id="3" name="Zástupný obsah 2">
            <a:extLst>
              <a:ext uri="{FF2B5EF4-FFF2-40B4-BE49-F238E27FC236}">
                <a16:creationId xmlns:a16="http://schemas.microsoft.com/office/drawing/2014/main" id="{FB40DE5C-C5C5-429C-A574-2B60CF078E03}"/>
              </a:ext>
            </a:extLst>
          </p:cNvPr>
          <p:cNvSpPr>
            <a:spLocks noGrp="1"/>
          </p:cNvSpPr>
          <p:nvPr>
            <p:ph idx="1"/>
          </p:nvPr>
        </p:nvSpPr>
        <p:spPr/>
        <p:txBody>
          <a:bodyPr/>
          <a:lstStyle/>
          <a:p>
            <a:r>
              <a:rPr lang="cs-CZ" dirty="0"/>
              <a:t>Zajistit podmínky pro projekt znamená zabezpečení vhodných pomůcek, materiálu a všeho, co souvisí s úspěšnou realizací projektu. </a:t>
            </a:r>
          </a:p>
          <a:p>
            <a:r>
              <a:rPr lang="cs-CZ" dirty="0"/>
              <a:t>Pokud je projekt pro děti smysluplný a osloví je, začnou samy přinášet různé informační zdroje, které mají k dispozici a do materiálové podpory se zapojují i rodiče. </a:t>
            </a:r>
          </a:p>
          <a:p>
            <a:r>
              <a:rPr lang="cs-CZ" dirty="0"/>
              <a:t>Využijte ve škole i svých kolegů, a to třeba i na druhém stupni. </a:t>
            </a:r>
          </a:p>
        </p:txBody>
      </p:sp>
    </p:spTree>
    <p:extLst>
      <p:ext uri="{BB962C8B-B14F-4D97-AF65-F5344CB8AC3E}">
        <p14:creationId xmlns:p14="http://schemas.microsoft.com/office/powerpoint/2010/main" val="2910593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7D8C7-CF86-4363-9EA5-E50C03AD7D8F}"/>
              </a:ext>
            </a:extLst>
          </p:cNvPr>
          <p:cNvSpPr>
            <a:spLocks noGrp="1"/>
          </p:cNvSpPr>
          <p:nvPr>
            <p:ph type="title"/>
          </p:nvPr>
        </p:nvSpPr>
        <p:spPr/>
        <p:txBody>
          <a:bodyPr/>
          <a:lstStyle/>
          <a:p>
            <a:r>
              <a:rPr lang="cs-CZ" b="1" dirty="0"/>
              <a:t>Jak projekt zhodnotíme ?</a:t>
            </a:r>
            <a:endParaRPr lang="cs-CZ" dirty="0"/>
          </a:p>
        </p:txBody>
      </p:sp>
      <p:sp>
        <p:nvSpPr>
          <p:cNvPr id="3" name="Zástupný obsah 2">
            <a:extLst>
              <a:ext uri="{FF2B5EF4-FFF2-40B4-BE49-F238E27FC236}">
                <a16:creationId xmlns:a16="http://schemas.microsoft.com/office/drawing/2014/main" id="{988493FD-2FE2-4D32-A0D8-8CBE839C0829}"/>
              </a:ext>
            </a:extLst>
          </p:cNvPr>
          <p:cNvSpPr>
            <a:spLocks noGrp="1"/>
          </p:cNvSpPr>
          <p:nvPr>
            <p:ph idx="1"/>
          </p:nvPr>
        </p:nvSpPr>
        <p:spPr/>
        <p:txBody>
          <a:bodyPr/>
          <a:lstStyle/>
          <a:p>
            <a:r>
              <a:rPr lang="cs-CZ" sz="2000" dirty="0"/>
              <a:t>Zdá se, že je předčasné v této fázi myslet na hodnocení projektu (procesů i výstupu), které následuje až v závěrečné etapě projektové výuky. Ale již při plánování projektu si je třeba uvědomit, jaké cíle (výstupy, klíčové kompetence) chcete jako učitelé projektem rozvíjet a jaké </a:t>
            </a:r>
            <a:r>
              <a:rPr lang="cs-CZ" sz="2000" b="1" dirty="0"/>
              <a:t>kladete požadavky na proces i výstup projektu</a:t>
            </a:r>
            <a:r>
              <a:rPr lang="cs-CZ" sz="2000" dirty="0"/>
              <a:t>. </a:t>
            </a:r>
          </a:p>
          <a:p>
            <a:r>
              <a:rPr lang="cs-CZ" sz="2000" dirty="0"/>
              <a:t>Tyto požadavky byste měli formulovat s žáky skrze </a:t>
            </a:r>
            <a:r>
              <a:rPr lang="cs-CZ" sz="2000" b="1" dirty="0"/>
              <a:t>kritéria</a:t>
            </a:r>
            <a:r>
              <a:rPr lang="cs-CZ" sz="2000" dirty="0"/>
              <a:t> hodnocení dopředu. </a:t>
            </a:r>
          </a:p>
          <a:p>
            <a:br>
              <a:rPr lang="cs-CZ" sz="2000" dirty="0"/>
            </a:br>
            <a:r>
              <a:rPr lang="cs-CZ" sz="2000" dirty="0"/>
              <a:t>Zakončení projektu tedy zpravidla zahrnuje:</a:t>
            </a:r>
          </a:p>
          <a:p>
            <a:r>
              <a:rPr lang="cs-CZ" sz="2000" b="1" dirty="0"/>
              <a:t>představení výstupu, jeho prezentaci,</a:t>
            </a:r>
          </a:p>
          <a:p>
            <a:r>
              <a:rPr lang="cs-CZ" sz="2000" b="1" dirty="0"/>
              <a:t>reflexi průběhu projektu,</a:t>
            </a:r>
          </a:p>
          <a:p>
            <a:r>
              <a:rPr lang="cs-CZ" sz="2000" b="1" dirty="0"/>
              <a:t>hodnocení výsledků projektu.</a:t>
            </a:r>
          </a:p>
          <a:p>
            <a:endParaRPr lang="cs-CZ" dirty="0"/>
          </a:p>
        </p:txBody>
      </p:sp>
    </p:spTree>
    <p:extLst>
      <p:ext uri="{BB962C8B-B14F-4D97-AF65-F5344CB8AC3E}">
        <p14:creationId xmlns:p14="http://schemas.microsoft.com/office/powerpoint/2010/main" val="32654155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11FB5A-4E9D-4920-B4CE-59C048BA6AC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C4DA18B-2F0C-4ECB-A10D-D117E2C06C9D}"/>
              </a:ext>
            </a:extLst>
          </p:cNvPr>
          <p:cNvSpPr>
            <a:spLocks noGrp="1"/>
          </p:cNvSpPr>
          <p:nvPr>
            <p:ph idx="1"/>
          </p:nvPr>
        </p:nvSpPr>
        <p:spPr/>
        <p:txBody>
          <a:bodyPr>
            <a:normAutofit fontScale="77500" lnSpcReduction="20000"/>
          </a:bodyPr>
          <a:lstStyle/>
          <a:p>
            <a:r>
              <a:rPr lang="cs-CZ" dirty="0"/>
              <a:t>Závěrečný výstup může mít mnoho podob: např. výstavka, videozáznam, kniha, časopis, model, vlastní realizace výletu, jarmarku, olympijských her, audionahrávka, koncert, beseda, přednáška, internetové stránky </a:t>
            </a:r>
          </a:p>
          <a:p>
            <a:endParaRPr lang="cs-CZ" dirty="0"/>
          </a:p>
          <a:p>
            <a:r>
              <a:rPr lang="cs-CZ" dirty="0"/>
              <a:t>Výsledky práce dětí je dobré vyvěsit, vylepit, rozmístit nejen po třídě, ale i v dalších společných prostorách školy, včetně míst, kde k nim mají přístup rodiče. </a:t>
            </a:r>
          </a:p>
          <a:p>
            <a:r>
              <a:rPr lang="cs-CZ" dirty="0"/>
              <a:t>Vhodné je vystavené produkty daného projektu doplnit stručnou zprávou o smyslu, cíli projektu a doplnit informace, co děti projektem získaly – osvojené znalosti, dovednosti, zkušenosti, ale rovněž s jakými hodnotami se setkaly. </a:t>
            </a:r>
          </a:p>
          <a:p>
            <a:endParaRPr lang="cs-CZ" dirty="0"/>
          </a:p>
          <a:p>
            <a:r>
              <a:rPr lang="cs-CZ" dirty="0"/>
              <a:t>Prezentace projektů může být realizována na několika úrovních:</a:t>
            </a:r>
          </a:p>
          <a:p>
            <a:r>
              <a:rPr lang="cs-CZ" dirty="0"/>
              <a:t>-prezentace ve třídě pro spolužáky, svůj výsledek práce prezentují ostatním.</a:t>
            </a:r>
          </a:p>
          <a:p>
            <a:r>
              <a:rPr lang="cs-CZ" dirty="0"/>
              <a:t>-prezentace pro rodiče,…</a:t>
            </a:r>
          </a:p>
        </p:txBody>
      </p:sp>
    </p:spTree>
    <p:extLst>
      <p:ext uri="{BB962C8B-B14F-4D97-AF65-F5344CB8AC3E}">
        <p14:creationId xmlns:p14="http://schemas.microsoft.com/office/powerpoint/2010/main" val="3065643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40BBF9-2651-4F11-AADE-A005EC1A67ED}"/>
              </a:ext>
            </a:extLst>
          </p:cNvPr>
          <p:cNvSpPr>
            <a:spLocks noGrp="1"/>
          </p:cNvSpPr>
          <p:nvPr>
            <p:ph type="title"/>
          </p:nvPr>
        </p:nvSpPr>
        <p:spPr/>
        <p:txBody>
          <a:bodyPr>
            <a:normAutofit fontScale="90000"/>
          </a:bodyPr>
          <a:lstStyle/>
          <a:p>
            <a:r>
              <a:rPr lang="cs-CZ" b="1" dirty="0"/>
              <a:t>Ukázka z praxe: Co s akváriem (ZŠ Ivančice-</a:t>
            </a:r>
            <a:r>
              <a:rPr lang="cs-CZ" b="1" dirty="0" err="1"/>
              <a:t>Řeznovice</a:t>
            </a:r>
            <a:r>
              <a:rPr lang="cs-CZ" b="1" dirty="0"/>
              <a:t>)</a:t>
            </a:r>
            <a:endParaRPr lang="cs-CZ" dirty="0"/>
          </a:p>
        </p:txBody>
      </p:sp>
      <p:sp>
        <p:nvSpPr>
          <p:cNvPr id="3" name="Zástupný obsah 2">
            <a:extLst>
              <a:ext uri="{FF2B5EF4-FFF2-40B4-BE49-F238E27FC236}">
                <a16:creationId xmlns:a16="http://schemas.microsoft.com/office/drawing/2014/main" id="{AE7A31AA-C85A-43C0-A606-3DDFB9EC9155}"/>
              </a:ext>
            </a:extLst>
          </p:cNvPr>
          <p:cNvSpPr>
            <a:spLocks noGrp="1"/>
          </p:cNvSpPr>
          <p:nvPr>
            <p:ph idx="1"/>
          </p:nvPr>
        </p:nvSpPr>
        <p:spPr/>
        <p:txBody>
          <a:bodyPr>
            <a:normAutofit fontScale="70000" lnSpcReduction="20000"/>
          </a:bodyPr>
          <a:lstStyle/>
          <a:p>
            <a:r>
              <a:rPr lang="cs-CZ" dirty="0"/>
              <a:t>V uplynulém školním roce jsme na naší škole s žáky 4. a 5. ročníku realizovali projekt společný třídní projekt. Byl to spontánní žákovský projekt, který vznikl z podnětu žáků jako reakce na darované akvárium, které jsme získali od jednoho tatínka. Akvárium netěsnilo a proto v něm nebylo možné chovat vodní živočichy. Rozhodli jsme se tento dar využít pro realizaci třídního projektu.</a:t>
            </a:r>
          </a:p>
          <a:p>
            <a:r>
              <a:rPr lang="cs-CZ" dirty="0"/>
              <a:t>V první fázi děti v trojčlenných skupinách diskutovaly o tom, jak by chtěly akvárium využít, co by v něm chtěly mít a psaly všechny své nápady na lístky (vždy na každý lístek jeden nápad) – </a:t>
            </a:r>
            <a:r>
              <a:rPr lang="cs-CZ" i="1" dirty="0"/>
              <a:t>křečka, rostlinky, šneka, hada, papouška, pavouka, myšky, žábu, orchideu, brouky</a:t>
            </a:r>
            <a:r>
              <a:rPr lang="cs-CZ" dirty="0"/>
              <a:t>. Následně jsme si podněty z lístků četli a vysvětlovali si, co chtějí děti daným projektem řešit. Už v této první fázi vznikaly vášnivé diskuse k otázce: Které zvíře lze, nebo nelze v akváriu mít? (např. </a:t>
            </a:r>
            <a:r>
              <a:rPr lang="cs-CZ" i="1" dirty="0"/>
              <a:t>Jak by papoušek létal? Jak budeme po myškách akvárium čistit? Neudusí se?.</a:t>
            </a:r>
            <a:r>
              <a:rPr lang="cs-CZ" dirty="0"/>
              <a:t>..)</a:t>
            </a:r>
          </a:p>
          <a:p>
            <a:r>
              <a:rPr lang="cs-CZ" dirty="0"/>
              <a:t>Proto jsme ještě v této fázi nerozhodli o tom, co v akváriu bude. Toto byla těžká zkouška na mě – učitelku, abych dětem neříkala řešení, pro která zvířata a rostliny je, nebo není akvárium vhodné, ale spíše podněcovala jejich zájem o tuto problematiku. Jediné, na čem se děti shodly, bylo to, že chtějí živočicha, ne rostlinu.</a:t>
            </a:r>
          </a:p>
          <a:p>
            <a:endParaRPr lang="cs-CZ" dirty="0"/>
          </a:p>
        </p:txBody>
      </p:sp>
    </p:spTree>
    <p:extLst>
      <p:ext uri="{BB962C8B-B14F-4D97-AF65-F5344CB8AC3E}">
        <p14:creationId xmlns:p14="http://schemas.microsoft.com/office/powerpoint/2010/main" val="34016364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151D88-C9DD-4C8B-9CD0-C62961BBACF7}"/>
              </a:ext>
            </a:extLst>
          </p:cNvPr>
          <p:cNvSpPr>
            <a:spLocks noGrp="1"/>
          </p:cNvSpPr>
          <p:nvPr>
            <p:ph type="title"/>
          </p:nvPr>
        </p:nvSpPr>
        <p:spPr/>
        <p:txBody>
          <a:bodyPr/>
          <a:lstStyle/>
          <a:p>
            <a:r>
              <a:rPr lang="cs-CZ" dirty="0"/>
              <a:t>Jako příklady názvů některých projektů můžeme uvést například:</a:t>
            </a:r>
          </a:p>
        </p:txBody>
      </p:sp>
      <p:sp>
        <p:nvSpPr>
          <p:cNvPr id="3" name="Zástupný obsah 2">
            <a:extLst>
              <a:ext uri="{FF2B5EF4-FFF2-40B4-BE49-F238E27FC236}">
                <a16:creationId xmlns:a16="http://schemas.microsoft.com/office/drawing/2014/main" id="{F5C6CED5-C2D5-443C-BE1D-72F3C5D1B9C5}"/>
              </a:ext>
            </a:extLst>
          </p:cNvPr>
          <p:cNvSpPr>
            <a:spLocks noGrp="1"/>
          </p:cNvSpPr>
          <p:nvPr>
            <p:ph idx="1"/>
          </p:nvPr>
        </p:nvSpPr>
        <p:spPr/>
        <p:txBody>
          <a:bodyPr/>
          <a:lstStyle/>
          <a:p>
            <a:r>
              <a:rPr lang="cs-CZ" dirty="0"/>
              <a:t>Co vím o řece v okolí svého bydliště? </a:t>
            </a:r>
          </a:p>
          <a:p>
            <a:r>
              <a:rPr lang="cs-CZ" dirty="0"/>
              <a:t>Naše třída aneb cestou necestou do školní lavice. </a:t>
            </a:r>
          </a:p>
          <a:p>
            <a:r>
              <a:rPr lang="cs-CZ" dirty="0"/>
              <a:t>Adopce zvířete. Jak by mohla vypadat moje třída. </a:t>
            </a:r>
          </a:p>
          <a:p>
            <a:r>
              <a:rPr lang="cs-CZ" dirty="0"/>
              <a:t>Hmyzí hotel. </a:t>
            </a:r>
          </a:p>
          <a:p>
            <a:r>
              <a:rPr lang="cs-CZ" dirty="0"/>
              <a:t>Co se děje v hlíně? </a:t>
            </a:r>
          </a:p>
          <a:p>
            <a:r>
              <a:rPr lang="cs-CZ" dirty="0"/>
              <a:t>Chci být zpěvačkou/zpěvákem. </a:t>
            </a:r>
          </a:p>
          <a:p>
            <a:r>
              <a:rPr lang="cs-CZ" dirty="0"/>
              <a:t>Život v trávě aneb kdo ti běhá pod nohama. </a:t>
            </a:r>
          </a:p>
          <a:p>
            <a:r>
              <a:rPr lang="cs-CZ" dirty="0"/>
              <a:t>Proč si nevzít drogu?</a:t>
            </a:r>
          </a:p>
        </p:txBody>
      </p:sp>
    </p:spTree>
    <p:extLst>
      <p:ext uri="{BB962C8B-B14F-4D97-AF65-F5344CB8AC3E}">
        <p14:creationId xmlns:p14="http://schemas.microsoft.com/office/powerpoint/2010/main" val="1106929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a:xfrm>
            <a:off x="720000" y="6160050"/>
            <a:ext cx="7920000" cy="252000"/>
          </a:xfrm>
        </p:spPr>
        <p:txBody>
          <a:bodyPr/>
          <a:lstStyle/>
          <a:p>
            <a:r>
              <a:rPr lang="cs-CZ" dirty="0"/>
              <a:t>Katedra primární pedagogiky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p:txBody>
          <a:bodyPr/>
          <a:lstStyle/>
          <a:p>
            <a:r>
              <a:rPr lang="cs-CZ" dirty="0"/>
              <a:t>Integrace učiva v podobě tématu je jádrem pojetí integrované tematické výuky (ITV) americké učitelky </a:t>
            </a:r>
            <a:r>
              <a:rPr lang="cs-CZ" b="1" dirty="0"/>
              <a:t>Susan </a:t>
            </a:r>
            <a:r>
              <a:rPr lang="cs-CZ" b="1" dirty="0" err="1"/>
              <a:t>Kovalikové</a:t>
            </a:r>
            <a:r>
              <a:rPr lang="cs-CZ" dirty="0"/>
              <a:t>, založené na nových </a:t>
            </a:r>
            <a:r>
              <a:rPr lang="cs-CZ" dirty="0" err="1"/>
              <a:t>mémech</a:t>
            </a:r>
            <a:r>
              <a:rPr lang="cs-CZ" dirty="0"/>
              <a:t> pro vzdělávání v 21. století, které se opírají o  výsledky výzkumu mozku a vývojové charakteristiky dětí. </a:t>
            </a:r>
          </a:p>
        </p:txBody>
      </p:sp>
    </p:spTree>
    <p:extLst>
      <p:ext uri="{BB962C8B-B14F-4D97-AF65-F5344CB8AC3E}">
        <p14:creationId xmlns:p14="http://schemas.microsoft.com/office/powerpoint/2010/main" val="3274585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primární pedagogiky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p:txBody>
          <a:bodyPr/>
          <a:lstStyle/>
          <a:p>
            <a:r>
              <a:rPr lang="cs-CZ" dirty="0"/>
              <a:t>ITV je náročná na čas</a:t>
            </a:r>
          </a:p>
          <a:p>
            <a:r>
              <a:rPr lang="cs-CZ" dirty="0"/>
              <a:t>představuje volbu klíčového učiva, aplikačních úkolů v podobě činností, během nichž žáci používají vědomosti a dovednosti, které se naučili.</a:t>
            </a:r>
          </a:p>
          <a:p>
            <a:r>
              <a:rPr lang="cs-CZ" dirty="0"/>
              <a:t>Tematické části jsou tak postupně rozpracovány do jednotlivých hodin a učebních činností. Uspořádání hodin do tematických celků vede k dosažení dlouhodobějších cílů krok za krokem.</a:t>
            </a:r>
          </a:p>
        </p:txBody>
      </p:sp>
    </p:spTree>
    <p:extLst>
      <p:ext uri="{BB962C8B-B14F-4D97-AF65-F5344CB8AC3E}">
        <p14:creationId xmlns:p14="http://schemas.microsoft.com/office/powerpoint/2010/main" val="1617999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primární pedagogiky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Odlišnosti PV a ITV</a:t>
            </a:r>
          </a:p>
        </p:txBody>
      </p:sp>
      <p:sp>
        <p:nvSpPr>
          <p:cNvPr id="5" name="Zástupný symbol pro obsah 4"/>
          <p:cNvSpPr>
            <a:spLocks noGrp="1"/>
          </p:cNvSpPr>
          <p:nvPr>
            <p:ph idx="1"/>
          </p:nvPr>
        </p:nvSpPr>
        <p:spPr/>
        <p:txBody>
          <a:bodyPr/>
          <a:lstStyle/>
          <a:p>
            <a:r>
              <a:rPr lang="cs-CZ" sz="2000" dirty="0"/>
              <a:t>První odlišující otázkou je, podle </a:t>
            </a:r>
            <a:r>
              <a:rPr lang="cs-CZ" sz="2000" b="1" dirty="0"/>
              <a:t>jakého plánu </a:t>
            </a:r>
            <a:r>
              <a:rPr lang="cs-CZ" sz="2000" dirty="0"/>
              <a:t>se výuka odvíjí. </a:t>
            </a:r>
          </a:p>
          <a:p>
            <a:r>
              <a:rPr lang="cs-CZ" sz="2000" b="1" dirty="0"/>
              <a:t>Projektová výuka je podnikem dětí. </a:t>
            </a:r>
            <a:r>
              <a:rPr lang="cs-CZ" sz="2000" dirty="0"/>
              <a:t>Od toho se odvíjí veškerá činnost, včetně jeho plánování a realizace. Děti se pod vedením učitele učí plánovat a podle plánu postupovat k výstupu projektu. </a:t>
            </a:r>
          </a:p>
          <a:p>
            <a:r>
              <a:rPr lang="cs-CZ" sz="2000" b="1" dirty="0"/>
              <a:t>Tematické výuka se odvíjí plně podle plánu učitele, </a:t>
            </a:r>
            <a:r>
              <a:rPr lang="cs-CZ" sz="2000" dirty="0"/>
              <a:t>který se snaží začlenit do jednoho tématu učivo maximálního počtu předmětů. Učitel při jeho stanovení vychází z klíčového slova, které je východiskem pro tvorbu integrovaného učebního celku. Mnohdy nám napoví samotný název, zda se bude jednat spíše o projekt, nebo téma. I když tomu tak nemusí být vždy, důležitý je proces, jak výuka probíhá. </a:t>
            </a:r>
          </a:p>
        </p:txBody>
      </p:sp>
    </p:spTree>
    <p:extLst>
      <p:ext uri="{BB962C8B-B14F-4D97-AF65-F5344CB8AC3E}">
        <p14:creationId xmlns:p14="http://schemas.microsoft.com/office/powerpoint/2010/main" val="3973280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primární pedagogiky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Cíle výuky</a:t>
            </a:r>
            <a:br>
              <a:rPr lang="cs-CZ" dirty="0"/>
            </a:br>
            <a:endParaRPr lang="cs-CZ" dirty="0"/>
          </a:p>
        </p:txBody>
      </p:sp>
      <p:sp>
        <p:nvSpPr>
          <p:cNvPr id="5" name="Zástupný symbol pro obsah 4"/>
          <p:cNvSpPr>
            <a:spLocks noGrp="1"/>
          </p:cNvSpPr>
          <p:nvPr>
            <p:ph idx="1"/>
          </p:nvPr>
        </p:nvSpPr>
        <p:spPr/>
        <p:txBody>
          <a:bodyPr/>
          <a:lstStyle/>
          <a:p>
            <a:r>
              <a:rPr lang="cs-CZ" sz="2400" dirty="0"/>
              <a:t>V </a:t>
            </a:r>
            <a:r>
              <a:rPr lang="cs-CZ" sz="2400" b="1" dirty="0"/>
              <a:t>projektové výuce</a:t>
            </a:r>
            <a:r>
              <a:rPr lang="cs-CZ" sz="2400" dirty="0"/>
              <a:t> má učitel základní představu, jakých cílů chce dosáhnout, ta se ovšem vyvíjí s průběhem projektu. </a:t>
            </a:r>
            <a:r>
              <a:rPr lang="cs-CZ" sz="2400" b="1" dirty="0"/>
              <a:t>Cíle se postupně rozvíjejí</a:t>
            </a:r>
            <a:r>
              <a:rPr lang="cs-CZ" sz="2400" dirty="0"/>
              <a:t>, konkretizují a rozšiřují. Souvisí úzce s výstupem projektu. </a:t>
            </a:r>
          </a:p>
          <a:p>
            <a:r>
              <a:rPr lang="cs-CZ" sz="2400" b="1" dirty="0"/>
              <a:t>V tematické výuce má učitel zcela jasnou představu o cílech, </a:t>
            </a:r>
            <a:r>
              <a:rPr lang="cs-CZ" sz="2400" dirty="0"/>
              <a:t>které jsou zcela konkrétní, neboť jejich dosažení promítá do aplikačních úloh v rámci zvoleného tématu. Jimi žáci získávají především znalosti a dovednosti.</a:t>
            </a:r>
          </a:p>
          <a:p>
            <a:endParaRPr lang="cs-CZ" dirty="0"/>
          </a:p>
        </p:txBody>
      </p:sp>
    </p:spTree>
    <p:extLst>
      <p:ext uri="{BB962C8B-B14F-4D97-AF65-F5344CB8AC3E}">
        <p14:creationId xmlns:p14="http://schemas.microsoft.com/office/powerpoint/2010/main" val="3756493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primární pedagogiky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Výstup výuky</a:t>
            </a:r>
            <a:br>
              <a:rPr lang="cs-CZ" dirty="0"/>
            </a:br>
            <a:endParaRPr lang="cs-CZ" dirty="0"/>
          </a:p>
        </p:txBody>
      </p:sp>
      <p:sp>
        <p:nvSpPr>
          <p:cNvPr id="5" name="Zástupný symbol pro obsah 4"/>
          <p:cNvSpPr>
            <a:spLocks noGrp="1"/>
          </p:cNvSpPr>
          <p:nvPr>
            <p:ph idx="1"/>
          </p:nvPr>
        </p:nvSpPr>
        <p:spPr/>
        <p:txBody>
          <a:bodyPr/>
          <a:lstStyle/>
          <a:p>
            <a:r>
              <a:rPr lang="cs-CZ" sz="2400" dirty="0"/>
              <a:t> Při </a:t>
            </a:r>
            <a:r>
              <a:rPr lang="cs-CZ" sz="2400" b="1" dirty="0"/>
              <a:t>projektu </a:t>
            </a:r>
            <a:r>
              <a:rPr lang="cs-CZ" sz="2400" dirty="0"/>
              <a:t>je </a:t>
            </a:r>
            <a:r>
              <a:rPr lang="cs-CZ" sz="2400" b="1" dirty="0"/>
              <a:t>výstup znám od počátku projektu</a:t>
            </a:r>
            <a:r>
              <a:rPr lang="cs-CZ" sz="2400" dirty="0"/>
              <a:t>, žáci chtějí „něčeho“ dosáhnout, např. naplánovat výlet, pořídit si zvířátko, uspořádat výstavu, vytvořit model hřiště… Výstup je zdrojem motivace žáků. </a:t>
            </a:r>
          </a:p>
          <a:p>
            <a:r>
              <a:rPr lang="cs-CZ" sz="2400" b="1" dirty="0"/>
              <a:t>U tematické výuky vzniká spíše řada dílčích výstupů</a:t>
            </a:r>
            <a:r>
              <a:rPr lang="cs-CZ" sz="2400" dirty="0"/>
              <a:t>, které jsou výsledkem práce na postupně zadávaných dílčích úkolech. Žáky motivují předkládané úkoly – to, jak jsou zajímavé, pestré, náročné. Žáci se s nimi seznamují v průběhu tématu.</a:t>
            </a:r>
          </a:p>
          <a:p>
            <a:endParaRPr lang="cs-CZ" dirty="0"/>
          </a:p>
        </p:txBody>
      </p:sp>
    </p:spTree>
    <p:extLst>
      <p:ext uri="{BB962C8B-B14F-4D97-AF65-F5344CB8AC3E}">
        <p14:creationId xmlns:p14="http://schemas.microsoft.com/office/powerpoint/2010/main" val="1075903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primární pedagogiky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Motivace žáků</a:t>
            </a:r>
          </a:p>
        </p:txBody>
      </p:sp>
      <p:sp>
        <p:nvSpPr>
          <p:cNvPr id="5" name="Zástupný symbol pro obsah 4"/>
          <p:cNvSpPr>
            <a:spLocks noGrp="1"/>
          </p:cNvSpPr>
          <p:nvPr>
            <p:ph idx="1"/>
          </p:nvPr>
        </p:nvSpPr>
        <p:spPr/>
        <p:txBody>
          <a:bodyPr/>
          <a:lstStyle/>
          <a:p>
            <a:r>
              <a:rPr lang="cs-CZ" sz="2000" dirty="0"/>
              <a:t>Vlastní zájem žáků a snaha dosáhnout </a:t>
            </a:r>
            <a:r>
              <a:rPr lang="cs-CZ" sz="2000" b="1" dirty="0"/>
              <a:t>výstupu projektu </a:t>
            </a:r>
            <a:r>
              <a:rPr lang="cs-CZ" sz="2000" dirty="0"/>
              <a:t>plní roli bezděčné </a:t>
            </a:r>
            <a:r>
              <a:rPr lang="cs-CZ" sz="2000" b="1" dirty="0"/>
              <a:t>motivace</a:t>
            </a:r>
            <a:r>
              <a:rPr lang="cs-CZ" sz="2000" dirty="0"/>
              <a:t>. Žáci jsou silně motivovaní i v projektu uměle připraveném (navrženým učitelem), pokud v něm nachází smysl. S motivací je nutné v průběhu projektu pracovat, zejména, jestli se žáci setkávají s obtížemi, které způsobují, že se jim nedaří přiblížit se k výstupu projektu či je projekt hodně dlouhý. </a:t>
            </a:r>
          </a:p>
          <a:p>
            <a:r>
              <a:rPr lang="cs-CZ" sz="2000" b="1" dirty="0"/>
              <a:t>V tematické výuce je motivace hodně závislá na dovednosti učitele</a:t>
            </a:r>
            <a:r>
              <a:rPr lang="cs-CZ" sz="2000" dirty="0"/>
              <a:t> pro téma žáky získat a na atraktivnosti učebních úkolů. Je-li téma žákům blízké a obsahuje zajímavé úkoly, žáci jsou rovněž velmi motivovaní a to i díky průběžným výstupům, které vznikají.</a:t>
            </a:r>
          </a:p>
        </p:txBody>
      </p:sp>
    </p:spTree>
    <p:extLst>
      <p:ext uri="{BB962C8B-B14F-4D97-AF65-F5344CB8AC3E}">
        <p14:creationId xmlns:p14="http://schemas.microsoft.com/office/powerpoint/2010/main" val="569322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primární pedagogiky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Proces učení</a:t>
            </a:r>
          </a:p>
        </p:txBody>
      </p:sp>
      <p:sp>
        <p:nvSpPr>
          <p:cNvPr id="5" name="Zástupný symbol pro obsah 4"/>
          <p:cNvSpPr>
            <a:spLocks noGrp="1"/>
          </p:cNvSpPr>
          <p:nvPr>
            <p:ph idx="1"/>
          </p:nvPr>
        </p:nvSpPr>
        <p:spPr/>
        <p:txBody>
          <a:bodyPr/>
          <a:lstStyle/>
          <a:p>
            <a:r>
              <a:rPr lang="cs-CZ" sz="1800" dirty="0"/>
              <a:t>V průběhu projektu pracují žáci na mnoha činnostech, které se dají předpokládat, </a:t>
            </a:r>
            <a:r>
              <a:rPr lang="cs-CZ" sz="1800" b="1" dirty="0"/>
              <a:t>ale ne zcela jednoznačně naplánovat. </a:t>
            </a:r>
            <a:r>
              <a:rPr lang="cs-CZ" sz="1800" dirty="0"/>
              <a:t>Často nás žáci překvapí novými zajímavými aktivitami, které jsou smysluplné a vedou k dosažení výstupu projektu. Díky stanovenému výstupu žáci předkládají návrhy, plánují a realizují různorodé činnosti. Jedná se o </a:t>
            </a:r>
            <a:r>
              <a:rPr lang="cs-CZ" sz="1800" dirty="0" err="1"/>
              <a:t>autoregulovaný</a:t>
            </a:r>
            <a:r>
              <a:rPr lang="cs-CZ" sz="1800" dirty="0"/>
              <a:t> </a:t>
            </a:r>
            <a:r>
              <a:rPr lang="cs-CZ" sz="1800" b="1" dirty="0"/>
              <a:t>proces učení (autoregulace učení)</a:t>
            </a:r>
            <a:r>
              <a:rPr lang="cs-CZ" sz="1800" dirty="0"/>
              <a:t> koordinovaný pod vedením učitele. </a:t>
            </a:r>
          </a:p>
          <a:p>
            <a:r>
              <a:rPr lang="cs-CZ" sz="1800" dirty="0"/>
              <a:t>Naopak při </a:t>
            </a:r>
            <a:r>
              <a:rPr lang="cs-CZ" sz="1800" b="1" dirty="0"/>
              <a:t>práci na tématu jsou učební úkoly naplánovány dopředu (většinou) učitelem </a:t>
            </a:r>
            <a:r>
              <a:rPr lang="cs-CZ" sz="1800" dirty="0"/>
              <a:t>a pestré aktivity jsou předkládány žákům. Učitel má jasnou představu o znalostech a dovednostech, které chce v tématu rozvíjet či upevnit. Aktivita žáků se projevuje v rámci plnění učebních úloh. </a:t>
            </a:r>
          </a:p>
          <a:p>
            <a:r>
              <a:rPr lang="cs-CZ" sz="1800" b="1" dirty="0"/>
              <a:t>V obou typech výuky však učitel reflektuje proces výuky </a:t>
            </a:r>
            <a:r>
              <a:rPr lang="cs-CZ" sz="1800" dirty="0"/>
              <a:t>a průběžným formativním hodnocením poskytuje žákům zpětnou vazbu o jejich výsledcích i samotném procesu učení.</a:t>
            </a:r>
          </a:p>
        </p:txBody>
      </p:sp>
    </p:spTree>
    <p:extLst>
      <p:ext uri="{BB962C8B-B14F-4D97-AF65-F5344CB8AC3E}">
        <p14:creationId xmlns:p14="http://schemas.microsoft.com/office/powerpoint/2010/main" val="2289143902"/>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DU-CZ.potx" id="{79171830-63E2-4163-B910-50EA151257B6}" vid="{3CC8C43A-C591-4FED-B8D0-8598EC5EEC36}"/>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Prezentace-EDU-CZ</Template>
  <TotalTime>999</TotalTime>
  <Words>3295</Words>
  <Application>Microsoft Office PowerPoint</Application>
  <PresentationFormat>Širokoúhlá obrazovka</PresentationFormat>
  <Paragraphs>200</Paragraphs>
  <Slides>28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&amp;quot</vt:lpstr>
      <vt:lpstr>Arial</vt:lpstr>
      <vt:lpstr>Tahoma</vt:lpstr>
      <vt:lpstr>Wingdings</vt:lpstr>
      <vt:lpstr>Prezentace_MU_CZ</vt:lpstr>
      <vt:lpstr>Projektová výuka  2. seminář KS</vt:lpstr>
      <vt:lpstr>Integrovaná tematická výuka a projekt</vt:lpstr>
      <vt:lpstr>Prezentace aplikace PowerPoint</vt:lpstr>
      <vt:lpstr>Prezentace aplikace PowerPoint</vt:lpstr>
      <vt:lpstr>Odlišnosti PV a ITV</vt:lpstr>
      <vt:lpstr>Cíle výuky </vt:lpstr>
      <vt:lpstr>Výstup výuky </vt:lpstr>
      <vt:lpstr>Motivace žáků</vt:lpstr>
      <vt:lpstr>Proces učení</vt:lpstr>
      <vt:lpstr>Nároky na výuku</vt:lpstr>
      <vt:lpstr>Plánování, realizace a hodnocení projektu</vt:lpstr>
      <vt:lpstr>Projektová vs. tematická výuka</vt:lpstr>
      <vt:lpstr>Výběr tématu pomocí brainstormingu</vt:lpstr>
      <vt:lpstr>Prezentace aplikace PowerPoint</vt:lpstr>
      <vt:lpstr>Prezentace aplikace PowerPoint</vt:lpstr>
      <vt:lpstr>Jaký projekt budeme realizovat?</vt:lpstr>
      <vt:lpstr>Stanovení smyslu projektu</vt:lpstr>
      <vt:lpstr>Výstup projektu</vt:lpstr>
      <vt:lpstr>Prezentace aplikace PowerPoint</vt:lpstr>
      <vt:lpstr>Prezentace aplikace PowerPoint</vt:lpstr>
      <vt:lpstr>Kdo to udělá aneb vymezení účastníků projektu</vt:lpstr>
      <vt:lpstr>Kdy to budeme dělat aneb zpracovat časové rozvržení projektu</vt:lpstr>
      <vt:lpstr>Kde to budeme dělat aneb prostředí projektu</vt:lpstr>
      <vt:lpstr>Co budeme potřebovat aneb vhodné materiální podmínky</vt:lpstr>
      <vt:lpstr>Jak projekt zhodnotíme ?</vt:lpstr>
      <vt:lpstr>Prezentace aplikace PowerPoint</vt:lpstr>
      <vt:lpstr>Ukázka z praxe: Co s akváriem (ZŠ Ivančice-Řeznovice)</vt:lpstr>
      <vt:lpstr>Jako příklady názvů některých projektů můžeme uvést například: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Projektová výuka  1. seminář</dc:title>
  <dc:creator>Vystrcilova</dc:creator>
  <cp:lastModifiedBy>Petra Vystrčilová</cp:lastModifiedBy>
  <cp:revision>55</cp:revision>
  <cp:lastPrinted>2019-02-25T15:08:47Z</cp:lastPrinted>
  <dcterms:created xsi:type="dcterms:W3CDTF">2019-02-04T10:54:18Z</dcterms:created>
  <dcterms:modified xsi:type="dcterms:W3CDTF">2021-03-26T09:13:14Z</dcterms:modified>
</cp:coreProperties>
</file>