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91" r:id="rId4"/>
    <p:sldId id="265" r:id="rId5"/>
    <p:sldId id="260" r:id="rId6"/>
    <p:sldId id="290" r:id="rId7"/>
    <p:sldId id="287" r:id="rId8"/>
    <p:sldId id="275" r:id="rId9"/>
    <p:sldId id="262" r:id="rId10"/>
    <p:sldId id="286" r:id="rId11"/>
    <p:sldId id="273" r:id="rId12"/>
    <p:sldId id="264" r:id="rId13"/>
    <p:sldId id="266" r:id="rId14"/>
    <p:sldId id="267" r:id="rId15"/>
    <p:sldId id="289" r:id="rId16"/>
    <p:sldId id="283" r:id="rId17"/>
    <p:sldId id="263" r:id="rId18"/>
    <p:sldId id="276" r:id="rId19"/>
    <p:sldId id="268" r:id="rId20"/>
    <p:sldId id="284" r:id="rId21"/>
    <p:sldId id="259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394" autoAdjust="0"/>
  </p:normalViewPr>
  <p:slideViewPr>
    <p:cSldViewPr snapToGrid="0">
      <p:cViewPr varScale="1">
        <p:scale>
          <a:sx n="55" d="100"/>
          <a:sy n="55" d="100"/>
        </p:scale>
        <p:origin x="6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4A47A6-CF0F-4FE5-8961-BFE2482A1D49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2CCDF6-1BD3-4CC8-AE99-5939AD06D60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939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A6-CF0F-4FE5-8961-BFE2482A1D49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CDF6-1BD3-4CC8-AE99-5939AD06D6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94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A6-CF0F-4FE5-8961-BFE2482A1D49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CDF6-1BD3-4CC8-AE99-5939AD06D6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47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A6-CF0F-4FE5-8961-BFE2482A1D49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CDF6-1BD3-4CC8-AE99-5939AD06D6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04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4A47A6-CF0F-4FE5-8961-BFE2482A1D49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2CCDF6-1BD3-4CC8-AE99-5939AD06D606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80399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A6-CF0F-4FE5-8961-BFE2482A1D49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CDF6-1BD3-4CC8-AE99-5939AD06D6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25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A6-CF0F-4FE5-8961-BFE2482A1D49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CDF6-1BD3-4CC8-AE99-5939AD06D6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018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A6-CF0F-4FE5-8961-BFE2482A1D49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CDF6-1BD3-4CC8-AE99-5939AD06D6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27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7A6-CF0F-4FE5-8961-BFE2482A1D49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CDF6-1BD3-4CC8-AE99-5939AD06D6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51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44A47A6-CF0F-4FE5-8961-BFE2482A1D49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B2CCDF6-1BD3-4CC8-AE99-5939AD06D60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2012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44A47A6-CF0F-4FE5-8961-BFE2482A1D49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B2CCDF6-1BD3-4CC8-AE99-5939AD06D6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4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4A47A6-CF0F-4FE5-8961-BFE2482A1D49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B2CCDF6-1BD3-4CC8-AE99-5939AD06D60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4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arl.europa.eu/news/cs/faq/8/jak-je-jmenovan-predseda-a-clenove-evropske-komise" TargetMode="External"/><Relationship Id="rId3" Type="http://schemas.openxmlformats.org/officeDocument/2006/relationships/hyperlink" Target="https://ec.europa.eu/info/index_cs" TargetMode="External"/><Relationship Id="rId7" Type="http://schemas.openxmlformats.org/officeDocument/2006/relationships/hyperlink" Target="https://ct24.ceskatelevize.cz/svet/3194325-vyrok-jourove-o-nemocne-demokracii-v-madarsku-ma-dohru-tamni-ministryne-ji-vyzvala-k" TargetMode="External"/><Relationship Id="rId2" Type="http://schemas.openxmlformats.org/officeDocument/2006/relationships/hyperlink" Target="https://www.euroskop.cz/109/sekce/evropska-komi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t24.ceskatelevize.cz/svet/3194397-orban-vyzval-jourovou-k-odstoupeni-vadi-mu-jeji-slova-o-nemocne-demokracii" TargetMode="External"/><Relationship Id="rId5" Type="http://schemas.openxmlformats.org/officeDocument/2006/relationships/hyperlink" Target="https://ec.europa.eu/info/political-leadership_cs" TargetMode="External"/><Relationship Id="rId4" Type="http://schemas.openxmlformats.org/officeDocument/2006/relationships/hyperlink" Target="https://europa.eu/european-union/about-eu/institutions-bodies/european-commission_c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56EF530-75FC-4976-A39D-87A5DFE9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368ECFAF-FF94-4771-B4BD-B28D909D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913211-98C1-4296-91DE-CF3F2D34A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927" y="1231895"/>
            <a:ext cx="5490143" cy="4339177"/>
          </a:xfrm>
        </p:spPr>
        <p:txBody>
          <a:bodyPr>
            <a:normAutofit/>
          </a:bodyPr>
          <a:lstStyle/>
          <a:p>
            <a:pPr algn="l"/>
            <a:r>
              <a:rPr lang="cs-CZ" sz="7000" dirty="0">
                <a:latin typeface="+mn-lt"/>
                <a:cs typeface="Times New Roman" panose="02020603050405020304" pitchFamily="18" charset="0"/>
              </a:rPr>
              <a:t>EVROPSKÁ KOMISE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98E6B1-9907-4DA6-96AE-12024F78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020627" cy="785904"/>
          </a:xfrm>
        </p:spPr>
        <p:txBody>
          <a:bodyPr anchor="ctr">
            <a:normAutofit/>
          </a:bodyPr>
          <a:lstStyle/>
          <a:p>
            <a:pPr algn="l"/>
            <a:r>
              <a:rPr lang="cs-CZ" dirty="0">
                <a:solidFill>
                  <a:schemeClr val="bg2"/>
                </a:solidFill>
              </a:rPr>
              <a:t>Tereza Mísařová, 470817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851F7A-B016-4A91-85E3-61FE4869C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6C6DAD3-DB4D-4FD5-BC3A-04E9FEEF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2259885"/>
            <a:ext cx="3995592" cy="228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F731CD-3011-4AFF-9B3A-EF2C8D0E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3153385" cy="4701244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atin typeface="+mn-lt"/>
              </a:rPr>
              <a:t>VÝBĚR KOMISAŘŮ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533E42-2D40-4247-93D3-2CE4710A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62" y="1078378"/>
            <a:ext cx="6262938" cy="4701244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Komisaři jsou vybíráni na základě návrhů zemí EU (seznam kandidátů musí schválit vedoucí představitelé členských zemí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v Evropské radě)</a:t>
            </a:r>
          </a:p>
          <a:p>
            <a:r>
              <a:rPr lang="cs-CZ" sz="1800" dirty="0">
                <a:solidFill>
                  <a:schemeClr val="tx1"/>
                </a:solidFill>
              </a:rPr>
              <a:t>Kandidát na předsedu Komise vybírá potenciální místopředsedy a komisaře na základě těchto návrhů</a:t>
            </a:r>
          </a:p>
          <a:p>
            <a:r>
              <a:rPr lang="cs-CZ" sz="1800" dirty="0">
                <a:solidFill>
                  <a:schemeClr val="tx1"/>
                </a:solidFill>
              </a:rPr>
              <a:t>Každý kandidát pak v Evropském parlamentu prezentuje svou vizi a odpovídá na otázky kladené poslanci</a:t>
            </a:r>
          </a:p>
          <a:p>
            <a:r>
              <a:rPr lang="cs-CZ" sz="1800" dirty="0">
                <a:solidFill>
                  <a:schemeClr val="tx1"/>
                </a:solidFill>
              </a:rPr>
              <a:t>Parlament pak hlasuje o přijetí sboru komisařů jako celku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a poté jsou komisaři jmenováni do funkce Evropskou radou,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a to kvalifikovanou většinou</a:t>
            </a:r>
          </a:p>
          <a:p>
            <a:r>
              <a:rPr lang="cs-CZ" sz="1800" dirty="0">
                <a:solidFill>
                  <a:schemeClr val="tx1"/>
                </a:solidFill>
              </a:rPr>
              <a:t>Funkční období současné Komise skončí 31. října 2024</a:t>
            </a:r>
          </a:p>
          <a:p>
            <a:pPr>
              <a:lnSpc>
                <a:spcPct val="100000"/>
              </a:lnSpc>
            </a:pP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0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F731CD-3011-4AFF-9B3A-EF2C8D0E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atin typeface="+mn-lt"/>
              </a:rPr>
              <a:t>KOMISAŘI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533E42-2D40-4247-93D3-2CE4710A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62" y="1436187"/>
            <a:ext cx="6262938" cy="4701244"/>
          </a:xfrm>
        </p:spPr>
        <p:txBody>
          <a:bodyPr anchor="ctr">
            <a:no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Členové Komise během funkčního období nesmí vykonávat jinou výdělečnou i nevýdělečnou činnost</a:t>
            </a:r>
          </a:p>
          <a:p>
            <a:r>
              <a:rPr lang="cs-CZ" sz="1800" dirty="0">
                <a:solidFill>
                  <a:schemeClr val="tx1"/>
                </a:solidFill>
              </a:rPr>
              <a:t>Výkon funkce končí: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/>
                </a:solidFill>
              </a:rPr>
              <a:t>uplynutím stanovené doby,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/>
                </a:solidFill>
              </a:rPr>
              <a:t>smrtí,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/>
                </a:solidFill>
              </a:rPr>
              <a:t>odvoláním,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/>
                </a:solidFill>
              </a:rPr>
              <a:t>odstoupením</a:t>
            </a:r>
          </a:p>
          <a:p>
            <a:r>
              <a:rPr lang="cs-CZ" sz="1800" dirty="0">
                <a:solidFill>
                  <a:schemeClr val="tx1"/>
                </a:solidFill>
              </a:rPr>
              <a:t>Komisař, který by své funkce zanechal, je nahrazen novým členem stejné státní příslušnosti, kterého jmenuje Rada vzájemnou dohodou s předsedou Komise po konzultaci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s Evropským parlamentem</a:t>
            </a:r>
          </a:p>
          <a:p>
            <a:r>
              <a:rPr lang="cs-CZ" sz="1800" dirty="0">
                <a:solidFill>
                  <a:schemeClr val="tx1"/>
                </a:solidFill>
              </a:rPr>
              <a:t>Komisař musí být naprosto nezávislý, tzn. že nesmí přijímat instrukce od svého rodného ani jiného státu, musí prosazovat pouze zájmy Unie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076411-362C-4E7D-B772-142BE6ED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89019" cy="4701244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atin typeface="+mn-lt"/>
              </a:rPr>
              <a:t>Seznam komisařů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96E869B1-B2AC-4481-ADC5-8D896C0BB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66515"/>
              </p:ext>
            </p:extLst>
          </p:nvPr>
        </p:nvGraphicFramePr>
        <p:xfrm>
          <a:off x="4640343" y="0"/>
          <a:ext cx="7551657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219">
                  <a:extLst>
                    <a:ext uri="{9D8B030D-6E8A-4147-A177-3AD203B41FA5}">
                      <a16:colId xmlns:a16="http://schemas.microsoft.com/office/drawing/2014/main" val="3279203235"/>
                    </a:ext>
                  </a:extLst>
                </a:gridCol>
                <a:gridCol w="2517219">
                  <a:extLst>
                    <a:ext uri="{9D8B030D-6E8A-4147-A177-3AD203B41FA5}">
                      <a16:colId xmlns:a16="http://schemas.microsoft.com/office/drawing/2014/main" val="592456028"/>
                    </a:ext>
                  </a:extLst>
                </a:gridCol>
                <a:gridCol w="2517219">
                  <a:extLst>
                    <a:ext uri="{9D8B030D-6E8A-4147-A177-3AD203B41FA5}">
                      <a16:colId xmlns:a16="http://schemas.microsoft.com/office/drawing/2014/main" val="1657240833"/>
                    </a:ext>
                  </a:extLst>
                </a:gridCol>
              </a:tblGrid>
              <a:tr h="410848">
                <a:tc>
                  <a:txBody>
                    <a:bodyPr/>
                    <a:lstStyle/>
                    <a:p>
                      <a:r>
                        <a:rPr lang="cs-CZ" sz="1800" dirty="0"/>
                        <a:t>Jméno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Resort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38709"/>
                  </a:ext>
                </a:extLst>
              </a:tr>
              <a:tr h="726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Frans Timmermans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Zelená dohoda pro Evropu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Výkonný místopředseda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05447"/>
                  </a:ext>
                </a:extLst>
              </a:tr>
              <a:tr h="726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Margrethe Vestager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Evropa připravená na digitální 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Výkonná místopředsedkyně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281564"/>
                  </a:ext>
                </a:extLst>
              </a:tr>
              <a:tr h="726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Valdis Dombrovskis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Hospodářství ve prospěch lidí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Výkonný místopředseda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534432"/>
                  </a:ext>
                </a:extLst>
              </a:tr>
              <a:tr h="726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Josep Borrell Fontelles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Silnější Evropa ve světě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Vysoký představitel/</a:t>
                      </a:r>
                      <a:br>
                        <a:rPr lang="cs-CZ" sz="1800" dirty="0"/>
                      </a:br>
                      <a:r>
                        <a:rPr lang="cs-CZ" sz="1800" dirty="0"/>
                        <a:t>místopředseda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131308"/>
                  </a:ext>
                </a:extLst>
              </a:tr>
              <a:tr h="1042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Maroš Šefčovič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Interinstitucionální vztahy a strategický výhled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  <a:p>
                      <a:r>
                        <a:rPr lang="cs-CZ" sz="1800" dirty="0"/>
                        <a:t>Místopředseda</a:t>
                      </a:r>
                    </a:p>
                    <a:p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12573"/>
                  </a:ext>
                </a:extLst>
              </a:tr>
              <a:tr h="726885">
                <a:tc>
                  <a:txBody>
                    <a:bodyPr/>
                    <a:lstStyle/>
                    <a:p>
                      <a:r>
                        <a:rPr lang="cs-CZ" sz="1800" dirty="0"/>
                        <a:t>Věra Jourová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Hodnoty a transparentnost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Místopředsedkyně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831199"/>
                  </a:ext>
                </a:extLst>
              </a:tr>
              <a:tr h="726885">
                <a:tc>
                  <a:txBody>
                    <a:bodyPr/>
                    <a:lstStyle/>
                    <a:p>
                      <a:r>
                        <a:rPr lang="cs-CZ" sz="1800" dirty="0"/>
                        <a:t>Dubravka Šuica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Demokracie a demografie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Místopředsedkyně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139550"/>
                  </a:ext>
                </a:extLst>
              </a:tr>
              <a:tr h="1042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Margaritis Schinas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Podpora evropského způsobu života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  <a:p>
                      <a:r>
                        <a:rPr lang="cs-CZ" sz="1800" dirty="0"/>
                        <a:t>Místopředseda</a:t>
                      </a:r>
                    </a:p>
                    <a:p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108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77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11" name="Tabulka 4">
            <a:extLst>
              <a:ext uri="{FF2B5EF4-FFF2-40B4-BE49-F238E27FC236}">
                <a16:creationId xmlns:a16="http://schemas.microsoft.com/office/drawing/2014/main" id="{07B11135-064F-4665-B21A-DC45B0364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88194"/>
              </p:ext>
            </p:extLst>
          </p:nvPr>
        </p:nvGraphicFramePr>
        <p:xfrm>
          <a:off x="4640343" y="0"/>
          <a:ext cx="7551657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07">
                  <a:extLst>
                    <a:ext uri="{9D8B030D-6E8A-4147-A177-3AD203B41FA5}">
                      <a16:colId xmlns:a16="http://schemas.microsoft.com/office/drawing/2014/main" val="1169074107"/>
                    </a:ext>
                  </a:extLst>
                </a:gridCol>
                <a:gridCol w="2766775">
                  <a:extLst>
                    <a:ext uri="{9D8B030D-6E8A-4147-A177-3AD203B41FA5}">
                      <a16:colId xmlns:a16="http://schemas.microsoft.com/office/drawing/2014/main" val="1666736704"/>
                    </a:ext>
                  </a:extLst>
                </a:gridCol>
                <a:gridCol w="2766775">
                  <a:extLst>
                    <a:ext uri="{9D8B030D-6E8A-4147-A177-3AD203B41FA5}">
                      <a16:colId xmlns:a16="http://schemas.microsoft.com/office/drawing/2014/main" val="2078437964"/>
                    </a:ext>
                  </a:extLst>
                </a:gridCol>
              </a:tblGrid>
              <a:tr h="547573">
                <a:tc>
                  <a:txBody>
                    <a:bodyPr/>
                    <a:lstStyle/>
                    <a:p>
                      <a:r>
                        <a:rPr lang="cs-CZ" sz="1800" dirty="0"/>
                        <a:t>Jméno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Resort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459977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Johannes Hahn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Rozpočet a správa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60736"/>
                  </a:ext>
                </a:extLst>
              </a:tr>
              <a:tr h="945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Mariya Gabriel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Inovace, výzkum, kultura, vzdělávání a mládež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23413"/>
                  </a:ext>
                </a:extLst>
              </a:tr>
              <a:tr h="875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Nicolas Schmit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Pracovní místa a sociální práva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595056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Paolo Gentiloni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Hospodářství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761287"/>
                  </a:ext>
                </a:extLst>
              </a:tr>
              <a:tr h="875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Janusz Wojciechowski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Zemědělství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07002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Thierry Breton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Vnitřní trh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08438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Elisa Ferreira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Soudržnost a reformy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73405"/>
                  </a:ext>
                </a:extLst>
              </a:tr>
              <a:tr h="875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Stella Kyriakides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Zdraví a bezpečnost potravin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739691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Didier Reynders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Spravedlnost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22746"/>
                  </a:ext>
                </a:extLst>
              </a:tr>
            </a:tbl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EC918DC8-DBDB-436D-B93A-8DF2ADC15B8B}"/>
              </a:ext>
            </a:extLst>
          </p:cNvPr>
          <p:cNvSpPr txBox="1">
            <a:spLocks/>
          </p:cNvSpPr>
          <p:nvPr/>
        </p:nvSpPr>
        <p:spPr>
          <a:xfrm>
            <a:off x="1251677" y="1078378"/>
            <a:ext cx="2989019" cy="4701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600" b="1" dirty="0">
              <a:latin typeface="+mn-lt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4355D40-614D-42DE-84C2-10E42F05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6" y="1078378"/>
            <a:ext cx="2989019" cy="4701244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atin typeface="+mn-lt"/>
              </a:rPr>
              <a:t>Seznam komisařů</a:t>
            </a:r>
          </a:p>
        </p:txBody>
      </p:sp>
    </p:spTree>
    <p:extLst>
      <p:ext uri="{BB962C8B-B14F-4D97-AF65-F5344CB8AC3E}">
        <p14:creationId xmlns:p14="http://schemas.microsoft.com/office/powerpoint/2010/main" val="22288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13" name="Tabulka 6">
            <a:extLst>
              <a:ext uri="{FF2B5EF4-FFF2-40B4-BE49-F238E27FC236}">
                <a16:creationId xmlns:a16="http://schemas.microsoft.com/office/drawing/2014/main" id="{22E223FB-1368-4168-8692-367C675BF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431866"/>
              </p:ext>
            </p:extLst>
          </p:nvPr>
        </p:nvGraphicFramePr>
        <p:xfrm>
          <a:off x="4621414" y="0"/>
          <a:ext cx="7551657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219">
                  <a:extLst>
                    <a:ext uri="{9D8B030D-6E8A-4147-A177-3AD203B41FA5}">
                      <a16:colId xmlns:a16="http://schemas.microsoft.com/office/drawing/2014/main" val="2274422212"/>
                    </a:ext>
                  </a:extLst>
                </a:gridCol>
                <a:gridCol w="2517219">
                  <a:extLst>
                    <a:ext uri="{9D8B030D-6E8A-4147-A177-3AD203B41FA5}">
                      <a16:colId xmlns:a16="http://schemas.microsoft.com/office/drawing/2014/main" val="1432497913"/>
                    </a:ext>
                  </a:extLst>
                </a:gridCol>
                <a:gridCol w="2517219">
                  <a:extLst>
                    <a:ext uri="{9D8B030D-6E8A-4147-A177-3AD203B41FA5}">
                      <a16:colId xmlns:a16="http://schemas.microsoft.com/office/drawing/2014/main" val="3484114283"/>
                    </a:ext>
                  </a:extLst>
                </a:gridCol>
              </a:tblGrid>
              <a:tr h="437760">
                <a:tc>
                  <a:txBody>
                    <a:bodyPr/>
                    <a:lstStyle/>
                    <a:p>
                      <a:r>
                        <a:rPr lang="cs-CZ" sz="1800" dirty="0"/>
                        <a:t>Jméno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Resort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615872"/>
                  </a:ext>
                </a:extLst>
              </a:tr>
              <a:tr h="511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Helena Dalli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Rovnost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016729"/>
                  </a:ext>
                </a:extLst>
              </a:tr>
              <a:tr h="451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Ylva Johansson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Vnitřní věci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911199"/>
                  </a:ext>
                </a:extLst>
              </a:tr>
              <a:tr h="506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Janez Lenarčič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Řešení krizí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488415"/>
                  </a:ext>
                </a:extLst>
              </a:tr>
              <a:tr h="511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Adina Vălean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Doprava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31629"/>
                  </a:ext>
                </a:extLst>
              </a:tr>
              <a:tr h="5312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Olivér Várhelyi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Sousedství a rozšíření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972955"/>
                  </a:ext>
                </a:extLst>
              </a:tr>
              <a:tr h="774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Jutta Urpilainen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Mezinárodní partnerství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41299"/>
                  </a:ext>
                </a:extLst>
              </a:tr>
              <a:tr h="511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Kadri Simson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Energetika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704542"/>
                  </a:ext>
                </a:extLst>
              </a:tr>
              <a:tr h="774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Virginijus Sinkevičius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Životní prostředí, oceány a rybolov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208774"/>
                  </a:ext>
                </a:extLst>
              </a:tr>
              <a:tr h="18470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Mairead McGuinness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Finanční služby, finanční stabilita a unie kapitálových trhů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Komisařka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665842"/>
                  </a:ext>
                </a:extLst>
              </a:tr>
            </a:tbl>
          </a:graphicData>
        </a:graphic>
      </p:graphicFrame>
      <p:sp>
        <p:nvSpPr>
          <p:cNvPr id="9" name="Nadpis 1">
            <a:extLst>
              <a:ext uri="{FF2B5EF4-FFF2-40B4-BE49-F238E27FC236}">
                <a16:creationId xmlns:a16="http://schemas.microsoft.com/office/drawing/2014/main" id="{FCFCE1C5-3C6B-4FFB-A350-DBC2DE7C0008}"/>
              </a:ext>
            </a:extLst>
          </p:cNvPr>
          <p:cNvSpPr txBox="1">
            <a:spLocks/>
          </p:cNvSpPr>
          <p:nvPr/>
        </p:nvSpPr>
        <p:spPr>
          <a:xfrm>
            <a:off x="1251677" y="1078378"/>
            <a:ext cx="2989019" cy="4701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>
                <a:latin typeface="+mn-lt"/>
              </a:rPr>
              <a:t>Seznam komisařů</a:t>
            </a:r>
            <a:endParaRPr lang="cs-CZ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076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A88F90-2023-4C34-950D-F12FEC1B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atin typeface="+mn-lt"/>
              </a:rPr>
              <a:t>SLOŽENÍ EVROPSKÉ KOMISE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24D99D0-9084-46E7-ABCC-0F81D7CE7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327257"/>
              </p:ext>
            </p:extLst>
          </p:nvPr>
        </p:nvGraphicFramePr>
        <p:xfrm>
          <a:off x="4640342" y="0"/>
          <a:ext cx="7551658" cy="6858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62893">
                  <a:extLst>
                    <a:ext uri="{9D8B030D-6E8A-4147-A177-3AD203B41FA5}">
                      <a16:colId xmlns:a16="http://schemas.microsoft.com/office/drawing/2014/main" val="574272698"/>
                    </a:ext>
                  </a:extLst>
                </a:gridCol>
                <a:gridCol w="6188765">
                  <a:extLst>
                    <a:ext uri="{9D8B030D-6E8A-4147-A177-3AD203B41FA5}">
                      <a16:colId xmlns:a16="http://schemas.microsoft.com/office/drawing/2014/main" val="343542037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l"/>
                      <a:r>
                        <a:rPr lang="cs-CZ" b="0" dirty="0"/>
                        <a:t>1958 – 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/>
                        <a:t>Do roku 2004 větší státy nominovaly 2 kandidáty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b="0" dirty="0">
                          <a:latin typeface="Franklin Gothic Book" panose="020B0503020102020204" pitchFamily="34" charset="0"/>
                        </a:rPr>
                        <a:t>→ </a:t>
                      </a:r>
                      <a:r>
                        <a:rPr lang="cs-CZ" b="0" dirty="0"/>
                        <a:t>Německo, Itálie, Francie, Velká Británie, Španělsko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/>
                        <a:t>05/2004 – 11/2004 </a:t>
                      </a:r>
                      <a:r>
                        <a:rPr lang="cs-CZ" b="0" dirty="0">
                          <a:latin typeface="Franklin Gothic Book" panose="020B0503020102020204" pitchFamily="34" charset="0"/>
                        </a:rPr>
                        <a:t>→ 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 měla 30 </a:t>
                      </a:r>
                      <a:r>
                        <a:rPr lang="cs-CZ" b="0" dirty="0"/>
                        <a:t>členů (10 nových členů EU) a noví komisaři byli bez rezortu, seznamovali se s 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84314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l"/>
                      <a:r>
                        <a:rPr lang="cs-CZ" b="0" dirty="0"/>
                        <a:t>2004 –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/>
                        <a:t>2005 – Smlouva z Nice </a:t>
                      </a:r>
                      <a:r>
                        <a:rPr lang="cs-CZ" b="0" dirty="0">
                          <a:latin typeface="Franklin Gothic Book" panose="020B0503020102020204" pitchFamily="34" charset="0"/>
                        </a:rPr>
                        <a:t>→</a:t>
                      </a:r>
                      <a:r>
                        <a:rPr lang="cs-CZ" b="0" dirty="0"/>
                        <a:t> došlo ke změně složení Komise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/>
                        <a:t>1 stát = 1 kandidát na komisaře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/>
                        <a:t>V praxi od 11/2004, kdy začalo funkční období nové Komise </a:t>
                      </a:r>
                      <a:br>
                        <a:rPr lang="cs-CZ" b="0" dirty="0"/>
                      </a:br>
                      <a:r>
                        <a:rPr lang="cs-CZ" b="0" dirty="0"/>
                        <a:t>s 25 členy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12399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l"/>
                      <a:r>
                        <a:rPr lang="cs-CZ" b="0" dirty="0"/>
                        <a:t>Od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/>
                        <a:t>2 nové státy (Bulharsko, Rumunsko) = 27 členů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02775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l"/>
                      <a:r>
                        <a:rPr lang="cs-CZ" b="0" dirty="0"/>
                        <a:t>Od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/>
                        <a:t>1 nový stát (Chorvatsko) = 28 členů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359766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l"/>
                      <a:r>
                        <a:rPr lang="cs-CZ" b="0" dirty="0"/>
                        <a:t>Od prosince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/>
                        <a:t>Velká Británie s ohledem na odchod z EU nenominovala svého komisaře do nové Komise Ursuly von der Leyen, </a:t>
                      </a:r>
                      <a:br>
                        <a:rPr lang="cs-CZ" b="0" dirty="0"/>
                      </a:br>
                      <a:r>
                        <a:rPr lang="cs-CZ" b="0" dirty="0"/>
                        <a:t>která tak má 27 členů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398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06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A153BB-B326-4BD9-A583-DA7648CB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72" y="785721"/>
            <a:ext cx="6340519" cy="1638469"/>
          </a:xfrm>
        </p:spPr>
        <p:txBody>
          <a:bodyPr>
            <a:noAutofit/>
          </a:bodyPr>
          <a:lstStyle/>
          <a:p>
            <a:r>
              <a:rPr lang="cs-CZ" sz="2900" b="1" dirty="0">
                <a:latin typeface="+mn-lt"/>
              </a:rPr>
              <a:t>Vysoký představitel Unie pro zahraniční věci </a:t>
            </a:r>
            <a:br>
              <a:rPr lang="cs-CZ" sz="2900" b="1" dirty="0">
                <a:latin typeface="+mn-lt"/>
              </a:rPr>
            </a:br>
            <a:r>
              <a:rPr lang="cs-CZ" sz="2900" b="1" dirty="0">
                <a:latin typeface="+mn-lt"/>
              </a:rPr>
              <a:t>a bezpečnostní politiku</a:t>
            </a:r>
            <a:br>
              <a:rPr lang="cs-CZ" sz="2900" b="1" dirty="0">
                <a:latin typeface="+mn-lt"/>
              </a:rPr>
            </a:br>
            <a:endParaRPr lang="cs-CZ" sz="2900" dirty="0"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D965AB-B0E9-4F8E-9504-C3A92DB9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1"/>
                </a:solidFill>
              </a:rPr>
              <a:t>Jde o orgán EU, který je zodpovědný za provádění Společné zahraniční a bezpečnostní politiky a Společné bezpečnostní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a obranné politiky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1"/>
                </a:solidFill>
              </a:rPr>
              <a:t>Je jmenován Evropskou radou se souhlasem předsedy Komise kvalifikovanou většinou na 5 let, zároveň je místopředsedou Evropské komise a předsedá Radě pro zahraniční věci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1"/>
                </a:solidFill>
              </a:rPr>
              <a:t>Jménem Unie vede politický dialog se třetími stranami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a vyjadřuje postoj Unie v mezinárodních organizacích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a na mezinárodních konferencích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1"/>
                </a:solidFill>
              </a:rPr>
              <a:t>Prvním byl Jürgen Trumpf, od prosince 2019 tuto funkci zastává Josep Borrell Fontelles</a:t>
            </a:r>
          </a:p>
          <a:p>
            <a:pPr>
              <a:lnSpc>
                <a:spcPct val="10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Zástupný obsah 5" descr="Obsah obrázku osoba, muž, oblek, vsedě&#10;&#10;Popis byl vytvořen automaticky">
            <a:extLst>
              <a:ext uri="{FF2B5EF4-FFF2-40B4-BE49-F238E27FC236}">
                <a16:creationId xmlns:a16="http://schemas.microsoft.com/office/drawing/2014/main" id="{60A68CF8-4B5E-4949-823A-C5611E0D3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r="5303"/>
          <a:stretch/>
        </p:blipFill>
        <p:spPr>
          <a:xfrm>
            <a:off x="8050787" y="845533"/>
            <a:ext cx="3656581" cy="516693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4057AF5-C404-495D-9C3F-03A3C5900FD8}"/>
              </a:ext>
            </a:extLst>
          </p:cNvPr>
          <p:cNvSpPr txBox="1"/>
          <p:nvPr/>
        </p:nvSpPr>
        <p:spPr>
          <a:xfrm>
            <a:off x="9418472" y="845533"/>
            <a:ext cx="228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Josep Borrell Fontelles</a:t>
            </a:r>
          </a:p>
        </p:txBody>
      </p:sp>
    </p:spTree>
    <p:extLst>
      <p:ext uri="{BB962C8B-B14F-4D97-AF65-F5344CB8AC3E}">
        <p14:creationId xmlns:p14="http://schemas.microsoft.com/office/powerpoint/2010/main" val="245701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9FC793-4F73-4E6D-AE73-C3E64B3A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45" y="395659"/>
            <a:ext cx="6340519" cy="1638469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VĚRA JOUROVÁ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26A1D628-08AF-4342-ABAC-F8214EB9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55" y="1214893"/>
            <a:ext cx="6306309" cy="3930227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000000"/>
                </a:solidFill>
              </a:rPr>
              <a:t>Česká politička a právnička</a:t>
            </a:r>
          </a:p>
          <a:p>
            <a:r>
              <a:rPr lang="cs-CZ" sz="1800" dirty="0">
                <a:solidFill>
                  <a:srgbClr val="000000"/>
                </a:solidFill>
              </a:rPr>
              <a:t>2014-2019 komisařka pro spravedlnost, ochranu spotřebitelů a otázky rovnosti pohlaví v Junckerově komisi</a:t>
            </a:r>
          </a:p>
          <a:p>
            <a:r>
              <a:rPr lang="cs-CZ" sz="1800" dirty="0">
                <a:solidFill>
                  <a:srgbClr val="000000"/>
                </a:solidFill>
              </a:rPr>
              <a:t>Prosinec 2019-dodnes místopředsedkyně Komise </a:t>
            </a:r>
            <a:br>
              <a:rPr lang="cs-CZ" sz="1800" dirty="0">
                <a:solidFill>
                  <a:srgbClr val="000000"/>
                </a:solidFill>
              </a:rPr>
            </a:br>
            <a:r>
              <a:rPr lang="cs-CZ" sz="1800" dirty="0">
                <a:solidFill>
                  <a:srgbClr val="000000"/>
                </a:solidFill>
              </a:rPr>
              <a:t>a komisařka pro hodnoty a transparentnost v komisi Ursuly von der Leyen</a:t>
            </a:r>
          </a:p>
          <a:p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3600" b="1" dirty="0">
                <a:solidFill>
                  <a:srgbClr val="000000"/>
                </a:solidFill>
              </a:rPr>
              <a:t>OBLAST PŮSOBNOSTI</a:t>
            </a:r>
          </a:p>
          <a:p>
            <a:pPr fontAlgn="base">
              <a:spcAft>
                <a:spcPct val="0"/>
              </a:spcAft>
            </a:pPr>
            <a:r>
              <a:rPr lang="cs-CZ" sz="1800" dirty="0">
                <a:solidFill>
                  <a:srgbClr val="000000"/>
                </a:solidFill>
              </a:rPr>
              <a:t>Sleduje uplatňování Listiny základních práv</a:t>
            </a:r>
            <a:endParaRPr lang="cs-CZ" altLang="cs-CZ" sz="1800" dirty="0">
              <a:solidFill>
                <a:srgbClr val="000000"/>
              </a:solidFill>
            </a:endParaRPr>
          </a:p>
          <a:p>
            <a:pPr lvl="0" fontAlgn="base">
              <a:spcAft>
                <a:spcPct val="0"/>
              </a:spcAft>
            </a:pPr>
            <a:r>
              <a:rPr lang="cs-CZ" altLang="cs-CZ" sz="1800" dirty="0">
                <a:solidFill>
                  <a:srgbClr val="000000"/>
                </a:solidFill>
              </a:rPr>
              <a:t>Koordinuje činnosti zaměřené na začleňování </a:t>
            </a:r>
            <a:br>
              <a:rPr lang="cs-CZ" altLang="cs-CZ" sz="1800" dirty="0">
                <a:solidFill>
                  <a:srgbClr val="000000"/>
                </a:solidFill>
              </a:rPr>
            </a:br>
            <a:r>
              <a:rPr lang="cs-CZ" altLang="cs-CZ" sz="1800" dirty="0">
                <a:solidFill>
                  <a:srgbClr val="000000"/>
                </a:solidFill>
              </a:rPr>
              <a:t>a budování Unie založené na skutečné rovnosti </a:t>
            </a:r>
            <a:br>
              <a:rPr lang="cs-CZ" altLang="cs-CZ" sz="1800" dirty="0">
                <a:solidFill>
                  <a:srgbClr val="000000"/>
                </a:solidFill>
              </a:rPr>
            </a:br>
            <a:r>
              <a:rPr lang="cs-CZ" altLang="cs-CZ" sz="1800" dirty="0">
                <a:solidFill>
                  <a:srgbClr val="000000"/>
                </a:solidFill>
              </a:rPr>
              <a:t>a rozmanitosti </a:t>
            </a:r>
          </a:p>
          <a:p>
            <a:pPr fontAlgn="base">
              <a:spcAft>
                <a:spcPct val="0"/>
              </a:spcAft>
            </a:pPr>
            <a:r>
              <a:rPr lang="cs-CZ" sz="1800" dirty="0">
                <a:solidFill>
                  <a:srgbClr val="000000"/>
                </a:solidFill>
              </a:rPr>
              <a:t>Sleduje uplatňování kodexu zásad a v případě potřeby provede regulační zásah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</a:endParaRPr>
          </a:p>
        </p:txBody>
      </p:sp>
      <p:pic>
        <p:nvPicPr>
          <p:cNvPr id="7" name="Zástupný obsah 6" descr="Obsah obrázku osoba, žena, interiér, fialová&#10;&#10;Popis byl vytvořen automaticky">
            <a:extLst>
              <a:ext uri="{FF2B5EF4-FFF2-40B4-BE49-F238E27FC236}">
                <a16:creationId xmlns:a16="http://schemas.microsoft.com/office/drawing/2014/main" id="{A87042F4-1D70-48C0-B4F2-D7926FC1D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678"/>
          <a:stretch/>
        </p:blipFill>
        <p:spPr>
          <a:xfrm>
            <a:off x="8050787" y="845562"/>
            <a:ext cx="3656581" cy="51668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F94EFB-2B9E-4A85-98F4-EE6BF710A8B7}"/>
              </a:ext>
            </a:extLst>
          </p:cNvPr>
          <p:cNvSpPr txBox="1"/>
          <p:nvPr/>
        </p:nvSpPr>
        <p:spPr>
          <a:xfrm>
            <a:off x="10346436" y="845562"/>
            <a:ext cx="139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Věra Jourová</a:t>
            </a:r>
          </a:p>
        </p:txBody>
      </p:sp>
    </p:spTree>
    <p:extLst>
      <p:ext uri="{BB962C8B-B14F-4D97-AF65-F5344CB8AC3E}">
        <p14:creationId xmlns:p14="http://schemas.microsoft.com/office/powerpoint/2010/main" val="151417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2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9FC793-4F73-4E6D-AE73-C3E64B3A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VĚRA JOUROVÁ – oblast působnosti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FD5DC-F571-40C4-9F38-2E8AC9BD68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3177" y="1860045"/>
            <a:ext cx="6306309" cy="39302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sz="1800" dirty="0">
                <a:solidFill>
                  <a:srgbClr val="000000"/>
                </a:solidFill>
              </a:rPr>
              <a:t>Odhaluje rizika ohrožující pluralitu sdělovacích prostředků </a:t>
            </a:r>
            <a:br>
              <a:rPr lang="cs-CZ" sz="1800" dirty="0">
                <a:solidFill>
                  <a:srgbClr val="000000"/>
                </a:solidFill>
              </a:rPr>
            </a:br>
            <a:r>
              <a:rPr lang="cs-CZ" sz="1800" dirty="0">
                <a:solidFill>
                  <a:srgbClr val="000000"/>
                </a:solidFill>
              </a:rPr>
              <a:t>a navrhuje přeshraniční projekty na podporu nezávislých a různorodých žurnalistických aktivit</a:t>
            </a:r>
            <a:endParaRPr lang="cs-CZ" altLang="cs-CZ" sz="1800" dirty="0">
              <a:solidFill>
                <a:srgbClr val="000000"/>
              </a:solidFill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altLang="cs-CZ" sz="1800" dirty="0">
                <a:solidFill>
                  <a:srgbClr val="000000"/>
                </a:solidFill>
              </a:rPr>
              <a:t>Řídí činnost Komise, která se týká hodnot </a:t>
            </a:r>
            <a:br>
              <a:rPr lang="cs-CZ" altLang="cs-CZ" sz="1800" dirty="0">
                <a:solidFill>
                  <a:srgbClr val="000000"/>
                </a:solidFill>
              </a:rPr>
            </a:br>
            <a:r>
              <a:rPr lang="cs-CZ" altLang="cs-CZ" sz="1800" dirty="0">
                <a:solidFill>
                  <a:srgbClr val="000000"/>
                </a:solidFill>
              </a:rPr>
              <a:t>a transparentnosti a dodržování zásad právního státu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altLang="cs-CZ" sz="1800" dirty="0">
                <a:solidFill>
                  <a:srgbClr val="000000"/>
                </a:solidFill>
              </a:rPr>
              <a:t>Zajišťuje, aby demokratický systém byl otevřený </a:t>
            </a:r>
            <a:br>
              <a:rPr lang="cs-CZ" altLang="cs-CZ" sz="1800" dirty="0">
                <a:solidFill>
                  <a:srgbClr val="000000"/>
                </a:solidFill>
              </a:rPr>
            </a:br>
            <a:r>
              <a:rPr lang="cs-CZ" altLang="cs-CZ" sz="1800" dirty="0">
                <a:solidFill>
                  <a:srgbClr val="000000"/>
                </a:solidFill>
              </a:rPr>
              <a:t>a transparentní a chráněn před vnějšími zásahy 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sz="1800" dirty="0">
                <a:solidFill>
                  <a:srgbClr val="000000"/>
                </a:solidFill>
              </a:rPr>
              <a:t>Koordinuje evropský akční plán pro demokracii, aby byly řešeny hrozby vnějších zásahů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sz="1800" dirty="0">
                <a:solidFill>
                  <a:srgbClr val="000000"/>
                </a:solidFill>
              </a:rPr>
              <a:t>Podporuje úsilí v boji proti dezinformacím a falešným informacím tak, aby zároveň zůstala zachována svoboda projevu, svoboda tisku a pluralita sdělovacích prostředků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altLang="cs-CZ" sz="1800" dirty="0">
                <a:solidFill>
                  <a:srgbClr val="000000"/>
                </a:solidFill>
              </a:rPr>
              <a:t>Zaručuje práva na pokojné shromažďování a svobodu sdružovat se s jinými  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cs-CZ" sz="1800" dirty="0">
              <a:solidFill>
                <a:srgbClr val="000000"/>
              </a:solidFill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cs-CZ" sz="1800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cs-CZ" sz="1800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cs-CZ" sz="1800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cs-CZ" sz="1800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kumimoji="0" lang="cs-CZ" altLang="cs-CZ" sz="1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pic>
        <p:nvPicPr>
          <p:cNvPr id="7" name="Zástupný obsah 6" descr="Obsah obrázku osoba, žena, interiér, fialová&#10;&#10;Popis byl vytvořen automaticky">
            <a:extLst>
              <a:ext uri="{FF2B5EF4-FFF2-40B4-BE49-F238E27FC236}">
                <a16:creationId xmlns:a16="http://schemas.microsoft.com/office/drawing/2014/main" id="{A87042F4-1D70-48C0-B4F2-D7926FC1D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678"/>
          <a:stretch/>
        </p:blipFill>
        <p:spPr>
          <a:xfrm>
            <a:off x="8050787" y="845562"/>
            <a:ext cx="3656581" cy="51668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0B12A0-B301-449C-81E5-85ADEDEFAE5C}"/>
              </a:ext>
            </a:extLst>
          </p:cNvPr>
          <p:cNvSpPr txBox="1"/>
          <p:nvPr/>
        </p:nvSpPr>
        <p:spPr>
          <a:xfrm>
            <a:off x="10339460" y="845562"/>
            <a:ext cx="139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Věra Jourová</a:t>
            </a:r>
          </a:p>
        </p:txBody>
      </p:sp>
    </p:spTree>
    <p:extLst>
      <p:ext uri="{BB962C8B-B14F-4D97-AF65-F5344CB8AC3E}">
        <p14:creationId xmlns:p14="http://schemas.microsoft.com/office/powerpoint/2010/main" val="365327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31A5C5-562C-4F7F-BDD1-A182AD2A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627317" cy="1638469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Nemocná demokracie </a:t>
            </a:r>
            <a:br>
              <a:rPr lang="cs-CZ" sz="3600" b="1" dirty="0">
                <a:latin typeface="+mn-lt"/>
              </a:rPr>
            </a:br>
            <a:r>
              <a:rPr lang="cs-CZ" sz="3600" b="1" dirty="0">
                <a:latin typeface="+mn-lt"/>
              </a:rPr>
              <a:t>v maďarsku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21F3121C-2083-48A4-AA2B-D3A2B478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77" y="1818704"/>
            <a:ext cx="6489014" cy="3930227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sz="1800" i="1" dirty="0">
                <a:solidFill>
                  <a:schemeClr val="tx1"/>
                </a:solidFill>
              </a:rPr>
              <a:t>„Pan Orbán rád říká, že buduje neliberální demokracii. Já bych řekla, že vytváří nemocnou demokracii.“ </a:t>
            </a:r>
            <a:r>
              <a:rPr lang="cs-CZ" sz="1800" dirty="0">
                <a:solidFill>
                  <a:schemeClr val="tx1"/>
                </a:solidFill>
              </a:rPr>
              <a:t>– Věra Jourová pro Der Spiegel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sz="1800" dirty="0">
                <a:solidFill>
                  <a:schemeClr val="tx1"/>
                </a:solidFill>
              </a:rPr>
              <a:t>Jourová kritizovala vládu Viktora Orbána a vyslovila obavu,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že v Maďarsku by v budoucnu nemusely probíhat svobodné volby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sz="1800" dirty="0">
                <a:solidFill>
                  <a:schemeClr val="tx1"/>
                </a:solidFill>
              </a:rPr>
              <a:t>Dále poukázala na fakt, že značnou část médií ovládá mediální nadace KESMA, která je blízká Orbánovi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sz="1800" dirty="0">
                <a:solidFill>
                  <a:schemeClr val="tx1"/>
                </a:solidFill>
              </a:rPr>
              <a:t>Jourová také už dříve označila za nebezpečný i vývoj v oblasti justice či akademických svobod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sz="1800" dirty="0">
                <a:solidFill>
                  <a:schemeClr val="tx1"/>
                </a:solidFill>
              </a:rPr>
              <a:t>Vzbudila tak vlnu nevole u vlády v Budapešti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sz="1800" dirty="0">
                <a:solidFill>
                  <a:schemeClr val="tx1"/>
                </a:solidFill>
              </a:rPr>
              <a:t>V této době zároveň Komise dokončuje hodnocení stavu demokracie ve všech zemích EU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cs-CZ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1800" i="1" dirty="0">
              <a:solidFill>
                <a:srgbClr val="000000"/>
              </a:solidFill>
            </a:endParaRPr>
          </a:p>
        </p:txBody>
      </p:sp>
      <p:pic>
        <p:nvPicPr>
          <p:cNvPr id="12" name="Zástupný obsah 14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9DCFA46E-9702-4283-9669-428786353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r="8567"/>
          <a:stretch/>
        </p:blipFill>
        <p:spPr>
          <a:xfrm>
            <a:off x="8039879" y="677135"/>
            <a:ext cx="3667489" cy="2591138"/>
          </a:xfrm>
          <a:prstGeom prst="rect">
            <a:avLst/>
          </a:prstGeom>
        </p:spPr>
      </p:pic>
      <p:pic>
        <p:nvPicPr>
          <p:cNvPr id="13" name="Zástupný obsah 6" descr="Obsah obrázku osoba, žena, interiér, fialová&#10;&#10;Popis byl vytvořen automaticky">
            <a:extLst>
              <a:ext uri="{FF2B5EF4-FFF2-40B4-BE49-F238E27FC236}">
                <a16:creationId xmlns:a16="http://schemas.microsoft.com/office/drawing/2014/main" id="{A88E24FC-61D2-4BA1-844E-77C1623DE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5" r="-2" b="32294"/>
          <a:stretch/>
        </p:blipFill>
        <p:spPr>
          <a:xfrm>
            <a:off x="8039879" y="3429000"/>
            <a:ext cx="3667489" cy="259114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CE3DF34-5A83-4D72-9E52-939BC7DBB5E7}"/>
              </a:ext>
            </a:extLst>
          </p:cNvPr>
          <p:cNvSpPr txBox="1"/>
          <p:nvPr/>
        </p:nvSpPr>
        <p:spPr>
          <a:xfrm>
            <a:off x="10339460" y="5650815"/>
            <a:ext cx="139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Věra Jourová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6083419-5629-4C23-A556-919F06F9FF7D}"/>
              </a:ext>
            </a:extLst>
          </p:cNvPr>
          <p:cNvSpPr txBox="1"/>
          <p:nvPr/>
        </p:nvSpPr>
        <p:spPr>
          <a:xfrm>
            <a:off x="10251520" y="653187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Viktor Orbán</a:t>
            </a:r>
          </a:p>
        </p:txBody>
      </p:sp>
    </p:spTree>
    <p:extLst>
      <p:ext uri="{BB962C8B-B14F-4D97-AF65-F5344CB8AC3E}">
        <p14:creationId xmlns:p14="http://schemas.microsoft.com/office/powerpoint/2010/main" val="56615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7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73F725-88EF-448C-8147-0088D210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1189562"/>
            <a:ext cx="6340519" cy="1638469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O EVROPSKÉ KOMISI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00F7C7-8CB7-4661-9052-960465D6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4" y="2123100"/>
            <a:ext cx="6306309" cy="3930227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000000"/>
                </a:solidFill>
              </a:rPr>
              <a:t>Evropská komise byla zřízena v roce 1958, jejím předchůdcem byl Vysoký úřad ESUO a poté Komise EHS</a:t>
            </a:r>
          </a:p>
          <a:p>
            <a:r>
              <a:rPr lang="cs-CZ" sz="1800" dirty="0">
                <a:solidFill>
                  <a:srgbClr val="000000"/>
                </a:solidFill>
              </a:rPr>
              <a:t>Jedná se 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rgbClr val="000000"/>
                </a:solidFill>
              </a:rPr>
              <a:t>stálý, politicky nezávislý a nadnárodní orgán EU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rgbClr val="000000"/>
                </a:solidFill>
              </a:rPr>
              <a:t>strážkyni smluv, iniciátorku legislativy a výkonný orgán EU</a:t>
            </a:r>
          </a:p>
          <a:p>
            <a:r>
              <a:rPr lang="cs-CZ" sz="1800" dirty="0">
                <a:solidFill>
                  <a:srgbClr val="000000"/>
                </a:solidFill>
              </a:rPr>
              <a:t>Prosazuje zájmy EU jako celku a tvoří protiváhu zájmům jednotlivých členských států</a:t>
            </a:r>
          </a:p>
          <a:p>
            <a:r>
              <a:rPr lang="cs-CZ" sz="1800" dirty="0">
                <a:solidFill>
                  <a:srgbClr val="000000"/>
                </a:solidFill>
              </a:rPr>
              <a:t>Funkční období Evropské komise je 5 let a nová Komise musí vzniknout do půl roku od voleb do Evropského parlamentu</a:t>
            </a:r>
          </a:p>
          <a:p>
            <a:r>
              <a:rPr lang="cs-CZ" sz="1800" dirty="0">
                <a:solidFill>
                  <a:srgbClr val="000000"/>
                </a:solidFill>
              </a:rPr>
              <a:t>Většinou se schází jednou týdně</a:t>
            </a:r>
          </a:p>
        </p:txBody>
      </p:sp>
      <p:pic>
        <p:nvPicPr>
          <p:cNvPr id="5" name="Obrázek 4" descr="Obsah obrázku osoba, skupina, pózování, lidé&#10;&#10;Popis byl vytvořen automaticky">
            <a:extLst>
              <a:ext uri="{FF2B5EF4-FFF2-40B4-BE49-F238E27FC236}">
                <a16:creationId xmlns:a16="http://schemas.microsoft.com/office/drawing/2014/main" id="{982191B9-D28D-4258-9D41-A27D5FCF0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59" y="2008797"/>
            <a:ext cx="4473081" cy="28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7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0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31A5C5-562C-4F7F-BDD1-A182AD2A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653821" cy="1638469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Nemocná demokracie </a:t>
            </a:r>
            <a:br>
              <a:rPr lang="cs-CZ" sz="3600" b="1" dirty="0">
                <a:latin typeface="+mn-lt"/>
              </a:rPr>
            </a:br>
            <a:r>
              <a:rPr lang="cs-CZ" sz="3600" b="1" dirty="0">
                <a:latin typeface="+mn-lt"/>
              </a:rPr>
              <a:t>v maďarsku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21F3121C-2083-48A4-AA2B-D3A2B478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77" y="1959452"/>
            <a:ext cx="6396249" cy="3930227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sz="1800" dirty="0">
                <a:solidFill>
                  <a:schemeClr val="tx1"/>
                </a:solidFill>
              </a:rPr>
              <a:t>Maďarská ministryně spravedlnosti Judit Vargová následně vyzvala Jourovou k rezignaci</a:t>
            </a:r>
            <a:r>
              <a:rPr lang="pl-PL" sz="1800" dirty="0">
                <a:solidFill>
                  <a:schemeClr val="tx1"/>
                </a:solidFill>
              </a:rPr>
              <a:t>, Jourovou vyzval k rezignaci i Orbán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pl-PL" sz="1800" dirty="0">
                <a:solidFill>
                  <a:schemeClr val="tx1"/>
                </a:solidFill>
              </a:rPr>
              <a:t>Von der Leyen k situaci uvedla, že Jourová má její plnou podporu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sz="1800" dirty="0">
                <a:solidFill>
                  <a:schemeClr val="tx1"/>
                </a:solidFill>
              </a:rPr>
              <a:t>Unijní orgány navíc s Maďarskem delší dobu vedou řízení kvůli porušování evropských hodnot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cs-CZ" sz="1800" dirty="0">
                <a:solidFill>
                  <a:schemeClr val="tx1"/>
                </a:solidFill>
              </a:rPr>
              <a:t>Komise jako problematické vidí omezování plurality médií nebo útoky na nevládní organizace pomáhající uprchlíkům</a:t>
            </a:r>
          </a:p>
        </p:txBody>
      </p:sp>
      <p:pic>
        <p:nvPicPr>
          <p:cNvPr id="15" name="Zástupný obsah 14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C2AFB132-456D-45F6-8B6A-485825B0F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r="8567"/>
          <a:stretch/>
        </p:blipFill>
        <p:spPr>
          <a:xfrm>
            <a:off x="8039879" y="677135"/>
            <a:ext cx="3667489" cy="2591138"/>
          </a:xfrm>
          <a:prstGeom prst="rect">
            <a:avLst/>
          </a:prstGeom>
        </p:spPr>
      </p:pic>
      <p:pic>
        <p:nvPicPr>
          <p:cNvPr id="19" name="Zástupný obsah 6" descr="Obsah obrázku osoba, žena, interiér, fialová&#10;&#10;Popis byl vytvořen automaticky">
            <a:extLst>
              <a:ext uri="{FF2B5EF4-FFF2-40B4-BE49-F238E27FC236}">
                <a16:creationId xmlns:a16="http://schemas.microsoft.com/office/drawing/2014/main" id="{26F41DFF-7168-44DE-8BFE-24703FA89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5" r="-2" b="32294"/>
          <a:stretch/>
        </p:blipFill>
        <p:spPr>
          <a:xfrm>
            <a:off x="8039879" y="3429000"/>
            <a:ext cx="3667489" cy="259114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0FF9AC5-0DBC-4E1F-8959-4A9C8ACE3F9A}"/>
              </a:ext>
            </a:extLst>
          </p:cNvPr>
          <p:cNvSpPr txBox="1"/>
          <p:nvPr/>
        </p:nvSpPr>
        <p:spPr>
          <a:xfrm>
            <a:off x="10333710" y="5650815"/>
            <a:ext cx="139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Věra Jourová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4C5C5FE-CCE4-426A-B2A1-B588A0D13A1C}"/>
              </a:ext>
            </a:extLst>
          </p:cNvPr>
          <p:cNvSpPr txBox="1"/>
          <p:nvPr/>
        </p:nvSpPr>
        <p:spPr>
          <a:xfrm>
            <a:off x="10250544" y="653187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Viktor Orbán</a:t>
            </a:r>
          </a:p>
        </p:txBody>
      </p:sp>
    </p:spTree>
    <p:extLst>
      <p:ext uri="{BB962C8B-B14F-4D97-AF65-F5344CB8AC3E}">
        <p14:creationId xmlns:p14="http://schemas.microsoft.com/office/powerpoint/2010/main" val="3948382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BE6DC5-E031-4B03-A9F1-8E15E7A2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atin typeface="+mn-lt"/>
              </a:rPr>
              <a:t>SHRNUTÍ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21" name="Tabulka 4">
            <a:extLst>
              <a:ext uri="{FF2B5EF4-FFF2-40B4-BE49-F238E27FC236}">
                <a16:creationId xmlns:a16="http://schemas.microsoft.com/office/drawing/2014/main" id="{C7670807-9F48-4A34-A204-C3662CCD9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282527"/>
              </p:ext>
            </p:extLst>
          </p:nvPr>
        </p:nvGraphicFramePr>
        <p:xfrm>
          <a:off x="5611059" y="1078378"/>
          <a:ext cx="5638800" cy="491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98720089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104569261"/>
                    </a:ext>
                  </a:extLst>
                </a:gridCol>
              </a:tblGrid>
              <a:tr h="429475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EVROPSKÁ KOMISE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167484"/>
                  </a:ext>
                </a:extLst>
              </a:tr>
              <a:tr h="429475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SÍDLO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Brusel, Belgie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604044"/>
                  </a:ext>
                </a:extLst>
              </a:tr>
              <a:tr h="429475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VZNIK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1958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41544"/>
                  </a:ext>
                </a:extLst>
              </a:tr>
              <a:tr h="429475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PŘEDSEDA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Ursula von der Leyen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224090"/>
                  </a:ext>
                </a:extLst>
              </a:tr>
              <a:tr h="429475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POČET ČLENŮ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54202"/>
                  </a:ext>
                </a:extLst>
              </a:tr>
              <a:tr h="1058977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HLAVNÍ FUNKCE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Výkonná moc EU, navrhuje a vymáhá dodržování právních předpisů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140836"/>
                  </a:ext>
                </a:extLst>
              </a:tr>
              <a:tr h="429475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REPREZENTUJE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EU jako celek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20843"/>
                  </a:ext>
                </a:extLst>
              </a:tr>
              <a:tr h="423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FUNKČNÍ OBDOBÍ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5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334617"/>
                  </a:ext>
                </a:extLst>
              </a:tr>
              <a:tr h="429475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NOMINOVÁNA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Evropskou radou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80629"/>
                  </a:ext>
                </a:extLst>
              </a:tr>
              <a:tr h="429475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JMENOVÁNA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Evropským parlamentem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5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634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EFC924-74E4-4D43-82A2-A91F81F1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atin typeface="+mn-lt"/>
              </a:rPr>
              <a:t>ZDROJE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63C90D-C192-49F7-8B6E-6363029C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62" y="1078378"/>
            <a:ext cx="6262938" cy="4701244"/>
          </a:xfrm>
        </p:spPr>
        <p:txBody>
          <a:bodyPr anchor="ctr">
            <a:noAutofit/>
          </a:bodyPr>
          <a:lstStyle/>
          <a:p>
            <a:r>
              <a:rPr lang="cs-CZ" sz="1800" dirty="0">
                <a:hlinkClick r:id="rId2"/>
              </a:rPr>
              <a:t>https://www.euroskop.cz/109/sekce/evropska-komise/</a:t>
            </a:r>
            <a:endParaRPr lang="cs-CZ" sz="1800" dirty="0"/>
          </a:p>
          <a:p>
            <a:r>
              <a:rPr lang="cs-CZ" sz="1800" dirty="0">
                <a:hlinkClick r:id="rId3"/>
              </a:rPr>
              <a:t>https://ec.europa.eu/info/index_cs</a:t>
            </a:r>
            <a:endParaRPr lang="cs-CZ" sz="1800" dirty="0"/>
          </a:p>
          <a:p>
            <a:r>
              <a:rPr lang="cs-CZ" sz="1800" dirty="0">
                <a:hlinkClick r:id="rId4"/>
              </a:rPr>
              <a:t>https://europa.eu/european-union/about-eu/institutions-bodies/european-commission_cs</a:t>
            </a:r>
            <a:endParaRPr lang="cs-CZ" sz="1800" dirty="0"/>
          </a:p>
          <a:p>
            <a:r>
              <a:rPr lang="cs-CZ" sz="1800" dirty="0">
                <a:hlinkClick r:id="rId5"/>
              </a:rPr>
              <a:t>https://ec.europa.eu/info/political-leadership_cs</a:t>
            </a:r>
            <a:endParaRPr lang="cs-CZ" sz="1800" dirty="0"/>
          </a:p>
          <a:p>
            <a:r>
              <a:rPr lang="cs-CZ" sz="1800" dirty="0">
                <a:hlinkClick r:id="rId6"/>
              </a:rPr>
              <a:t>https://ct24.ceskatelevize.cz/svet/3194397-orban-vyzval-jourovou-k-odstoupeni-vadi-mu-jeji-slova-o-nemocne-demokracii</a:t>
            </a:r>
            <a:endParaRPr lang="cs-CZ" sz="1800" dirty="0"/>
          </a:p>
          <a:p>
            <a:r>
              <a:rPr lang="cs-CZ" sz="1800" dirty="0">
                <a:hlinkClick r:id="rId7"/>
              </a:rPr>
              <a:t>https://ct24.ceskatelevize.cz/svet/3194325-vyrok-jourove-o-nemocne-demokracii-v-madarsku-ma-dohru-tamni-ministryne-ji-vyzvala-k</a:t>
            </a:r>
            <a:endParaRPr lang="cs-CZ" sz="1800" dirty="0"/>
          </a:p>
          <a:p>
            <a:r>
              <a:rPr lang="cs-CZ" sz="1800" dirty="0">
                <a:hlinkClick r:id="rId8"/>
              </a:rPr>
              <a:t>https://www.europarl.europa.eu/news/cs/faq/8/jak-je-jmenovan-predseda-a-clenove-evropske-komise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8204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D73D29-0044-442E-B563-AE467506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45" y="1167528"/>
            <a:ext cx="6340519" cy="1638469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O evropské komisi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DE271E-1072-4F58-9F9D-6853C4EF5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123102"/>
            <a:ext cx="6306309" cy="39302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00"/>
                </a:solidFill>
              </a:rPr>
              <a:t>Po volbách musí nový Parlament zvolit nového předsedu EK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00"/>
                </a:solidFill>
              </a:rPr>
              <a:t>Členské země nominují svého kandidáta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00"/>
                </a:solidFill>
              </a:rPr>
              <a:t>Parlament schvaluje nového předsedu Komise absolutní většinou hlasů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00"/>
                </a:solidFill>
              </a:rPr>
              <a:t>Nezíská-li kandidát tolik hlasů, musí členské státy do jednoho měsíce navrhnout jiného kandidáta (činí tak Evropská rada kvalifikovanou většinou)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00"/>
                </a:solidFill>
              </a:rPr>
              <a:t>Pro volby v roce 2014 Parlament zavedl systém tzv. Spitzenkandidaten → každá evropská politická strana navrhne kandidáta na předsedu Komise a vítězná strana může navrhnout parlamentního kandidáta, který se bude ucházet o post předsedy Komise</a:t>
            </a:r>
          </a:p>
        </p:txBody>
      </p:sp>
      <p:pic>
        <p:nvPicPr>
          <p:cNvPr id="13" name="Obrázek 12" descr="Obsah obrázku osoba, skupina, pózování, lidé&#10;&#10;Popis byl vytvořen automaticky">
            <a:extLst>
              <a:ext uri="{FF2B5EF4-FFF2-40B4-BE49-F238E27FC236}">
                <a16:creationId xmlns:a16="http://schemas.microsoft.com/office/drawing/2014/main" id="{7B0EB98B-C5A7-481A-8266-3B0A7DC07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59" y="2008797"/>
            <a:ext cx="4473081" cy="28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CA0848-BE67-4A5B-B561-EBCAB7F6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72" y="1139272"/>
            <a:ext cx="6340519" cy="1638469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O evropské komisi</a:t>
            </a:r>
            <a:endParaRPr lang="cs-CZ" sz="3600" dirty="0"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742957-42A5-4CB6-90CA-446CDFEE8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77" y="2115146"/>
            <a:ext cx="6306309" cy="39302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00"/>
                </a:solidFill>
              </a:rPr>
              <a:t>V čele Komise je předseda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00"/>
                </a:solidFill>
              </a:rPr>
              <a:t>Komise se skládá z 27 komisařů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00"/>
                </a:solidFill>
              </a:rPr>
              <a:t>Je odpovědná Parlamentu, jehož poslanci mají právo komisaře </a:t>
            </a:r>
            <a:br>
              <a:rPr lang="cs-CZ" sz="1800" dirty="0">
                <a:solidFill>
                  <a:srgbClr val="000000"/>
                </a:solidFill>
              </a:rPr>
            </a:br>
            <a:r>
              <a:rPr lang="cs-CZ" sz="1800" dirty="0">
                <a:solidFill>
                  <a:srgbClr val="000000"/>
                </a:solidFill>
              </a:rPr>
              <a:t>i předsedu interpelovat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00"/>
                </a:solidFill>
              </a:rPr>
              <a:t>Je také povinna Parlamentu předkládat zprávy o činnosti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00"/>
                </a:solidFill>
              </a:rPr>
              <a:t>Komise může být odvolána, pokud by Evropský parlament vyhlásil nedůvěru dvoutřetinovou většinou svých poslanců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00"/>
                </a:solidFill>
              </a:rPr>
              <a:t>K urychlení práce používá „zmocňovací proceduru“ (jeden člen je zmocněn samostatně rozhodnout o nějaké technické záležitosti) a „oběhovou proceduru“ (návrhy, u kterých se předpokládá obecná shoda jsou rozesílány po kabinetech </a:t>
            </a:r>
            <a:br>
              <a:rPr lang="cs-CZ" sz="1800" dirty="0">
                <a:solidFill>
                  <a:srgbClr val="000000"/>
                </a:solidFill>
              </a:rPr>
            </a:br>
            <a:r>
              <a:rPr lang="cs-CZ" sz="1800" dirty="0">
                <a:solidFill>
                  <a:srgbClr val="000000"/>
                </a:solidFill>
              </a:rPr>
              <a:t>a nejsou-li k nim do dané lhůty připomínky, jsou schváleny)</a:t>
            </a:r>
          </a:p>
        </p:txBody>
      </p:sp>
      <p:pic>
        <p:nvPicPr>
          <p:cNvPr id="12" name="Obrázek 11" descr="Obsah obrázku osoba, skupina, pózování, lidé&#10;&#10;Popis byl vytvořen automaticky">
            <a:extLst>
              <a:ext uri="{FF2B5EF4-FFF2-40B4-BE49-F238E27FC236}">
                <a16:creationId xmlns:a16="http://schemas.microsoft.com/office/drawing/2014/main" id="{72673A84-714B-4CA4-91CA-533A370D5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59" y="2008797"/>
            <a:ext cx="4473081" cy="28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9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B99B29-5362-4B21-B898-6970E7D4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atin typeface="+mn-lt"/>
              </a:rPr>
              <a:t>ÚKOLY EVROPSKÉ KOMISE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49913-D6D4-45D1-9744-431807AF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183" y="885194"/>
            <a:ext cx="6262938" cy="5408147"/>
          </a:xfrm>
        </p:spPr>
        <p:txBody>
          <a:bodyPr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1800" b="1" dirty="0">
                <a:solidFill>
                  <a:schemeClr val="tx1"/>
                </a:solidFill>
              </a:rPr>
              <a:t>Předkládá návrhy nových právních předpisů k přijetí Evropskému parlamentu a Radě EU</a:t>
            </a:r>
          </a:p>
          <a:p>
            <a:r>
              <a:rPr lang="cs-CZ" sz="1800" dirty="0">
                <a:solidFill>
                  <a:schemeClr val="tx1"/>
                </a:solidFill>
              </a:rPr>
              <a:t>Komise jako jediná může Parlamentu a Radě předkládat návrhy právních předpisů EU</a:t>
            </a:r>
          </a:p>
          <a:p>
            <a:r>
              <a:rPr lang="cs-CZ" sz="1800" dirty="0">
                <a:solidFill>
                  <a:schemeClr val="tx1"/>
                </a:solidFill>
              </a:rPr>
              <a:t>Zástupci Evropské komise se účastní jednání Parlamentu, kde musí obhajovat svá stanoviska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2.    Řídí politiky EU a přiděluje finanční prostředky 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       z rozpočtu EU</a:t>
            </a:r>
          </a:p>
          <a:p>
            <a:r>
              <a:rPr lang="cs-CZ" sz="1800" dirty="0">
                <a:solidFill>
                  <a:schemeClr val="tx1"/>
                </a:solidFill>
              </a:rPr>
              <a:t>Komise vypracovává roční rozpočet, který schvaluje Rada EU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a Evropský parlament</a:t>
            </a:r>
          </a:p>
          <a:p>
            <a:r>
              <a:rPr lang="cs-CZ" sz="1800" dirty="0">
                <a:solidFill>
                  <a:schemeClr val="tx1"/>
                </a:solidFill>
              </a:rPr>
              <a:t>Spolu s Účetním dvorem dohlíží, jak se nakládá s finančními prostředky</a:t>
            </a:r>
          </a:p>
        </p:txBody>
      </p:sp>
    </p:spTree>
    <p:extLst>
      <p:ext uri="{BB962C8B-B14F-4D97-AF65-F5344CB8AC3E}">
        <p14:creationId xmlns:p14="http://schemas.microsoft.com/office/powerpoint/2010/main" val="244366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B99B29-5362-4B21-B898-6970E7D4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atin typeface="+mn-lt"/>
              </a:rPr>
              <a:t>ÚKOLY EVROPSKÉ KOMISE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49913-D6D4-45D1-9744-431807AF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62" y="1426108"/>
            <a:ext cx="6262938" cy="4701244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00000"/>
              </a:lnSpc>
              <a:buAutoNum type="arabicPeriod" startAt="3"/>
            </a:pPr>
            <a:r>
              <a:rPr lang="cs-CZ" sz="1800" b="1" dirty="0">
                <a:solidFill>
                  <a:schemeClr val="tx1"/>
                </a:solidFill>
              </a:rPr>
              <a:t>Prosazuje právo EU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1"/>
                </a:solidFill>
              </a:rPr>
              <a:t>Komise a Soudní dvůr jsou zodpovědní za zajištění řádného uplatňování práva EU ve všech členských státech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1"/>
                </a:solidFill>
              </a:rPr>
              <a:t>Pokud Komise zjistí, že některá země EU nedodržuje právo EU, zahájí tzv. řízení pro porušení práva, kdy dané zemi zašle oficiální dopis se žádostí o vysvětlení, pokud země nepodá uspokojivé vysvětlení/situaci nenapraví, Komise zašle druhý dopis s lhůtou pro nápravu situace, jinak bude věc postoupena Soudnímu dvoru, který může uložit finanční sankce</a:t>
            </a:r>
          </a:p>
          <a:p>
            <a:pPr marL="457200" indent="-457200">
              <a:lnSpc>
                <a:spcPct val="100000"/>
              </a:lnSpc>
              <a:buAutoNum type="arabicPeriod" startAt="4"/>
            </a:pPr>
            <a:r>
              <a:rPr lang="pl-PL" sz="1800" b="1" dirty="0">
                <a:solidFill>
                  <a:schemeClr val="tx1"/>
                </a:solidFill>
              </a:rPr>
              <a:t>Reprezentuje EU v zahraničí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1"/>
                </a:solidFill>
              </a:rPr>
              <a:t>Komise vyjednává mezinárodní dohody pro Unii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1"/>
                </a:solidFill>
              </a:rPr>
              <a:t>Vystupuje také jménem všech států EU v mezinárodních organizacích</a:t>
            </a:r>
            <a:endParaRPr lang="pl-PL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pl-PL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5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E7424E-7A5E-4EA6-B3FD-C4FE2D22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1078378"/>
            <a:ext cx="3519237" cy="4701244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atin typeface="+mn-lt"/>
              </a:rPr>
              <a:t>pravomoce Evropské komise</a:t>
            </a:r>
            <a:br>
              <a:rPr lang="cs-CZ" sz="3600" b="1" dirty="0">
                <a:latin typeface="+mn-lt"/>
              </a:rPr>
            </a:br>
            <a:endParaRPr lang="cs-CZ" sz="3600" b="1" dirty="0">
              <a:latin typeface="+mn-lt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BAA284-3D3C-483B-9900-4F0D1700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62" y="1078378"/>
            <a:ext cx="6262938" cy="4701244"/>
          </a:xfrm>
        </p:spPr>
        <p:txBody>
          <a:bodyPr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1800" b="1" dirty="0">
                <a:solidFill>
                  <a:schemeClr val="tx1"/>
                </a:solidFill>
              </a:rPr>
              <a:t>Výkonná pravomoc</a:t>
            </a:r>
          </a:p>
          <a:p>
            <a:r>
              <a:rPr lang="cs-CZ" sz="1800" dirty="0">
                <a:solidFill>
                  <a:schemeClr val="tx1"/>
                </a:solidFill>
              </a:rPr>
              <a:t>Komise zabezpečuje provádění primárního práva (Římská smlouva, Smlouva o Evropské unii,…) a aktů vydaných na jejich základě (nařízení, směrnice, rozhodnutí)</a:t>
            </a:r>
          </a:p>
          <a:p>
            <a:pPr marL="457200" indent="-457200">
              <a:buAutoNum type="arabicPeriod" startAt="2"/>
            </a:pPr>
            <a:r>
              <a:rPr lang="cs-CZ" sz="1800" b="1" dirty="0">
                <a:solidFill>
                  <a:schemeClr val="tx1"/>
                </a:solidFill>
              </a:rPr>
              <a:t>Legislativní pravomoc</a:t>
            </a:r>
          </a:p>
          <a:p>
            <a:r>
              <a:rPr lang="cs-CZ" sz="1800" dirty="0">
                <a:solidFill>
                  <a:schemeClr val="tx1"/>
                </a:solidFill>
              </a:rPr>
              <a:t>Komise předkládá návrhy legislativních aktů EU</a:t>
            </a:r>
          </a:p>
          <a:p>
            <a:r>
              <a:rPr lang="cs-CZ" sz="1800" dirty="0">
                <a:solidFill>
                  <a:schemeClr val="tx1"/>
                </a:solidFill>
              </a:rPr>
              <a:t>Normy pak schvaluje Rada EU a Parlament, které mohou předlohy modifikovat svými pozměňovacími návrhy</a:t>
            </a:r>
          </a:p>
          <a:p>
            <a:r>
              <a:rPr lang="cs-CZ" sz="1800" dirty="0">
                <a:solidFill>
                  <a:schemeClr val="tx1"/>
                </a:solidFill>
              </a:rPr>
              <a:t>Komise také navrhuje a spravuje rozpočet EU, dále zastupuje EU na jednáních o dohodách o obchodní a hospodářské spolupráci se třetími zeměmi</a:t>
            </a:r>
          </a:p>
          <a:p>
            <a:pPr marL="457200" indent="-457200">
              <a:buAutoNum type="arabicPeriod" startAt="3"/>
            </a:pPr>
            <a:r>
              <a:rPr lang="cs-CZ" sz="1800" b="1" dirty="0">
                <a:solidFill>
                  <a:schemeClr val="tx1"/>
                </a:solidFill>
              </a:rPr>
              <a:t>Kontrolní pravomoc</a:t>
            </a:r>
          </a:p>
          <a:p>
            <a:r>
              <a:rPr lang="cs-CZ" sz="1800" dirty="0">
                <a:solidFill>
                  <a:schemeClr val="tx1"/>
                </a:solidFill>
              </a:rPr>
              <a:t>Komise má právo po zjištění porušení evropského práva podat žalobu na členský stát pro nedodržování nebo nezavádění práva EU</a:t>
            </a:r>
          </a:p>
        </p:txBody>
      </p:sp>
    </p:spTree>
    <p:extLst>
      <p:ext uri="{BB962C8B-B14F-4D97-AF65-F5344CB8AC3E}">
        <p14:creationId xmlns:p14="http://schemas.microsoft.com/office/powerpoint/2010/main" val="42795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6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B99B29-5362-4B21-B898-6970E7D4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Předseda </a:t>
            </a:r>
            <a:br>
              <a:rPr lang="cs-CZ" sz="3600" b="1" dirty="0">
                <a:latin typeface="+mn-lt"/>
              </a:rPr>
            </a:br>
            <a:r>
              <a:rPr lang="cs-CZ" sz="3600" b="1" dirty="0">
                <a:latin typeface="+mn-lt"/>
              </a:rPr>
              <a:t>evropské komise</a:t>
            </a:r>
            <a:br>
              <a:rPr lang="cs-CZ" sz="3600" b="1" dirty="0">
                <a:latin typeface="+mn-lt"/>
              </a:rPr>
            </a:br>
            <a:r>
              <a:rPr lang="cs-CZ" sz="3600" b="1" dirty="0">
                <a:latin typeface="+mn-lt"/>
              </a:rPr>
              <a:t>a jeho úkoly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0C717DF-50FB-4A9F-8BE5-A0A840AF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48" y="2258474"/>
            <a:ext cx="6306309" cy="39302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900" dirty="0">
                <a:solidFill>
                  <a:schemeClr val="tx1"/>
                </a:solidFill>
              </a:rPr>
              <a:t>Jde o vrcholného představitele jednoho ze sedmi orgánů EU</a:t>
            </a:r>
          </a:p>
          <a:p>
            <a:pPr>
              <a:lnSpc>
                <a:spcPct val="100000"/>
              </a:lnSpc>
            </a:pPr>
            <a:r>
              <a:rPr lang="cs-CZ" sz="1900" dirty="0">
                <a:solidFill>
                  <a:schemeClr val="tx1"/>
                </a:solidFill>
              </a:rPr>
              <a:t>Představuje politické vedení Komise</a:t>
            </a:r>
          </a:p>
          <a:p>
            <a:pPr>
              <a:lnSpc>
                <a:spcPct val="100000"/>
              </a:lnSpc>
            </a:pPr>
            <a:r>
              <a:rPr lang="cs-CZ" sz="1900" dirty="0">
                <a:solidFill>
                  <a:schemeClr val="tx1"/>
                </a:solidFill>
              </a:rPr>
              <a:t>Svolává a přesedá zasedáním sboru komisařů a komisařek</a:t>
            </a:r>
          </a:p>
          <a:p>
            <a:pPr>
              <a:lnSpc>
                <a:spcPct val="100000"/>
              </a:lnSpc>
            </a:pPr>
            <a:r>
              <a:rPr lang="cs-CZ" sz="1900" dirty="0">
                <a:solidFill>
                  <a:schemeClr val="tx1"/>
                </a:solidFill>
              </a:rPr>
              <a:t>Vede činnost Komise při realizaci politik EU</a:t>
            </a:r>
          </a:p>
          <a:p>
            <a:pPr>
              <a:lnSpc>
                <a:spcPct val="100000"/>
              </a:lnSpc>
            </a:pPr>
            <a:r>
              <a:rPr lang="cs-CZ" sz="1900" dirty="0">
                <a:solidFill>
                  <a:schemeClr val="tx1"/>
                </a:solidFill>
              </a:rPr>
              <a:t>Zastupuje Komisi na zasedáních Evropské rady, dále na summitech G7 a G20</a:t>
            </a:r>
          </a:p>
          <a:p>
            <a:pPr>
              <a:lnSpc>
                <a:spcPct val="100000"/>
              </a:lnSpc>
            </a:pPr>
            <a:r>
              <a:rPr lang="cs-CZ" sz="1900" dirty="0">
                <a:solidFill>
                  <a:schemeClr val="tx1"/>
                </a:solidFill>
              </a:rPr>
              <a:t>Účastní se diskuzí v Evropském parlamentu i mezi vládami členských zemí EU v Radě Evropské unie, dále i schůzek </a:t>
            </a:r>
            <a:br>
              <a:rPr lang="cs-CZ" sz="1900" dirty="0">
                <a:solidFill>
                  <a:schemeClr val="tx1"/>
                </a:solidFill>
              </a:rPr>
            </a:br>
            <a:r>
              <a:rPr lang="cs-CZ" sz="1900" dirty="0">
                <a:solidFill>
                  <a:schemeClr val="tx1"/>
                </a:solidFill>
              </a:rPr>
              <a:t>se třetími zeměmi</a:t>
            </a:r>
          </a:p>
          <a:p>
            <a:pPr>
              <a:lnSpc>
                <a:spcPct val="100000"/>
              </a:lnSpc>
            </a:pPr>
            <a:r>
              <a:rPr lang="cs-CZ" sz="1900" dirty="0">
                <a:solidFill>
                  <a:schemeClr val="tx1"/>
                </a:solidFill>
              </a:rPr>
              <a:t>Prvním předsedou byl Walter Hallstein (01/1958 – 07/1967)</a:t>
            </a:r>
          </a:p>
          <a:p>
            <a:pPr>
              <a:lnSpc>
                <a:spcPct val="100000"/>
              </a:lnSpc>
            </a:pPr>
            <a:r>
              <a:rPr lang="cs-CZ" sz="1900" dirty="0">
                <a:solidFill>
                  <a:schemeClr val="tx1"/>
                </a:solidFill>
              </a:rPr>
              <a:t>Od prosince 2019 tuto pozici zastává Ursula von der Leyen</a:t>
            </a:r>
          </a:p>
          <a:p>
            <a:pPr>
              <a:lnSpc>
                <a:spcPct val="10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Obrázek 8" descr="Obsah obrázku osoba, muž, interiér, stůl&#10;&#10;Popis byl vytvořen automaticky">
            <a:extLst>
              <a:ext uri="{FF2B5EF4-FFF2-40B4-BE49-F238E27FC236}">
                <a16:creationId xmlns:a16="http://schemas.microsoft.com/office/drawing/2014/main" id="{9BD75A54-1150-4750-B5CA-6475EFF74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r="4323"/>
          <a:stretch/>
        </p:blipFill>
        <p:spPr>
          <a:xfrm>
            <a:off x="8887836" y="323906"/>
            <a:ext cx="2083683" cy="2944367"/>
          </a:xfrm>
          <a:prstGeom prst="rect">
            <a:avLst/>
          </a:prstGeom>
        </p:spPr>
      </p:pic>
      <p:pic>
        <p:nvPicPr>
          <p:cNvPr id="12" name="Zástupný obsah 4" descr="Obsah obrázku osoba, žena, usmívající se, nošení&#10;&#10;Popis byl vytvořen automaticky">
            <a:extLst>
              <a:ext uri="{FF2B5EF4-FFF2-40B4-BE49-F238E27FC236}">
                <a16:creationId xmlns:a16="http://schemas.microsoft.com/office/drawing/2014/main" id="{00D17CFB-0FDE-495F-8A85-AE3C4AFA22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/>
          <a:stretch/>
        </p:blipFill>
        <p:spPr>
          <a:xfrm>
            <a:off x="8882587" y="3405059"/>
            <a:ext cx="2083707" cy="294436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6422166-1DE1-4820-A219-5832A8FD564A}"/>
              </a:ext>
            </a:extLst>
          </p:cNvPr>
          <p:cNvSpPr txBox="1"/>
          <p:nvPr/>
        </p:nvSpPr>
        <p:spPr>
          <a:xfrm>
            <a:off x="9359995" y="299965"/>
            <a:ext cx="171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Walter Hallstein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236D8EB-CB29-4628-A562-7B55B1741E65}"/>
              </a:ext>
            </a:extLst>
          </p:cNvPr>
          <p:cNvSpPr txBox="1"/>
          <p:nvPr/>
        </p:nvSpPr>
        <p:spPr>
          <a:xfrm>
            <a:off x="8780952" y="6004035"/>
            <a:ext cx="218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Ursula von der Leyen</a:t>
            </a:r>
          </a:p>
        </p:txBody>
      </p:sp>
    </p:spTree>
    <p:extLst>
      <p:ext uri="{BB962C8B-B14F-4D97-AF65-F5344CB8AC3E}">
        <p14:creationId xmlns:p14="http://schemas.microsoft.com/office/powerpoint/2010/main" val="33589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91ED3C-9BBD-4030-B813-79A8A7F5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atin typeface="+mn-lt"/>
              </a:rPr>
              <a:t>Složení komise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8CE434-DEA0-4019-93C2-9FEA35782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62" y="1078378"/>
            <a:ext cx="6262938" cy="4701244"/>
          </a:xfrm>
        </p:spPr>
        <p:txBody>
          <a:bodyPr anchor="ctr">
            <a:no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Komise se skládá z 27 komisařů</a:t>
            </a:r>
          </a:p>
          <a:p>
            <a:r>
              <a:rPr lang="cs-CZ" sz="1800" dirty="0">
                <a:solidFill>
                  <a:schemeClr val="tx1"/>
                </a:solidFill>
              </a:rPr>
              <a:t>Komisař je do funkce navržen svým státem</a:t>
            </a:r>
          </a:p>
          <a:p>
            <a:r>
              <a:rPr lang="cs-CZ" sz="1800" dirty="0">
                <a:solidFill>
                  <a:schemeClr val="tx1"/>
                </a:solidFill>
              </a:rPr>
              <a:t>Sbor komisařů je tvořen: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/>
                </a:solidFill>
              </a:rPr>
              <a:t>předsedkyní Komise,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/>
                </a:solidFill>
              </a:rPr>
              <a:t>osmi místopředsedy, vč. tří výkonných místopředsedů a vysokým představitelem Unie pro zahraniční věci a bezpečnostní politiku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/>
                </a:solidFill>
              </a:rPr>
              <a:t>a 18 komisaři, kteří mají na starosti příslušnou oblast působnosti, která sahá do unijní politiky (např. dopravu, výzkum, energie,…)</a:t>
            </a:r>
          </a:p>
          <a:p>
            <a:r>
              <a:rPr lang="cs-CZ" sz="1800" dirty="0">
                <a:solidFill>
                  <a:schemeClr val="tx1"/>
                </a:solidFill>
              </a:rPr>
              <a:t>Předseda sám určuje komisařům resorty</a:t>
            </a:r>
          </a:p>
        </p:txBody>
      </p:sp>
    </p:spTree>
    <p:extLst>
      <p:ext uri="{BB962C8B-B14F-4D97-AF65-F5344CB8AC3E}">
        <p14:creationId xmlns:p14="http://schemas.microsoft.com/office/powerpoint/2010/main" val="2448883099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1801</Words>
  <Application>Microsoft Office PowerPoint</Application>
  <PresentationFormat>Širokoúhlá obrazovka</PresentationFormat>
  <Paragraphs>256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Courier New</vt:lpstr>
      <vt:lpstr>Franklin Gothic Book</vt:lpstr>
      <vt:lpstr>Gill Sans MT</vt:lpstr>
      <vt:lpstr>Impact</vt:lpstr>
      <vt:lpstr>Odznáček</vt:lpstr>
      <vt:lpstr>EVROPSKÁ KOMISE</vt:lpstr>
      <vt:lpstr>O EVROPSKÉ KOMISI</vt:lpstr>
      <vt:lpstr>O evropské komisi</vt:lpstr>
      <vt:lpstr>O evropské komisi</vt:lpstr>
      <vt:lpstr>ÚKOLY EVROPSKÉ KOMISE</vt:lpstr>
      <vt:lpstr>ÚKOLY EVROPSKÉ KOMISE</vt:lpstr>
      <vt:lpstr>pravomoce Evropské komise </vt:lpstr>
      <vt:lpstr>Předseda  evropské komise a jeho úkoly</vt:lpstr>
      <vt:lpstr>Složení komise</vt:lpstr>
      <vt:lpstr>VÝBĚR KOMISAŘŮ</vt:lpstr>
      <vt:lpstr>KOMISAŘI</vt:lpstr>
      <vt:lpstr>Seznam komisařů</vt:lpstr>
      <vt:lpstr>Seznam komisařů</vt:lpstr>
      <vt:lpstr>Prezentace aplikace PowerPoint</vt:lpstr>
      <vt:lpstr>SLOŽENÍ EVROPSKÉ KOMISE</vt:lpstr>
      <vt:lpstr>Vysoký představitel Unie pro zahraniční věci  a bezpečnostní politiku </vt:lpstr>
      <vt:lpstr>VĚRA JOUROVÁ</vt:lpstr>
      <vt:lpstr>VĚRA JOUROVÁ – oblast působnosti</vt:lpstr>
      <vt:lpstr>Nemocná demokracie  v maďarsku</vt:lpstr>
      <vt:lpstr>Nemocná demokracie  v maďarsku</vt:lpstr>
      <vt:lpstr>SHRNUTÍ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EVROPSKÁ KOMISE</dc:title>
  <dc:creator>Terí Terí</dc:creator>
  <cp:lastModifiedBy>Marta Goňcová</cp:lastModifiedBy>
  <cp:revision>14</cp:revision>
  <dcterms:created xsi:type="dcterms:W3CDTF">2020-10-30T17:20:30Z</dcterms:created>
  <dcterms:modified xsi:type="dcterms:W3CDTF">2021-05-15T19:27:36Z</dcterms:modified>
</cp:coreProperties>
</file>