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3" r:id="rId10"/>
    <p:sldId id="268" r:id="rId11"/>
    <p:sldId id="269" r:id="rId12"/>
    <p:sldId id="270" r:id="rId13"/>
    <p:sldId id="264" r:id="rId14"/>
    <p:sldId id="265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6C4BE-6E5A-46D3-9A73-DD848A74D0B9}" v="9" dt="2020-12-01T21:06:31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45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29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14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107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13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530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053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745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43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97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82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93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97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3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14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18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70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EC7B3-08F3-4C0F-908B-C3B012286E9A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0556-E06D-4C43-9883-7663E3482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1791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arl.europa.eu/factsheets/cs/sheet/5/lisabonska-smlouva" TargetMode="External"/><Relationship Id="rId2" Type="http://schemas.openxmlformats.org/officeDocument/2006/relationships/hyperlink" Target="https://eur-lex.europa.eu/legal-content/CS/TXT/PDF/?uri=OJ:C:2007:306:FULL&amp;from=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el/ped/podzim2020/OVp021/um/Goncova_IEucebnice2011.pdf?studium=81060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CS/TXT/PDF/?uri=OJ:C:2007:306:FULL&amp;from=C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70068059-9097-4F05-BA38-CDD7DBF77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164A015-EDB3-4688-8B77-925530541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5103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5EB726B-70DD-49DB-A8F2-75FD166A9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3794" y="762000"/>
            <a:ext cx="9952326" cy="2386150"/>
          </a:xfrm>
        </p:spPr>
        <p:txBody>
          <a:bodyPr>
            <a:normAutofit/>
          </a:bodyPr>
          <a:lstStyle/>
          <a:p>
            <a:br>
              <a:rPr lang="cs-CZ" sz="7200" dirty="0">
                <a:cs typeface="Times New Roman" panose="02020603050405020304" pitchFamily="18" charset="0"/>
              </a:rPr>
            </a:br>
            <a:r>
              <a:rPr lang="cs-CZ" sz="6000" dirty="0">
                <a:cs typeface="Times New Roman" panose="02020603050405020304" pitchFamily="18" charset="0"/>
              </a:rPr>
              <a:t>Lisabonská smlouva</a:t>
            </a:r>
            <a:endParaRPr lang="cs-CZ" sz="7200" dirty="0"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7BBA6C-BD58-4B5C-9C97-02C2ADEEA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794" y="4872767"/>
            <a:ext cx="9600217" cy="1424165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Alexandra Harabišová</a:t>
            </a: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učo: 453860</a:t>
            </a:r>
          </a:p>
        </p:txBody>
      </p:sp>
    </p:spTree>
    <p:extLst>
      <p:ext uri="{BB962C8B-B14F-4D97-AF65-F5344CB8AC3E}">
        <p14:creationId xmlns:p14="http://schemas.microsoft.com/office/powerpoint/2010/main" val="1349789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CBA4CC-7A1D-43EB-8662-F09F4A772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44880"/>
            <a:ext cx="10353762" cy="484632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Zvýšení kritéria počtu obyvatel je zárukou pro velké členské státy Unie před dominancí malých a středních států (které tvoří většinu států Unie).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hlasování kvalifikovanou většinou na větší počet oblastí (o 68 oblastí).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218 oblastí celkem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Jednomyslně rozhoduje Rada v oblastech, které jsou pro členské státy nejcitlivější: v otázkách daní, sociálního zabezpečení, zahraniční politiky, společné obrany, operativní policejní spolupráce, jazykových pravidel a otázce sídel institucí. </a:t>
            </a:r>
          </a:p>
        </p:txBody>
      </p:sp>
    </p:spTree>
    <p:extLst>
      <p:ext uri="{BB962C8B-B14F-4D97-AF65-F5344CB8AC3E}">
        <p14:creationId xmlns:p14="http://schemas.microsoft.com/office/powerpoint/2010/main" val="238512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E8364-B925-4446-979F-2B99A730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76200"/>
            <a:ext cx="10353761" cy="1326321"/>
          </a:xfrm>
        </p:spPr>
        <p:txBody>
          <a:bodyPr/>
          <a:lstStyle/>
          <a:p>
            <a:r>
              <a:rPr lang="cs-CZ" dirty="0"/>
              <a:t>Váha </a:t>
            </a:r>
            <a:r>
              <a:rPr lang="cs-CZ" dirty="0" err="1"/>
              <a:t>čr</a:t>
            </a:r>
            <a:r>
              <a:rPr lang="cs-CZ" dirty="0"/>
              <a:t> při hlasování v radě</a:t>
            </a:r>
          </a:p>
        </p:txBody>
      </p:sp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E46900E3-85B5-47E5-AD1D-A93A23DDE3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594265"/>
              </p:ext>
            </p:extLst>
          </p:nvPr>
        </p:nvGraphicFramePr>
        <p:xfrm>
          <a:off x="674914" y="1402521"/>
          <a:ext cx="11049000" cy="5059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24500">
                  <a:extLst>
                    <a:ext uri="{9D8B030D-6E8A-4147-A177-3AD203B41FA5}">
                      <a16:colId xmlns:a16="http://schemas.microsoft.com/office/drawing/2014/main" val="3240692793"/>
                    </a:ext>
                  </a:extLst>
                </a:gridCol>
                <a:gridCol w="5524500">
                  <a:extLst>
                    <a:ext uri="{9D8B030D-6E8A-4147-A177-3AD203B41FA5}">
                      <a16:colId xmlns:a16="http://schemas.microsoft.com/office/drawing/2014/main" val="357679380"/>
                    </a:ext>
                  </a:extLst>
                </a:gridCol>
              </a:tblGrid>
              <a:tr h="401058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Smlouva z Nice</a:t>
                      </a:r>
                    </a:p>
                  </a:txBody>
                  <a:tcPr anchor="ctr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Lisabonská smlouva</a:t>
                      </a:r>
                    </a:p>
                  </a:txBody>
                  <a:tcPr anchor="ctr">
                    <a:solidFill>
                      <a:schemeClr val="tx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892578"/>
                  </a:ext>
                </a:extLst>
              </a:tr>
              <a:tr h="988910">
                <a:tc>
                  <a:txBody>
                    <a:bodyPr/>
                    <a:lstStyle/>
                    <a:p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Vážené hlasování </a:t>
                      </a:r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ČR má přiděleno 12 hlasů, minimální počet pro přijetí je 255 = ČR disponuje 4,71 % kvalifikované většiny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478738"/>
                  </a:ext>
                </a:extLst>
              </a:tr>
              <a:tr h="1878930">
                <a:tc>
                  <a:txBody>
                    <a:bodyPr/>
                    <a:lstStyle/>
                    <a:p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Kritérium počtu států </a:t>
                      </a:r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alespoň 14 členských států musí být pro = ČR disponuje 1/14 (7,14 %) kvalifikované většiny</a:t>
                      </a:r>
                    </a:p>
                    <a:p>
                      <a:r>
                        <a:rPr lang="cs-CZ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 případě kdy je potřeba 2/3 počtu států ČR disponuje 1/18 (5,56 %) kvalifikované většiny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Kritérium počtu států </a:t>
                      </a:r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je požadováno alespoň 55 %, nejméně 15 států = ČR disponuje 1/15 (6,67 %) kvalifikované většiny. </a:t>
                      </a:r>
                    </a:p>
                    <a:p>
                      <a:r>
                        <a:rPr lang="cs-CZ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 případě kdy je vyžadována většina 72 % čl. států = ČR disponuje 1/19 (5,26 %) kvalifikované většiny.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7918400"/>
                  </a:ext>
                </a:extLst>
              </a:tr>
              <a:tr h="1285584">
                <a:tc>
                  <a:txBody>
                    <a:bodyPr/>
                    <a:lstStyle/>
                    <a:p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Kritérium počtu obyvatel</a:t>
                      </a:r>
                      <a:r>
                        <a:rPr lang="cs-CZ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kvalifikovaná většina je 62 % = ČR činí 2,08 % z celkového počtu obyvatel Unie - disponuje 3,35 % kvalifikované většiny </a:t>
                      </a:r>
                      <a:endParaRPr lang="cs-CZ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Kritérium počtu obyvatel </a:t>
                      </a:r>
                      <a:r>
                        <a:rPr lang="cs-CZ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alespoň 65 % obyvatel Unie = počet obyvatel ČR činí 2,08 % z celkového počtu obyvatel, ČR tak disponuje 3, 20 % kvalifikované většiny. </a:t>
                      </a:r>
                      <a:endParaRPr lang="cs-CZ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7399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1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36BAA-CD35-411F-A61C-F29923EFF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60120"/>
            <a:ext cx="10353762" cy="483108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Nové nastavení parametrů kvalifikované většiny v Lisabonské smlouvě snižuje váhu hlasů České republiky, a tím oslabuje její váhu při rozhodování o přijetí rozhodnutí Rady.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Nový systém hlasování tak působí na členské státy, aby při prosazování návrhů více hledaly kompromisní řešení a uzavíraly koalice pro hlasování v Radě.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zablokování návrhu stačí splnit alespoň jedno kritérium: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Smlouvy z Nice Česká republika disponuje 13,19 % blokační menšiny </a:t>
            </a:r>
          </a:p>
          <a:p>
            <a:pPr lvl="1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Lisabonské smlouvy ČR disponuje 7,69 % blokační menšiny</a:t>
            </a:r>
          </a:p>
        </p:txBody>
      </p:sp>
    </p:spTree>
    <p:extLst>
      <p:ext uri="{BB962C8B-B14F-4D97-AF65-F5344CB8AC3E}">
        <p14:creationId xmlns:p14="http://schemas.microsoft.com/office/powerpoint/2010/main" val="2110385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74A22-77DD-4326-A814-E5D49CDB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 vystoupení z </a:t>
            </a:r>
            <a:r>
              <a:rPr lang="cs-CZ" dirty="0" err="1"/>
              <a:t>eu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705EB-80EE-4B8E-BFEC-ECC6D9038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 je první dokument, který obsahuje formální postup pro případ, že by chtěl některý z členských státu vystoupit z EU. </a:t>
            </a: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členský stát se v souladu se svými ústavními předpisy může rozhodnout z Unie vystoupit. </a:t>
            </a: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Členský stát, který se rozhodne vystoupit, oznámí svůj záměr Evropské radě. S ohledem na pokyny Evropské rady Unie sjedná a uzavře s tímto státem dohodu o podmínkách jeho vystoupení, s přihlédnutím k rámci jeho budoucích vztahů s Unií. […] Jménem Unie ji uzavře Rada, která rozhoduje kvalifikovanou většinou po obdržení souhlasu Evropského parlamentu.</a:t>
            </a:r>
          </a:p>
        </p:txBody>
      </p:sp>
    </p:spTree>
    <p:extLst>
      <p:ext uri="{BB962C8B-B14F-4D97-AF65-F5344CB8AC3E}">
        <p14:creationId xmlns:p14="http://schemas.microsoft.com/office/powerpoint/2010/main" val="886298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638DAB-4079-49B8-9F47-3A34D22CC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Smlouvy přestávají být pro dotyčný stát použitelné dnem vstupu dohody o vystoupení v platnost, nebo, nedojde-li k tomu, dva roky po oznámení podle odstavce 2, nerozhodne-li Evropská rada jednomyslně po dohodě s dotyčným členským státem o prodloužení této lhůty.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79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1B4AE-06E3-49F3-805C-EAE6AFE4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D10E2F-56D9-4AA9-ADC4-01415C9F6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44922"/>
            <a:ext cx="10353762" cy="369513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Lidová iniciativa </a:t>
            </a:r>
          </a:p>
          <a:p>
            <a:pPr lvl="1"/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Nejméně jeden milion občanů Unie pocházejících z podstatného počtu členských států se může ujmout iniciativy a vyzvat Evropskou komisi, aby v rámci svých pravomocí předložila vhodný návrh k otázkám, k nimž je podle mínění těchto občanů nezbytné přijetí právního aktu Unie pro účely provedení Smluv.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Postavení národních parlamentů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Zajišťují dodržování zásad subsidiarity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Podílejí se na mechanismech hodnocení provádění politik Unie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Podílejí se na postupech pro přijímání změn smluv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jim oznamovány žádosti o přistoupení k Unii </a:t>
            </a:r>
          </a:p>
        </p:txBody>
      </p:sp>
    </p:spTree>
    <p:extLst>
      <p:ext uri="{BB962C8B-B14F-4D97-AF65-F5344CB8AC3E}">
        <p14:creationId xmlns:p14="http://schemas.microsoft.com/office/powerpoint/2010/main" val="464554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AF7BB9-3A69-4F41-A6F8-37CC366EA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838200"/>
            <a:ext cx="10353762" cy="495300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pilířové struktury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Maastrichtská smlouva zavedla koncept EU stojících na třech pilířích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Evropská společenství, společná zahraniční a bezpečnostní politika, policejní a justiční spolupráce v trestných činech.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Podle Lisabonské smlouvy je policejní a justiční spolupráce v trestních věcech absorbována do prvního pilíře.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Struktura tří pilířů byla zrušena společně s ukončením činnosti ES.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EU má právní subjektivitu jako celek a je právní nástupkyní Evropského společenství.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Listina základních práv EU - netvoří formální součást Lisabonské smlouvy, ale LS na ní odkazuje a tím dochází k vtažení Listiny do primárního práva EU</a:t>
            </a:r>
          </a:p>
        </p:txBody>
      </p:sp>
    </p:spTree>
    <p:extLst>
      <p:ext uri="{BB962C8B-B14F-4D97-AF65-F5344CB8AC3E}">
        <p14:creationId xmlns:p14="http://schemas.microsoft.com/office/powerpoint/2010/main" val="1166599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35F47-D823-4F71-BEF8-AACA74A3B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A63718-EA9A-47FC-A843-9012CF138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935921"/>
            <a:ext cx="11186159" cy="369513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https://eur-lex.europa.eu/legal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content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/CS/TXT/PDF/?uri=OJ:C:2007:306:FULL&amp;from=CS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https://www.europarl.europa.eu/factsheets/cs/sheet/5/lisabonska-smlouva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PÍTROVÁ, Lenka. </a:t>
            </a:r>
            <a:r>
              <a:rPr lang="cs-CZ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Když se řekne Lisabonská smlouva--: perspektiva fungování Evropské unie podle nového smluvního rámce</a:t>
            </a:r>
            <a:r>
              <a:rPr lang="cs-CZ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Praha: Odbor informování o evropských záležitostech, Úřad vlády České republiky, 2008. ISBN 978-80-87041-48-2.</a:t>
            </a:r>
          </a:p>
          <a:p>
            <a:r>
              <a:rPr lang="cs-CZ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GOŇCOVÁ, Marta. </a:t>
            </a:r>
            <a:r>
              <a:rPr lang="cs-CZ" sz="22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Evropská integrace: úvod do studia</a:t>
            </a:r>
            <a:r>
              <a:rPr lang="cs-CZ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.[online] Brno: Masarykova univerzita, 2010. ISBN 978-80-210-5347-2. Dostupné z: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https://is.muni.cz/auth/el/ped/podzim2020/OVp021/um/Goncova_IEucebnice2011.pdf?studium=810602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86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FBA67F-0D4D-4C2E-A1D7-82D080A4B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0FCD25-4CD5-479A-81E9-1354DB6B5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>
            <a:normAutofit/>
          </a:bodyPr>
          <a:lstStyle/>
          <a:p>
            <a:r>
              <a:rPr lang="cs-CZ" dirty="0"/>
              <a:t>Historické souvislosti vzniku lisabonské smlouvy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A2AC96-1E47-421C-A03F-F98E354EB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95500"/>
            <a:ext cx="12192000" cy="47625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D6625-30A9-409D-9A16-D9114C8A1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850" y="2463800"/>
            <a:ext cx="9247652" cy="34950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12. 2001 Deklarace o budoucnosti EU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7. 2003 byl zveřejněn návrh Ústavy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 10. 2004 byl po úpravách podepsán v Římě zástupci 25 členských států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Francie a Nizozemí v referendu odmítli návrh Ústavy a proces ratifikace Smlouvy o Ústavě pro Evropu byl zastaven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roce 2007 oživuje německé předsednictví diskuzi o ústavě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až 23. 6. 2007 summit Evropské rady v Bruselu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shodli se na vypracování tzv. Reformní smlouvy </a:t>
            </a:r>
          </a:p>
        </p:txBody>
      </p:sp>
    </p:spTree>
    <p:extLst>
      <p:ext uri="{BB962C8B-B14F-4D97-AF65-F5344CB8AC3E}">
        <p14:creationId xmlns:p14="http://schemas.microsoft.com/office/powerpoint/2010/main" val="44203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0F7DC-4AD2-4AC3-B417-56B29CE04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05840"/>
            <a:ext cx="10353762" cy="478536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 byla podepsána 13. prosince 2007 v Lisabonu nejvyššími představiteli 27 členských států (celý název textu zní „Návrh Smlouvy pozměňující Smlouvu o Evropské unii a Smlouvu o založení Evropského společenství„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12. 2007 byla vyhlášena v Úředním věstníku </a:t>
            </a:r>
          </a:p>
        </p:txBody>
      </p:sp>
    </p:spTree>
    <p:extLst>
      <p:ext uri="{BB962C8B-B14F-4D97-AF65-F5344CB8AC3E}">
        <p14:creationId xmlns:p14="http://schemas.microsoft.com/office/powerpoint/2010/main" val="63503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97B0A-AC14-4637-B80E-5E12F720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403639"/>
            <a:ext cx="10353761" cy="1326321"/>
          </a:xfrm>
        </p:spPr>
        <p:txBody>
          <a:bodyPr/>
          <a:lstStyle/>
          <a:p>
            <a:r>
              <a:rPr lang="cs-CZ" dirty="0"/>
              <a:t>Proces ratifikace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1007B-3C5C-472E-AF0B-3B7F94941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 ratifikace je vnitřní záležitostí každého členského státu.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Předpokládalo se, že tento proces by měl být ve všech státech ukončen během roku 2008 tak, aby Smlouva mohla vstoupit v platnost 1. 1. 2009.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referendum se pokusilo pouze Irsko, které v referendu 12. 6. 2008 smlouvu odmítlo, ale po úpravách ji 2. 10. 2008 přijalo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Jako poslední podepsal Lisabonskou smlouvu prezident České republiky Václav Klaus (3. 11. 2009)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Smlouva vstoupila v platnost 1. prosince 2009</a:t>
            </a:r>
          </a:p>
        </p:txBody>
      </p:sp>
    </p:spTree>
    <p:extLst>
      <p:ext uri="{BB962C8B-B14F-4D97-AF65-F5344CB8AC3E}">
        <p14:creationId xmlns:p14="http://schemas.microsoft.com/office/powerpoint/2010/main" val="352934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4A97A-274D-4D32-8B16-2B02EA7D0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327439"/>
            <a:ext cx="10353761" cy="1326321"/>
          </a:xfrm>
        </p:spPr>
        <p:txBody>
          <a:bodyPr/>
          <a:lstStyle/>
          <a:p>
            <a:r>
              <a:rPr lang="cs-CZ" dirty="0"/>
              <a:t>Lisabonská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8DA6E-5935-4B7B-99EE-6F425E0EE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1798761"/>
            <a:ext cx="10353762" cy="4068639"/>
          </a:xfrm>
        </p:spPr>
        <p:txBody>
          <a:bodyPr>
            <a:no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Žádné smlouvy nenahrazuje, pouze pozměňuje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je založena na metodě novelizace stávajících smluv EU    x    Smlouva o Ústavě pro Evropu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Smlouva o Evropské unii (upravuje Smlouvu o EU, Maastrichtskou smlouvu)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Smlouva o založení Evropského společenství | Smlouva o fungování Evropské unie (upravuje Smlouvu o EU, Římské smlouvy)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Oficiálně Lisabonskou smlouvu tvoří 7 článků, které obsahují více než 350 novelizačních ustanovení primárního práva, dále 13 protokolů a 65 deklarací.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Smlouvy nemají ústavní charakter a neobsahují žádný článek zmiňující symboly EU.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Úřední věstník: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  <a:hlinkClick r:id="rId2"/>
              </a:rPr>
              <a:t>https://eur-lex.europa.eu/legal-content/CS/TXT/PDF/?uri=OJ:C:2007:306:FULL&amp;from=CS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4425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52482-0D99-4DE3-A04A-9CE30023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326321"/>
          </a:xfrm>
        </p:spPr>
        <p:txBody>
          <a:bodyPr/>
          <a:lstStyle/>
          <a:p>
            <a:r>
              <a:rPr lang="cs-CZ" dirty="0"/>
              <a:t>Hlavní institucionální změny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CD083-9F08-4810-9B27-3830804B2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03960"/>
            <a:ext cx="10353762" cy="4587240"/>
          </a:xfrm>
        </p:spPr>
        <p:txBody>
          <a:bodyPr>
            <a:no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parlament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počtu členů Evropského parlamentu ze 785 na 751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počet poslanců pro jeden členský stát je 96 | minimální 6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Lidnatější členský stát má právo obsadit vyšší počet křesel.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Posílení role Evropského parlamentu.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Evropská rada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Poprvé formálně zařazena mezi orgány Unie.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složená z hlav států, a předsedů vlád členských států, předsedy Komise a ze svého předsedy.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Jednání Evropské rady se může účastnit vysoký představitel Unie pro zahraniční věci a bezpečnostní politiku.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Nevykonává legislativní funkci. </a:t>
            </a:r>
          </a:p>
        </p:txBody>
      </p:sp>
    </p:spTree>
    <p:extLst>
      <p:ext uri="{BB962C8B-B14F-4D97-AF65-F5344CB8AC3E}">
        <p14:creationId xmlns:p14="http://schemas.microsoft.com/office/powerpoint/2010/main" val="189825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8F817-F4B9-481D-99FA-EB02F59E8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731520"/>
            <a:ext cx="10353762" cy="505968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nové funkce vysokého představitele Unie pro zahraniční věci a bezpečnostní politiku. Jmenuje ho Evropská rada se souhlasem předsedy komise kvalifikovanou většinou.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Rada pro obecné záležitosti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Rada pro zahraniční věci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ve složení Komise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Evropská centrální banka 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Nově zařazena mezi orgány Unie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135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695BC-10AE-450B-BD73-6E7017786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514600"/>
            <a:ext cx="10353761" cy="1326321"/>
          </a:xfrm>
        </p:spPr>
        <p:txBody>
          <a:bodyPr/>
          <a:lstStyle/>
          <a:p>
            <a:r>
              <a:rPr lang="cs-CZ" dirty="0"/>
              <a:t>Hlasování kvalifikovanou většinou</a:t>
            </a:r>
          </a:p>
        </p:txBody>
      </p:sp>
    </p:spTree>
    <p:extLst>
      <p:ext uri="{BB962C8B-B14F-4D97-AF65-F5344CB8AC3E}">
        <p14:creationId xmlns:p14="http://schemas.microsoft.com/office/powerpoint/2010/main" val="18735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2738FC46-2744-4DA3-8F64-598D8CB6D4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620313"/>
              </p:ext>
            </p:extLst>
          </p:nvPr>
        </p:nvGraphicFramePr>
        <p:xfrm>
          <a:off x="0" y="1"/>
          <a:ext cx="12192000" cy="68579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652875144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844256809"/>
                    </a:ext>
                  </a:extLst>
                </a:gridCol>
              </a:tblGrid>
              <a:tr h="43540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Smlouva z Nice</a:t>
                      </a:r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Lisabonská smlouva</a:t>
                      </a:r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02208"/>
                  </a:ext>
                </a:extLst>
              </a:tr>
              <a:tr h="928568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členských států má přiděleno 345 hlasů, které jsou váženy podle počtu obyvatel každého čl. státu od 3 do 29.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Členské státy nemají přidělen vážený počet hlasů.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7269112"/>
                  </a:ext>
                </a:extLst>
              </a:tr>
              <a:tr h="1212297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Rada rozhoduje na návrh Komise = je potřeba alespoň 255 hlasů (73,91 %)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Kvalifikovaná většina je vymezena jako nejméně 55 % členů Rady, tvořených nejméně patnácti z nich a zastupujících členské státy, které představují nejméně 65 % obyvatelstva Unie.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938371"/>
                  </a:ext>
                </a:extLst>
              </a:tr>
              <a:tr h="928568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Rada rozhoduje bez návrhu Komise = je potřeba alespoň 255 hlasů reprezentujících alespoň dvě třetiny členských států (66,67 %)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Nejméně 72 % členů Rady zastupujících členské státy, které představují nejméně 65 % obyvatelstva Unie.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2203330"/>
                  </a:ext>
                </a:extLst>
              </a:tr>
              <a:tr h="928568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Členské státy tvořící kvalifikovanou většinu musí zastupovat alespoň 62 % celkového počtu obyvatel Unie.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8229472"/>
                  </a:ext>
                </a:extLst>
              </a:tr>
              <a:tr h="1496026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Blokační menšina je stanovena na 91 hlasů.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Blokační menšinu musí tvořit nejméně 4 členové Rady (představují 35 % obyvatel Unie).</a:t>
                      </a:r>
                    </a:p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 31. březnu 2017 bude stačit, aby se proti návrhu postavili členové Rady, kteří zastupují 55 % obyvatel, nebo dosahují 55 % blokační menšiny.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9743971"/>
                  </a:ext>
                </a:extLst>
              </a:tr>
              <a:tr h="928568"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kritéria: dosažení minimálního počtu vážených hlasů, kritérium počtu států a kritérium počtu obyvatel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kritéria: kritérium počtu států, kritérium počtu obyvatel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8625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244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363</TotalTime>
  <Words>1501</Words>
  <Application>Microsoft Office PowerPoint</Application>
  <PresentationFormat>Širokoúhlá obrazovka</PresentationFormat>
  <Paragraphs>103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Bookman Old Style</vt:lpstr>
      <vt:lpstr>Rockwell</vt:lpstr>
      <vt:lpstr>Times New Roman</vt:lpstr>
      <vt:lpstr>Damask</vt:lpstr>
      <vt:lpstr> Lisabonská smlouva</vt:lpstr>
      <vt:lpstr>Historické souvislosti vzniku lisabonské smlouvy</vt:lpstr>
      <vt:lpstr>Prezentace aplikace PowerPoint</vt:lpstr>
      <vt:lpstr>Proces ratifikace</vt:lpstr>
      <vt:lpstr>Lisabonská smlouva</vt:lpstr>
      <vt:lpstr>Hlavní institucionální změny </vt:lpstr>
      <vt:lpstr>Prezentace aplikace PowerPoint</vt:lpstr>
      <vt:lpstr>Hlasování kvalifikovanou většinou</vt:lpstr>
      <vt:lpstr>Prezentace aplikace PowerPoint</vt:lpstr>
      <vt:lpstr>Prezentace aplikace PowerPoint</vt:lpstr>
      <vt:lpstr>Váha čr při hlasování v radě</vt:lpstr>
      <vt:lpstr>Prezentace aplikace PowerPoint</vt:lpstr>
      <vt:lpstr>Možnost vystoupení z eu</vt:lpstr>
      <vt:lpstr>Prezentace aplikace PowerPoint</vt:lpstr>
      <vt:lpstr>Další změny</vt:lpstr>
      <vt:lpstr>Prezentace aplikace PowerPoint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Lisabonská smlouva</dc:title>
  <dc:creator>Alexandra Harabišová</dc:creator>
  <cp:lastModifiedBy>Marta Goňcová</cp:lastModifiedBy>
  <cp:revision>2</cp:revision>
  <dcterms:created xsi:type="dcterms:W3CDTF">2020-12-01T15:05:23Z</dcterms:created>
  <dcterms:modified xsi:type="dcterms:W3CDTF">2021-05-15T19:39:17Z</dcterms:modified>
</cp:coreProperties>
</file>