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59" r:id="rId7"/>
    <p:sldId id="260" r:id="rId8"/>
    <p:sldId id="261" r:id="rId9"/>
    <p:sldId id="265" r:id="rId10"/>
    <p:sldId id="262" r:id="rId11"/>
    <p:sldId id="269" r:id="rId12"/>
    <p:sldId id="26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86"/>
  </p:normalViewPr>
  <p:slideViewPr>
    <p:cSldViewPr snapToGrid="0" snapToObjects="1">
      <p:cViewPr varScale="1">
        <p:scale>
          <a:sx n="51" d="100"/>
          <a:sy n="51" d="100"/>
        </p:scale>
        <p:origin x="89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9BD1F0-E422-824A-8380-6F8345D49B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97BC895-E8D8-D54C-B09B-15953B7D5A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79511D-4A82-644E-A27A-C572C90BC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74A32-26BE-6745-B614-AE7668A23CFD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E58A6D7-0665-0047-9270-F1F7C803B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C1CC00-22C5-4840-995E-EED76A92F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1DD60-B535-3447-9724-81747F32ED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581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1557C6-3DF0-8249-A69B-8809A1A81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F9598A9-94F9-3040-9C26-044137A2B0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B01ED6-E8F7-5C47-A5EA-2533CBBC6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74A32-26BE-6745-B614-AE7668A23CFD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766930-65CD-0B4B-B57E-E204DFFE3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07E45B6-F431-5B4A-8A06-2B15E9828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1DD60-B535-3447-9724-81747F32ED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568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703A913-9425-D44F-A4EF-167AAEFCC2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18BD33F-F8DB-6941-939F-080F156B86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742804A-3449-9B49-BEA6-6674176B0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74A32-26BE-6745-B614-AE7668A23CFD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E45A64-0013-BA41-AEAA-6152D6344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F6B3BC-914B-B04F-99E1-48EA2ABEF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1DD60-B535-3447-9724-81747F32ED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0976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FFE86F-8234-3A48-A1B5-A73E8E820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A50141-DC3C-0E4D-B358-BFD90816CF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B6B27FC-46C3-834C-A0F6-7EEDB240F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74A32-26BE-6745-B614-AE7668A23CFD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A4AFF9-9956-1F42-8728-C86D43850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6375E8B-79C7-C748-A0F1-0BD11977F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1DD60-B535-3447-9724-81747F32ED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941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2C6E70-36BF-FA4C-B46A-7F59AE13C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D914910-38AA-544F-A86A-A72E0BA0A3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4B2A95-90BD-D041-BB8C-C3DED2003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74A32-26BE-6745-B614-AE7668A23CFD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A31986-6317-BE41-8801-A515054B8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615041-9347-224E-BAB6-91254920C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1DD60-B535-3447-9724-81747F32ED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662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DD9D44-5773-1645-840C-10B9AA368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77FE99-06E0-2046-933D-5E1943346A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DD05595-02BB-E648-BE3F-27603E0A62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E035B86-5513-A548-8007-3BA76E212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74A32-26BE-6745-B614-AE7668A23CFD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3CD540E-1280-8E4E-9667-53DD8B81D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1F9DAA0-A82E-C945-A21A-D3A3AF28F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1DD60-B535-3447-9724-81747F32ED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682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1AD184-0DC8-AC42-847E-3FB5050E5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44FE91F-A013-9345-99F5-AAF3B05C7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DAE5612-4CF1-6547-B9A3-4D869C30B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24E0A69-0A01-D743-BCFD-A4BA66DBF8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D7E6500-EDB6-C74C-A4D6-CCE45387FE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BF3ACF0-DA5C-7D42-96D7-AF28C973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74A32-26BE-6745-B614-AE7668A23CFD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E6683CB-00B7-B045-948D-43600A093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0137E23-5F14-344D-A53A-5795714D8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1DD60-B535-3447-9724-81747F32ED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025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E02A14-2699-5E49-BB32-45C7653AF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F0D0394-879D-604E-9B5E-E52A356AD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74A32-26BE-6745-B614-AE7668A23CFD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E9DF6D3-EC72-F241-9D9E-23E1777FA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EE85F12-B9C7-634C-9D3A-68E0551F5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1DD60-B535-3447-9724-81747F32ED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751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BB3E2AF-6E97-E442-9C21-21D23DD8C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74A32-26BE-6745-B614-AE7668A23CFD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3AC4A0F-0F86-0B42-88E6-629210BCB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D084A69-376F-A44D-8AA6-E805FA090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1DD60-B535-3447-9724-81747F32ED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4422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D4784F-40D5-5B48-8F2B-A5CB2C2F4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594424-1D5F-E343-BED8-75AC4410D0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15AD8FA-7E83-9249-BC57-ECD8D31E97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BB14A6C-E49D-A740-9A95-E9EECD3B2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74A32-26BE-6745-B614-AE7668A23CFD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D02703E-AAA4-A745-83EF-12DA7FAB4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DCA585E-E7E7-514C-91D1-84C15F704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1DD60-B535-3447-9724-81747F32ED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690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872E7A-9F91-AF42-A427-89CA31FE1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A40C54A-8B64-7D42-BC58-3F8043F788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93B5139-9F66-E149-9352-DF2370CBE5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9844F7A-E250-CB4A-89D7-C826B2DC3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74A32-26BE-6745-B614-AE7668A23CFD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0595543-B0B8-8645-919F-84ACF119F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9EB97BE-5CB4-D748-AB54-4D40C6655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1DD60-B535-3447-9724-81747F32ED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3219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0F4D298-625A-904F-A42F-E76F5464D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9550E09-7754-5541-8B75-4310B497C0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8AB9BB-6C1D-7A45-A642-18BD9D5755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74A32-26BE-6745-B614-AE7668A23CFD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8056A0-B534-FC45-A918-B6B0FB2A38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02E734-878E-BC4C-87E0-C49A78A426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1DD60-B535-3447-9724-81747F32ED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359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e.int/cs/web/about-us/achievements" TargetMode="External"/><Relationship Id="rId2" Type="http://schemas.openxmlformats.org/officeDocument/2006/relationships/hyperlink" Target="http://www.radaevropy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0" name="Rectangle 59">
            <a:extLst>
              <a:ext uri="{FF2B5EF4-FFF2-40B4-BE49-F238E27FC236}">
                <a16:creationId xmlns:a16="http://schemas.microsoft.com/office/drawing/2014/main" id="{49B447FE-DDA9-4B30-828A-59FC56912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C3D487F7-9050-4871-B351-34A72ADB2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484" y="-1"/>
            <a:ext cx="6096002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F43C27DD-EF6A-4C48-9669-C2970E71A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52884" y="609601"/>
            <a:ext cx="6858003" cy="5638801"/>
          </a:xfrm>
          <a:prstGeom prst="rect">
            <a:avLst/>
          </a:prstGeom>
          <a:gradFill>
            <a:gsLst>
              <a:gs pos="0">
                <a:schemeClr val="accent1">
                  <a:alpha val="23000"/>
                </a:schemeClr>
              </a:gs>
              <a:gs pos="71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0"/>
                </a:srgb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5A1AA86-B7E6-4C02-AA34-F1A25CD4C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7518" y="2217950"/>
            <a:ext cx="6103518" cy="464004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86C3B9CB-4E48-4726-B7B9-9E02F71B15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137312">
            <a:off x="565239" y="1211422"/>
            <a:ext cx="4640488" cy="4640488"/>
          </a:xfrm>
          <a:prstGeom prst="ellipse">
            <a:avLst/>
          </a:prstGeom>
          <a:gradFill>
            <a:gsLst>
              <a:gs pos="53000">
                <a:schemeClr val="accent1">
                  <a:alpha val="0"/>
                </a:schemeClr>
              </a:gs>
              <a:gs pos="100000">
                <a:schemeClr val="accent1">
                  <a:lumMod val="40000"/>
                  <a:lumOff val="60000"/>
                  <a:alpha val="1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C84384FE-1C88-4CAA-8FB8-2313A3AE73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7519" y="0"/>
            <a:ext cx="6103519" cy="6870700"/>
          </a:xfrm>
          <a:prstGeom prst="rect">
            <a:avLst/>
          </a:prstGeom>
          <a:gradFill>
            <a:gsLst>
              <a:gs pos="24000">
                <a:schemeClr val="accent1">
                  <a:alpha val="0"/>
                </a:schemeClr>
              </a:gs>
              <a:gs pos="100000">
                <a:srgbClr val="000000">
                  <a:alpha val="71000"/>
                </a:srgb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BD5871F-D63F-7245-989A-7A63DBE825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2274" y="1699773"/>
            <a:ext cx="4567686" cy="3220382"/>
          </a:xfrm>
        </p:spPr>
        <p:txBody>
          <a:bodyPr anchor="t">
            <a:normAutofit/>
          </a:bodyPr>
          <a:lstStyle/>
          <a:p>
            <a:pPr algn="r"/>
            <a:br>
              <a:rPr lang="cs-CZ" sz="48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8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8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Rada Evropy</a:t>
            </a:r>
            <a:br>
              <a:rPr lang="cs-CZ" sz="48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8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89A8C5D-42EF-794A-AC39-F3FB058F85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55535" y="5646505"/>
            <a:ext cx="4138655" cy="1112208"/>
          </a:xfrm>
        </p:spPr>
        <p:txBody>
          <a:bodyPr anchor="b">
            <a:normAutofit/>
          </a:bodyPr>
          <a:lstStyle/>
          <a:p>
            <a:pPr algn="r"/>
            <a:endParaRPr lang="cs-CZ" sz="1100" dirty="0">
              <a:solidFill>
                <a:srgbClr val="FFFFFF"/>
              </a:solidFill>
            </a:endParaRPr>
          </a:p>
          <a:p>
            <a:pPr algn="r"/>
            <a:endParaRPr lang="cs-CZ" sz="1100" dirty="0">
              <a:solidFill>
                <a:srgbClr val="FFFFFF"/>
              </a:solidFill>
            </a:endParaRPr>
          </a:p>
          <a:p>
            <a:pPr algn="r"/>
            <a:endParaRPr lang="cs-CZ" sz="1100" dirty="0">
              <a:solidFill>
                <a:srgbClr val="FFFFFF"/>
              </a:solidFill>
            </a:endParaRPr>
          </a:p>
          <a:p>
            <a:pPr algn="r"/>
            <a:r>
              <a:rPr lang="cs-CZ" sz="11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Martina Nedvědická, 481042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18F16AD-DBEF-8D43-A907-10395F4B92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481" r="25480"/>
          <a:stretch/>
        </p:blipFill>
        <p:spPr>
          <a:xfrm>
            <a:off x="6553199" y="457200"/>
            <a:ext cx="5181602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976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6A76A45-4AED-6F44-86D9-F2D128975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Smlouvy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6520C-FE96-584E-8E13-5406BF8FD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„Úmluva o ochraně lidských práv a základních svobod („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European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Convention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Human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“)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Podepsána v Římě 4. listopadu 1950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Definuje lidská práva a svobody, svobodu projevu, právo uzavírat manželství, zakazuje mučení, zakazuje diskriminaci, zakazuje trest smrti, zakazuje otroctví aj.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Roku 1959 vznikl Evropský soud pro lidská práva (Štrasburk)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Zabývá se porušením této smlouvy (zaručuje její vymahatelnost)</a:t>
            </a:r>
          </a:p>
          <a:p>
            <a:pPr marL="457200" lvl="1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657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88EA683-498A-0A4B-97F5-CEC822335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Logo Rady Evropy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A7DDDA-9934-2D4B-9FF9-59E830276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Nápis na logu Rady Evropy je dvojjazyčný – napsán dvěma oficiálními jazyky Rady Evropy – angličtinou a francouzštinou.</a:t>
            </a:r>
          </a:p>
          <a:p>
            <a:pPr marL="0" indent="0">
              <a:buNone/>
            </a:pPr>
            <a:endParaRPr lang="cs-CZ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A5A9CC7-5EC1-234F-8645-1591B3E735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6148" y="4159222"/>
            <a:ext cx="4562477" cy="25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662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CA9CE82-3B72-0A45-9815-A3D597439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06D1D4-4BA0-0641-A0C4-EBCB37D42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KÖNIG, Petr, Lubor LACINA a Jan PŘENOSIL. 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Učebnice evropské integrace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2.,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aktualiz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vyd. Brno: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Barrister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Principal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2007. Studium. ISBN 978-80-7364-044-6.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LACINA, Lubor, Petr STREJČEK a Petr BLÍŽKOVSKÝ. 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Učebnice evropské integrace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4. přepracované a aktualizované vydání. Brno: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Barrister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Principal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2016. ISBN 978-80-7485-104-9.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http://www.radaevropy.cz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https://www.coe.int/cs/web/about-us/achievements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65477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4457F51-9BA6-DE48-A5C0-7063F8861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Vznik Rady Evropy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DD2C49-8239-A242-A112-5BD9C4B3A7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Založena 5. května 1948 tzv. „Londýnskou smlouvou“ („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Treaty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London“, „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Statue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Council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Europe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“)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Podpis 10 evropských zemí – Belgie, Dánsko, Francie, Irsko, Itálie, Lucembursko, Nizozemsko, Norsko, Švédsko, Spojené království Velké Británie a Severního Irska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Vznikla především zásluhou Winstona Churchilla (premiér Spojeného království 1940-1945)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roce 1943 zmínka o RE v proslovu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1946 na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Zurišské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univerzitě volal po něčem „podobném Spojeným státům americkým“ a po vytvoření RE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Snaha o vytvoření společného demokratického a právního prostoru, který zaručuje dodržování lidských práv, demokracii a respektování zákonů</a:t>
            </a:r>
          </a:p>
        </p:txBody>
      </p:sp>
    </p:spTree>
    <p:extLst>
      <p:ext uri="{BB962C8B-B14F-4D97-AF65-F5344CB8AC3E}">
        <p14:creationId xmlns:p14="http://schemas.microsoft.com/office/powerpoint/2010/main" val="514840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9504D56-99DC-264F-9900-9722E974F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Podoba a fungování RE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8B738E-6307-BF48-9D61-93E4ABAD1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Jedná se o celoevropskou mezinárodní organizaci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roce 1948 v Haagu v Nizozemsku projednání o podobě a fungování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Zvažovaly se 2 hlavní podoby RE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Klasická mezinárodní organizace, zástupci vlád členských států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Politické fórum s poslanci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Došlo ke kombinaci těchto variant – model klasické mezinárodní organizace reprezentuje Výbor ministrů, model politického fóra nalezneme v Parlamentním shromáždění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Tento model nalezneme i u Evropského společenství, NATO či u Organizace pro bezpečnost a spolupráci v Evropě</a:t>
            </a:r>
          </a:p>
          <a:p>
            <a:pPr lvl="1"/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021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88EA683-498A-0A4B-97F5-CEC822335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Členové RE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A7DDDA-9934-2D4B-9FF9-59E830276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Autofit/>
          </a:bodyPr>
          <a:lstStyle/>
          <a:p>
            <a:pPr lvl="0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Členství je otevřené všem evropským zemím, které akceptují a zaručují právní stát, základní lidská práva a svobodu pro své občany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 těchto důvodů není členem například Bělorusko</a:t>
            </a:r>
            <a:r>
              <a:rPr lang="cs-CZ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zakládajícím státům RE se později připojilo Řecko, Turecko, Island a Německo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Postupně přibývaly další členské země 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Koncem 20. století došlo k připojení mnoha států a to zejména díky demokratizaci Evropy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21. ledna 1991 se přidalo Československo, které ale RE opustilo 31. prosince 1992 kvůli rozpadu Československa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30. června 1993 se připojila k RE Česká republika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Posledním členem, který se připojil v roce 2007, je Černá Hora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Nyní má RE 47 členů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696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8FD1840-60E9-CF44-A0A5-C5ADDA3D3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endParaRPr lang="cs-CZ" sz="400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F8DF93-F5E2-5549-9BDC-002770DE2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cs-CZ" sz="2000">
                <a:latin typeface="Times New Roman" panose="02020603050405020304" pitchFamily="18" charset="0"/>
                <a:cs typeface="Times New Roman" panose="02020603050405020304" pitchFamily="18" charset="0"/>
              </a:rPr>
              <a:t>Členem RE jsou všechny Evropské země</a:t>
            </a:r>
          </a:p>
          <a:p>
            <a:r>
              <a:rPr lang="cs-CZ" sz="2000">
                <a:latin typeface="Times New Roman" panose="02020603050405020304" pitchFamily="18" charset="0"/>
                <a:cs typeface="Times New Roman" panose="02020603050405020304" pitchFamily="18" charset="0"/>
              </a:rPr>
              <a:t>Výjimkou je však Bělorusko, Kazachstán, Vatikán a sporné evropské stáry (Abcházie, Jižní Osetie, Kosovo, Náhorní Karabach, Podněstří, Severní Kypr)</a:t>
            </a:r>
          </a:p>
          <a:p>
            <a:r>
              <a:rPr lang="cs-CZ" sz="2000">
                <a:latin typeface="Times New Roman" panose="02020603050405020304" pitchFamily="18" charset="0"/>
                <a:cs typeface="Times New Roman" panose="02020603050405020304" pitchFamily="18" charset="0"/>
              </a:rPr>
              <a:t>USA a Japonsko – uzákoněný trest smrti, přesto členy RE</a:t>
            </a:r>
          </a:p>
          <a:p>
            <a:r>
              <a:rPr lang="cs-CZ" sz="2000"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 RE – z příspěvků členských zemí</a:t>
            </a:r>
          </a:p>
          <a:p>
            <a:r>
              <a:rPr lang="cs-CZ" sz="2000">
                <a:latin typeface="Times New Roman" panose="02020603050405020304" pitchFamily="18" charset="0"/>
                <a:cs typeface="Times New Roman" panose="02020603050405020304" pitchFamily="18" charset="0"/>
              </a:rPr>
              <a:t>Výše příspěvku – dle velikosti populace a zdrojů členského státu</a:t>
            </a:r>
          </a:p>
        </p:txBody>
      </p:sp>
    </p:spTree>
    <p:extLst>
      <p:ext uri="{BB962C8B-B14F-4D97-AF65-F5344CB8AC3E}">
        <p14:creationId xmlns:p14="http://schemas.microsoft.com/office/powerpoint/2010/main" val="3480046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B21D4E2-FA9A-814F-A03D-05ED83C61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Mise a cíl RE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9B3DB1-C391-C347-8728-C9C6FF56D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„Cíl Rady Evropy je dosáhnout větší jednotnosti mezi členskými státy za účelem ochrany a realizace ideálů a zásad, které jsou jejich společným dědictvím, a usnadňování jejich hospodářského a sociálního pokroku.“</a:t>
            </a:r>
            <a:r>
              <a:rPr lang="cs-CZ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Kapitola I, článek 1(a) Zákona o Radě Evropy (Londýnská smlouva)</a:t>
            </a:r>
          </a:p>
        </p:txBody>
      </p:sp>
    </p:spTree>
    <p:extLst>
      <p:ext uri="{BB962C8B-B14F-4D97-AF65-F5344CB8AC3E}">
        <p14:creationId xmlns:p14="http://schemas.microsoft.com/office/powerpoint/2010/main" val="45935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4BF6DF2-76F1-CD4B-BBF0-93B570D45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cíle RE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3E993F-929F-A340-81A8-BE79977F0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cs-CZ" sz="2000">
                <a:latin typeface="Times New Roman" panose="02020603050405020304" pitchFamily="18" charset="0"/>
                <a:cs typeface="Times New Roman" panose="02020603050405020304" pitchFamily="18" charset="0"/>
              </a:rPr>
              <a:t>Chránit lidská práva, právní stát, pluralitní demokracii</a:t>
            </a:r>
          </a:p>
          <a:p>
            <a:r>
              <a:rPr lang="cs-CZ" sz="2000">
                <a:latin typeface="Times New Roman" panose="02020603050405020304" pitchFamily="18" charset="0"/>
                <a:cs typeface="Times New Roman" panose="02020603050405020304" pitchFamily="18" charset="0"/>
              </a:rPr>
              <a:t>Podporovat rozvoj evropské kulturní identity a různorodost</a:t>
            </a:r>
          </a:p>
          <a:p>
            <a:r>
              <a:rPr lang="cs-CZ" sz="2000">
                <a:latin typeface="Times New Roman" panose="02020603050405020304" pitchFamily="18" charset="0"/>
                <a:cs typeface="Times New Roman" panose="02020603050405020304" pitchFamily="18" charset="0"/>
              </a:rPr>
              <a:t>Hledat řešení problémů evropské společnosti (ochrana životního prostředí, nesnášenlivost aj.)</a:t>
            </a:r>
          </a:p>
          <a:p>
            <a:r>
              <a:rPr lang="cs-CZ" sz="2000">
                <a:latin typeface="Times New Roman" panose="02020603050405020304" pitchFamily="18" charset="0"/>
                <a:cs typeface="Times New Roman" panose="02020603050405020304" pitchFamily="18" charset="0"/>
              </a:rPr>
              <a:t>Upevňovat demokratickou stabilitu v Evropě za pomoci politických, legislativních a ústavních reforem</a:t>
            </a:r>
          </a:p>
          <a:p>
            <a:endParaRPr lang="cs-CZ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790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D8D33CE-A20D-4F41-B1D1-F7C5EFAD8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Působnost RE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E41848-FD02-F34B-A58E-5CCCED692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Zabývá se také důležitými otázkami v oblastech: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Lidská práva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Zdravotnictví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Vzdělávání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Kultura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Sociální a ekonomické otázky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Životní prostředí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Sport aj.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Vojenskou obranou Evropy se zabývá NATO</a:t>
            </a:r>
          </a:p>
          <a:p>
            <a:pPr lvl="1"/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656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76CB3DF-3980-7E4A-B225-55C5C68F0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Instituce Rady Evropy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29BD3D-E1FD-4640-916F-125EFC516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Autofit/>
          </a:bodyPr>
          <a:lstStyle/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Výbor ministrů (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Committee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Ministers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složen z ministrů zahraničních věcí nebo zástupců členských států při RE, každý člen má jeden hlas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Parlamentní shromáždění (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Parliamentary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Assembly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Poradní funkce, 324 členů parlamentů 47 členských zemí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Kongres místních a regionálních orgánů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Poradní orgán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Komisař pro lidská práva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Sekretariát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Řídí činnost RE, v čele generální tajemník, reprezentace RE navenek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Evropský soud pro lidská práva – Štrasburk</a:t>
            </a:r>
          </a:p>
        </p:txBody>
      </p:sp>
    </p:spTree>
    <p:extLst>
      <p:ext uri="{BB962C8B-B14F-4D97-AF65-F5344CB8AC3E}">
        <p14:creationId xmlns:p14="http://schemas.microsoft.com/office/powerpoint/2010/main" val="8069368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761</Words>
  <Application>Microsoft Office PowerPoint</Application>
  <PresentationFormat>Širokoúhlá obrazovka</PresentationFormat>
  <Paragraphs>78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Motiv Office</vt:lpstr>
      <vt:lpstr>  Rada Evropy </vt:lpstr>
      <vt:lpstr>Vznik Rady Evropy</vt:lpstr>
      <vt:lpstr>Podoba a fungování RE</vt:lpstr>
      <vt:lpstr>Členové RE</vt:lpstr>
      <vt:lpstr>Prezentace aplikace PowerPoint</vt:lpstr>
      <vt:lpstr>Mise a cíl RE</vt:lpstr>
      <vt:lpstr>Hlavní cíle RE</vt:lpstr>
      <vt:lpstr>Působnost RE</vt:lpstr>
      <vt:lpstr>Instituce Rady Evropy</vt:lpstr>
      <vt:lpstr>Smlouvy</vt:lpstr>
      <vt:lpstr>Logo Rady Evropy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Rada Evropy</dc:title>
  <dc:creator>Martina Nedvědická</dc:creator>
  <cp:lastModifiedBy>Marta Goňcová</cp:lastModifiedBy>
  <cp:revision>2</cp:revision>
  <dcterms:created xsi:type="dcterms:W3CDTF">2020-11-14T17:55:07Z</dcterms:created>
  <dcterms:modified xsi:type="dcterms:W3CDTF">2021-05-15T19:50:43Z</dcterms:modified>
</cp:coreProperties>
</file>