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2"/>
  </p:handoutMasterIdLst>
  <p:sldIdLst>
    <p:sldId id="256" r:id="rId2"/>
    <p:sldId id="271" r:id="rId3"/>
    <p:sldId id="266" r:id="rId4"/>
    <p:sldId id="269" r:id="rId5"/>
    <p:sldId id="270" r:id="rId6"/>
    <p:sldId id="258" r:id="rId7"/>
    <p:sldId id="257" r:id="rId8"/>
    <p:sldId id="272" r:id="rId9"/>
    <p:sldId id="275" r:id="rId10"/>
    <p:sldId id="259" r:id="rId11"/>
    <p:sldId id="273" r:id="rId12"/>
    <p:sldId id="260" r:id="rId13"/>
    <p:sldId id="274" r:id="rId14"/>
    <p:sldId id="267" r:id="rId15"/>
    <p:sldId id="268" r:id="rId16"/>
    <p:sldId id="261" r:id="rId17"/>
    <p:sldId id="262" r:id="rId18"/>
    <p:sldId id="265" r:id="rId19"/>
    <p:sldId id="263" r:id="rId20"/>
    <p:sldId id="264" r:id="rId21"/>
  </p:sldIdLst>
  <p:sldSz cx="9144000" cy="6858000" type="screen4x3"/>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1C11641-DE57-45AB-A442-1BFE0CA1FC49}" type="datetimeFigureOut">
              <a:rPr lang="cs-CZ" smtClean="0"/>
              <a:pPr/>
              <a:t>18. 3. 2021</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F4378CF7-BE95-4627-9472-63DCB58D1271}" type="slidenum">
              <a:rPr lang="cs-CZ" smtClean="0"/>
              <a:pPr/>
              <a:t>‹#›</a:t>
            </a:fld>
            <a:endParaRPr lang="cs-CZ"/>
          </a:p>
        </p:txBody>
      </p:sp>
    </p:spTree>
    <p:extLst>
      <p:ext uri="{BB962C8B-B14F-4D97-AF65-F5344CB8AC3E}">
        <p14:creationId xmlns:p14="http://schemas.microsoft.com/office/powerpoint/2010/main" val="30804801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7B503942-EA37-4B50-9400-3D9502CD50B4}" type="datetimeFigureOut">
              <a:rPr lang="cs-CZ" smtClean="0"/>
              <a:pPr/>
              <a:t>18. 3. 2021</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7A090A0-7498-44B1-ACB1-C2552767BF5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18. 3. 2021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18. 3. 2021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7B503942-EA37-4B50-9400-3D9502CD50B4}" type="datetimeFigureOut">
              <a:rPr lang="cs-CZ" smtClean="0"/>
              <a:pPr/>
              <a:t>18. 3. 2021</a:t>
            </a:fld>
            <a:endParaRPr lang="cs-CZ"/>
          </a:p>
        </p:txBody>
      </p:sp>
      <p:sp>
        <p:nvSpPr>
          <p:cNvPr id="9" name="Zástupný symbol pro číslo snímku 8"/>
          <p:cNvSpPr>
            <a:spLocks noGrp="1"/>
          </p:cNvSpPr>
          <p:nvPr>
            <p:ph type="sldNum" sz="quarter" idx="15"/>
          </p:nvPr>
        </p:nvSpPr>
        <p:spPr/>
        <p:txBody>
          <a:bodyPr rtlCol="0"/>
          <a:lstStyle/>
          <a:p>
            <a:fld id="{C7A090A0-7498-44B1-ACB1-C2552767BF5F}"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7B503942-EA37-4B50-9400-3D9502CD50B4}" type="datetimeFigureOut">
              <a:rPr lang="cs-CZ" smtClean="0"/>
              <a:pPr/>
              <a:t>18. 3. 2021</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7A090A0-7498-44B1-ACB1-C2552767BF5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7B503942-EA37-4B50-9400-3D9502CD50B4}" type="datetimeFigureOut">
              <a:rPr lang="cs-CZ" smtClean="0"/>
              <a:pPr/>
              <a:t>18. 3. 2021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7B503942-EA37-4B50-9400-3D9502CD50B4}" type="datetimeFigureOut">
              <a:rPr lang="cs-CZ" smtClean="0"/>
              <a:pPr/>
              <a:t>18. 3. 2021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7A090A0-7498-44B1-ACB1-C2552767BF5F}"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7B503942-EA37-4B50-9400-3D9502CD50B4}" type="datetimeFigureOut">
              <a:rPr lang="cs-CZ" smtClean="0"/>
              <a:pPr/>
              <a:t>18. 3. 2021</a:t>
            </a:fld>
            <a:endParaRPr lang="cs-CZ"/>
          </a:p>
        </p:txBody>
      </p:sp>
      <p:sp>
        <p:nvSpPr>
          <p:cNvPr id="7" name="Zástupný symbol pro číslo snímku 6"/>
          <p:cNvSpPr>
            <a:spLocks noGrp="1"/>
          </p:cNvSpPr>
          <p:nvPr>
            <p:ph type="sldNum" sz="quarter" idx="11"/>
          </p:nvPr>
        </p:nvSpPr>
        <p:spPr/>
        <p:txBody>
          <a:bodyPr rtlCol="0"/>
          <a:lstStyle/>
          <a:p>
            <a:fld id="{C7A090A0-7498-44B1-ACB1-C2552767BF5F}"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503942-EA37-4B50-9400-3D9502CD50B4}" type="datetimeFigureOut">
              <a:rPr lang="cs-CZ" smtClean="0"/>
              <a:pPr/>
              <a:t>18. 3. 2021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7B503942-EA37-4B50-9400-3D9502CD50B4}" type="datetimeFigureOut">
              <a:rPr lang="cs-CZ" smtClean="0"/>
              <a:pPr/>
              <a:t>18. 3. 2021</a:t>
            </a:fld>
            <a:endParaRPr lang="cs-CZ"/>
          </a:p>
        </p:txBody>
      </p:sp>
      <p:sp>
        <p:nvSpPr>
          <p:cNvPr id="22" name="Zástupný symbol pro číslo snímku 21"/>
          <p:cNvSpPr>
            <a:spLocks noGrp="1"/>
          </p:cNvSpPr>
          <p:nvPr>
            <p:ph type="sldNum" sz="quarter" idx="15"/>
          </p:nvPr>
        </p:nvSpPr>
        <p:spPr/>
        <p:txBody>
          <a:bodyPr rtlCol="0"/>
          <a:lstStyle/>
          <a:p>
            <a:fld id="{C7A090A0-7498-44B1-ACB1-C2552767BF5F}"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7B503942-EA37-4B50-9400-3D9502CD50B4}" type="datetimeFigureOut">
              <a:rPr lang="cs-CZ" smtClean="0"/>
              <a:pPr/>
              <a:t>18. 3. 2021</a:t>
            </a:fld>
            <a:endParaRPr lang="cs-CZ"/>
          </a:p>
        </p:txBody>
      </p:sp>
      <p:sp>
        <p:nvSpPr>
          <p:cNvPr id="18" name="Zástupný symbol pro číslo snímku 17"/>
          <p:cNvSpPr>
            <a:spLocks noGrp="1"/>
          </p:cNvSpPr>
          <p:nvPr>
            <p:ph type="sldNum" sz="quarter" idx="11"/>
          </p:nvPr>
        </p:nvSpPr>
        <p:spPr/>
        <p:txBody>
          <a:bodyPr rtlCol="0"/>
          <a:lstStyle/>
          <a:p>
            <a:fld id="{C7A090A0-7498-44B1-ACB1-C2552767BF5F}"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503942-EA37-4B50-9400-3D9502CD50B4}" type="datetimeFigureOut">
              <a:rPr lang="cs-CZ" smtClean="0"/>
              <a:pPr/>
              <a:t>18. 3. 2021</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7A090A0-7498-44B1-ACB1-C2552767BF5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Dokument_aplikace_Microsoft_Word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Velvet_Revolution" TargetMode="External"/><Relationship Id="rId2" Type="http://schemas.openxmlformats.org/officeDocument/2006/relationships/hyperlink" Target="http://en.wikipedia.org/wiki/Czechoslovaki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Czech</a:t>
            </a:r>
            <a:r>
              <a:rPr lang="cs-CZ" dirty="0" smtClean="0"/>
              <a:t> </a:t>
            </a:r>
            <a:r>
              <a:rPr lang="cs-CZ" dirty="0" err="1" smtClean="0"/>
              <a:t>Educational</a:t>
            </a:r>
            <a:r>
              <a:rPr lang="cs-CZ" dirty="0" smtClean="0"/>
              <a:t> </a:t>
            </a:r>
            <a:r>
              <a:rPr lang="cs-CZ" dirty="0" err="1" smtClean="0"/>
              <a:t>System</a:t>
            </a:r>
            <a:endParaRPr lang="cs-CZ" dirty="0"/>
          </a:p>
        </p:txBody>
      </p:sp>
      <p:sp>
        <p:nvSpPr>
          <p:cNvPr id="3" name="Podnadpis 2"/>
          <p:cNvSpPr>
            <a:spLocks noGrp="1"/>
          </p:cNvSpPr>
          <p:nvPr>
            <p:ph type="subTitle" idx="1"/>
          </p:nvPr>
        </p:nvSpPr>
        <p:spPr/>
        <p:txBody>
          <a:bodyPr/>
          <a:lstStyle/>
          <a:p>
            <a:r>
              <a:rPr lang="cs-CZ" dirty="0" smtClean="0"/>
              <a:t>Radek </a:t>
            </a:r>
            <a:r>
              <a:rPr lang="cs-CZ" dirty="0" err="1" smtClean="0"/>
              <a:t>Pospisil</a:t>
            </a:r>
            <a:endParaRPr lang="cs-CZ" dirty="0" smtClean="0"/>
          </a:p>
          <a:p>
            <a:r>
              <a:rPr lang="cs-CZ" dirty="0" err="1" smtClean="0"/>
              <a:t>pospisil</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3879270299"/>
              </p:ext>
            </p:extLst>
          </p:nvPr>
        </p:nvGraphicFramePr>
        <p:xfrm>
          <a:off x="395536" y="375169"/>
          <a:ext cx="9200466" cy="6485210"/>
        </p:xfrm>
        <a:graphic>
          <a:graphicData uri="http://schemas.openxmlformats.org/presentationml/2006/ole">
            <mc:AlternateContent xmlns:mc="http://schemas.openxmlformats.org/markup-compatibility/2006">
              <mc:Choice xmlns:v="urn:schemas-microsoft-com:vml" Requires="v">
                <p:oleObj spid="_x0000_s1028" name="Dokument" r:id="rId3" imgW="8877027" imgH="6247984" progId="Word.Document.12">
                  <p:embed/>
                </p:oleObj>
              </mc:Choice>
              <mc:Fallback>
                <p:oleObj name="Dokument" r:id="rId3" imgW="8877027" imgH="6247984" progId="Word.Document.12">
                  <p:embed/>
                  <p:pic>
                    <p:nvPicPr>
                      <p:cNvPr id="0" name=""/>
                      <p:cNvPicPr/>
                      <p:nvPr/>
                    </p:nvPicPr>
                    <p:blipFill>
                      <a:blip r:embed="rId4"/>
                      <a:stretch>
                        <a:fillRect/>
                      </a:stretch>
                    </p:blipFill>
                    <p:spPr>
                      <a:xfrm>
                        <a:off x="395536" y="375169"/>
                        <a:ext cx="9200466" cy="648521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Educational</a:t>
            </a:r>
            <a:r>
              <a:rPr lang="cs-CZ" dirty="0" smtClean="0"/>
              <a:t> </a:t>
            </a:r>
            <a:r>
              <a:rPr lang="cs-CZ" dirty="0" err="1" smtClean="0"/>
              <a:t>reform</a:t>
            </a:r>
            <a:endParaRPr lang="cs-CZ" dirty="0"/>
          </a:p>
        </p:txBody>
      </p:sp>
      <p:sp>
        <p:nvSpPr>
          <p:cNvPr id="3" name="Zástupný symbol pro obsah 2"/>
          <p:cNvSpPr>
            <a:spLocks noGrp="1"/>
          </p:cNvSpPr>
          <p:nvPr>
            <p:ph sz="quarter" idx="1"/>
          </p:nvPr>
        </p:nvSpPr>
        <p:spPr/>
        <p:txBody>
          <a:bodyPr/>
          <a:lstStyle/>
          <a:p>
            <a:r>
              <a:rPr lang="cs-CZ" dirty="0" smtClean="0"/>
              <a:t>1989 – 2005</a:t>
            </a:r>
          </a:p>
          <a:p>
            <a:r>
              <a:rPr lang="cs-CZ" dirty="0" err="1" smtClean="0"/>
              <a:t>How</a:t>
            </a:r>
            <a:r>
              <a:rPr lang="cs-CZ" dirty="0" smtClean="0"/>
              <a:t> </a:t>
            </a:r>
            <a:r>
              <a:rPr lang="cs-CZ" dirty="0" err="1" smtClean="0"/>
              <a:t>education</a:t>
            </a:r>
            <a:r>
              <a:rPr lang="cs-CZ" dirty="0" smtClean="0"/>
              <a:t> </a:t>
            </a:r>
            <a:r>
              <a:rPr lang="cs-CZ" dirty="0" err="1" smtClean="0"/>
              <a:t>changed</a:t>
            </a:r>
            <a:r>
              <a:rPr lang="cs-CZ" dirty="0" smtClean="0"/>
              <a:t>?</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endParaRPr lang="cs-CZ" dirty="0"/>
          </a:p>
        </p:txBody>
      </p:sp>
      <p:sp>
        <p:nvSpPr>
          <p:cNvPr id="3" name="Zástupný symbol pro obsah 2"/>
          <p:cNvSpPr>
            <a:spLocks noGrp="1"/>
          </p:cNvSpPr>
          <p:nvPr>
            <p:ph sz="quarter" idx="1"/>
          </p:nvPr>
        </p:nvSpPr>
        <p:spPr/>
        <p:txBody>
          <a:bodyPr/>
          <a:lstStyle/>
          <a:p>
            <a:r>
              <a:rPr lang="cs-CZ" dirty="0" err="1" smtClean="0"/>
              <a:t>Educational</a:t>
            </a:r>
            <a:r>
              <a:rPr lang="cs-CZ" dirty="0" smtClean="0"/>
              <a:t> </a:t>
            </a:r>
            <a:r>
              <a:rPr lang="cs-CZ" dirty="0" err="1" smtClean="0"/>
              <a:t>reform</a:t>
            </a:r>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Framework Educational </a:t>
            </a:r>
            <a:r>
              <a:rPr lang="en-US" dirty="0" err="1"/>
              <a:t>Programme</a:t>
            </a:r>
            <a:r>
              <a:rPr lang="en-US" dirty="0"/>
              <a:t> for Basic Education </a:t>
            </a:r>
            <a:endParaRPr lang="cs-CZ" dirty="0"/>
          </a:p>
        </p:txBody>
      </p:sp>
      <p:sp>
        <p:nvSpPr>
          <p:cNvPr id="3" name="Zástupný symbol pro obsah 2"/>
          <p:cNvSpPr>
            <a:spLocks noGrp="1"/>
          </p:cNvSpPr>
          <p:nvPr>
            <p:ph sz="quarter" idx="1"/>
          </p:nvPr>
        </p:nvSpPr>
        <p:spPr/>
        <p:txBody>
          <a:bodyPr/>
          <a:lstStyle/>
          <a:p>
            <a:r>
              <a:rPr lang="cs-CZ" dirty="0"/>
              <a:t>www.msmt.cz/file/9481_1_1/</a:t>
            </a:r>
          </a:p>
        </p:txBody>
      </p:sp>
    </p:spTree>
    <p:extLst>
      <p:ext uri="{BB962C8B-B14F-4D97-AF65-F5344CB8AC3E}">
        <p14:creationId xmlns:p14="http://schemas.microsoft.com/office/powerpoint/2010/main" val="139649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sz="quarter" idx="1"/>
          </p:nvPr>
        </p:nvSpPr>
        <p:spPr/>
        <p:txBody>
          <a:bodyPr>
            <a:noAutofit/>
          </a:bodyPr>
          <a:lstStyle/>
          <a:p>
            <a:r>
              <a:rPr lang="en-GB" sz="1800" dirty="0"/>
              <a:t>Create preconditions for pupils to acquire basic learning strategies and motivate them to life-long </a:t>
            </a:r>
            <a:r>
              <a:rPr lang="en-GB" sz="1800" dirty="0" smtClean="0"/>
              <a:t>learning</a:t>
            </a:r>
            <a:endParaRPr lang="cs-CZ" sz="1800" dirty="0"/>
          </a:p>
          <a:p>
            <a:r>
              <a:rPr lang="en-GB" sz="1800" dirty="0"/>
              <a:t>Stimulate and encourage pupils to creative thinking, logical reasoning and problem </a:t>
            </a:r>
            <a:r>
              <a:rPr lang="en-GB" sz="1800" dirty="0" smtClean="0"/>
              <a:t>solving</a:t>
            </a:r>
            <a:endParaRPr lang="cs-CZ" sz="1800" dirty="0"/>
          </a:p>
          <a:p>
            <a:r>
              <a:rPr lang="en-GB" sz="1800" dirty="0"/>
              <a:t>Guide pupils to engage in efficient, effective, open communication on all aspects of their </a:t>
            </a:r>
            <a:r>
              <a:rPr lang="en-GB" sz="1800" dirty="0" smtClean="0"/>
              <a:t>life</a:t>
            </a:r>
            <a:endParaRPr lang="cs-CZ" sz="1800" dirty="0"/>
          </a:p>
          <a:p>
            <a:r>
              <a:rPr lang="en-GB" sz="1800" dirty="0"/>
              <a:t>Develop pupils’ abilities to cooperate and to value their own work and achievements as well as the work and achievements of </a:t>
            </a:r>
            <a:r>
              <a:rPr lang="en-GB" sz="1800" dirty="0" smtClean="0"/>
              <a:t>others</a:t>
            </a:r>
            <a:endParaRPr lang="cs-CZ" sz="1800" dirty="0"/>
          </a:p>
          <a:p>
            <a:r>
              <a:rPr lang="en-GB" sz="1800" dirty="0"/>
              <a:t>Guide pupils so that they should become free and responsible individuals who exercise their rights and meet their </a:t>
            </a:r>
            <a:r>
              <a:rPr lang="en-GB" sz="1800" dirty="0" smtClean="0"/>
              <a:t>obligations</a:t>
            </a:r>
            <a:endParaRPr lang="cs-CZ" sz="1800" dirty="0"/>
          </a:p>
          <a:p>
            <a:r>
              <a:rPr lang="en-GB" sz="18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1800" dirty="0" smtClean="0"/>
              <a:t>nature</a:t>
            </a:r>
            <a:endParaRPr lang="cs-CZ" sz="1800" dirty="0"/>
          </a:p>
          <a:p>
            <a:endParaRPr lang="cs-CZ"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467600" cy="1143000"/>
          </a:xfrm>
        </p:spPr>
        <p:txBody>
          <a:bodyPr>
            <a:normAutofit fontScale="90000"/>
          </a:bodyPr>
          <a:lstStyle/>
          <a:p>
            <a:r>
              <a:rPr lang="cs-CZ" sz="3600" b="1" dirty="0" err="1" smtClean="0"/>
              <a:t>The</a:t>
            </a:r>
            <a:r>
              <a:rPr lang="cs-CZ" sz="3600" b="1" dirty="0" smtClean="0"/>
              <a:t> Framework </a:t>
            </a:r>
            <a:r>
              <a:rPr lang="cs-CZ" sz="3600" b="1" dirty="0" err="1" smtClean="0"/>
              <a:t>Educational</a:t>
            </a:r>
            <a:r>
              <a:rPr lang="cs-CZ" sz="3600" b="1" dirty="0" smtClean="0"/>
              <a:t> </a:t>
            </a:r>
            <a:r>
              <a:rPr lang="cs-CZ" sz="3600" b="1" dirty="0" err="1" smtClean="0"/>
              <a:t>Programmes</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a:bodyPr>
          <a:lstStyle/>
          <a:p>
            <a:pPr lvl="0"/>
            <a:r>
              <a:rPr lang="cs-CZ" dirty="0" err="1" smtClean="0"/>
              <a:t>defines</a:t>
            </a:r>
            <a:r>
              <a:rPr lang="cs-CZ" dirty="0" smtClean="0"/>
              <a:t> </a:t>
            </a:r>
            <a:r>
              <a:rPr lang="cs-CZ" dirty="0" err="1"/>
              <a:t>initial</a:t>
            </a:r>
            <a:r>
              <a:rPr lang="cs-CZ" dirty="0"/>
              <a:t> </a:t>
            </a:r>
            <a:r>
              <a:rPr lang="cs-CZ" dirty="0" err="1"/>
              <a:t>education</a:t>
            </a:r>
            <a:r>
              <a:rPr lang="cs-CZ" dirty="0"/>
              <a:t> as a </a:t>
            </a:r>
            <a:r>
              <a:rPr lang="cs-CZ" dirty="0" err="1"/>
              <a:t>whole</a:t>
            </a:r>
            <a:r>
              <a:rPr lang="cs-CZ" dirty="0"/>
              <a:t>. </a:t>
            </a:r>
          </a:p>
          <a:p>
            <a:pPr lvl="0"/>
            <a:r>
              <a:rPr lang="cs-CZ" dirty="0" err="1"/>
              <a:t>The</a:t>
            </a:r>
            <a:r>
              <a:rPr lang="cs-CZ" dirty="0"/>
              <a:t> Framework </a:t>
            </a:r>
            <a:r>
              <a:rPr lang="cs-CZ" dirty="0" err="1"/>
              <a:t>Educational</a:t>
            </a:r>
            <a:r>
              <a:rPr lang="cs-CZ" dirty="0"/>
              <a:t> </a:t>
            </a:r>
            <a:r>
              <a:rPr lang="cs-CZ" dirty="0" err="1"/>
              <a:t>Programmes</a:t>
            </a:r>
            <a:r>
              <a:rPr lang="cs-CZ" dirty="0"/>
              <a:t> devone </a:t>
            </a:r>
            <a:r>
              <a:rPr lang="cs-CZ" dirty="0" err="1"/>
              <a:t>binding</a:t>
            </a:r>
            <a:r>
              <a:rPr lang="cs-CZ" dirty="0"/>
              <a:t> </a:t>
            </a:r>
            <a:r>
              <a:rPr lang="cs-CZ" dirty="0" err="1"/>
              <a:t>educational</a:t>
            </a:r>
            <a:r>
              <a:rPr lang="cs-CZ" dirty="0"/>
              <a:t> </a:t>
            </a:r>
            <a:r>
              <a:rPr lang="cs-CZ" dirty="0" err="1"/>
              <a:t>norms</a:t>
            </a:r>
            <a:r>
              <a:rPr lang="cs-CZ" dirty="0"/>
              <a:t> </a:t>
            </a:r>
            <a:r>
              <a:rPr lang="cs-CZ" dirty="0" err="1"/>
              <a:t>across</a:t>
            </a:r>
            <a:r>
              <a:rPr lang="cs-CZ" dirty="0"/>
              <a:t> </a:t>
            </a:r>
            <a:r>
              <a:rPr lang="cs-CZ" dirty="0" err="1"/>
              <a:t>various</a:t>
            </a:r>
            <a:r>
              <a:rPr lang="cs-CZ" dirty="0"/>
              <a:t> </a:t>
            </a:r>
            <a:r>
              <a:rPr lang="cs-CZ" dirty="0" err="1"/>
              <a:t>stages</a:t>
            </a:r>
            <a:r>
              <a:rPr lang="cs-CZ" dirty="0"/>
              <a:t>: </a:t>
            </a:r>
            <a:r>
              <a:rPr lang="cs-CZ" dirty="0" err="1"/>
              <a:t>pre</a:t>
            </a:r>
            <a:r>
              <a:rPr lang="cs-CZ" dirty="0"/>
              <a:t>-</a:t>
            </a:r>
            <a:r>
              <a:rPr lang="cs-CZ" dirty="0" err="1"/>
              <a:t>school</a:t>
            </a:r>
            <a:r>
              <a:rPr lang="cs-CZ" dirty="0"/>
              <a:t> </a:t>
            </a:r>
            <a:r>
              <a:rPr lang="cs-CZ" dirty="0" err="1"/>
              <a:t>education</a:t>
            </a:r>
            <a:r>
              <a:rPr lang="cs-CZ" dirty="0"/>
              <a:t>, basic </a:t>
            </a:r>
            <a:r>
              <a:rPr lang="cs-CZ" dirty="0" err="1"/>
              <a:t>education</a:t>
            </a:r>
            <a:r>
              <a:rPr lang="cs-CZ" dirty="0"/>
              <a:t> </a:t>
            </a:r>
            <a:r>
              <a:rPr lang="cs-CZ" dirty="0" err="1"/>
              <a:t>and</a:t>
            </a:r>
            <a:r>
              <a:rPr lang="cs-CZ" dirty="0"/>
              <a:t> </a:t>
            </a:r>
            <a:r>
              <a:rPr lang="cs-CZ" dirty="0" err="1"/>
              <a:t>secondary</a:t>
            </a:r>
            <a:r>
              <a:rPr lang="cs-CZ" dirty="0"/>
              <a:t> </a:t>
            </a:r>
            <a:r>
              <a:rPr lang="cs-CZ" dirty="0" err="1"/>
              <a:t>education</a:t>
            </a:r>
            <a:r>
              <a:rPr lang="cs-CZ" dirty="0"/>
              <a:t> (</a:t>
            </a:r>
            <a:r>
              <a:rPr lang="cs-CZ" dirty="0" err="1"/>
              <a:t>for</a:t>
            </a:r>
            <a:r>
              <a:rPr lang="cs-CZ" dirty="0"/>
              <a:t> </a:t>
            </a:r>
            <a:r>
              <a:rPr lang="cs-CZ" dirty="0" err="1"/>
              <a:t>pupils</a:t>
            </a:r>
            <a:r>
              <a:rPr lang="cs-CZ" dirty="0"/>
              <a:t> </a:t>
            </a:r>
            <a:r>
              <a:rPr lang="cs-CZ" dirty="0" err="1"/>
              <a:t>and</a:t>
            </a:r>
            <a:r>
              <a:rPr lang="cs-CZ" dirty="0"/>
              <a:t> </a:t>
            </a:r>
            <a:r>
              <a:rPr lang="cs-CZ" dirty="0" err="1"/>
              <a:t>students</a:t>
            </a:r>
            <a:r>
              <a:rPr lang="cs-CZ" dirty="0"/>
              <a:t> </a:t>
            </a:r>
            <a:r>
              <a:rPr lang="cs-CZ" dirty="0" err="1"/>
              <a:t>from</a:t>
            </a:r>
            <a:r>
              <a:rPr lang="cs-CZ" dirty="0"/>
              <a:t> 3 to 19 </a:t>
            </a:r>
            <a:r>
              <a:rPr lang="cs-CZ" dirty="0" err="1"/>
              <a:t>years</a:t>
            </a:r>
            <a:r>
              <a:rPr lang="cs-CZ" dirty="0"/>
              <a:t> </a:t>
            </a:r>
            <a:r>
              <a:rPr lang="cs-CZ" dirty="0" err="1"/>
              <a:t>of</a:t>
            </a:r>
            <a:r>
              <a:rPr lang="cs-CZ" dirty="0"/>
              <a:t> </a:t>
            </a:r>
            <a:r>
              <a:rPr lang="cs-CZ" dirty="0" err="1" smtClean="0"/>
              <a:t>age</a:t>
            </a:r>
            <a:r>
              <a:rPr lang="cs-CZ" dirty="0" smtClean="0"/>
              <a:t>)are </a:t>
            </a:r>
            <a:r>
              <a:rPr lang="cs-CZ" dirty="0" err="1"/>
              <a:t>based</a:t>
            </a:r>
            <a:r>
              <a:rPr lang="cs-CZ" dirty="0"/>
              <a:t> on a </a:t>
            </a:r>
            <a:r>
              <a:rPr lang="cs-CZ" dirty="0" err="1"/>
              <a:t>new</a:t>
            </a:r>
            <a:r>
              <a:rPr lang="cs-CZ" dirty="0"/>
              <a:t> </a:t>
            </a:r>
            <a:r>
              <a:rPr lang="cs-CZ" dirty="0" err="1"/>
              <a:t>education</a:t>
            </a:r>
            <a:r>
              <a:rPr lang="cs-CZ" dirty="0"/>
              <a:t> </a:t>
            </a:r>
            <a:r>
              <a:rPr lang="cs-CZ" dirty="0" err="1"/>
              <a:t>strategy</a:t>
            </a:r>
            <a:r>
              <a:rPr lang="cs-CZ" dirty="0"/>
              <a:t>, </a:t>
            </a:r>
            <a:r>
              <a:rPr lang="cs-CZ" dirty="0" err="1"/>
              <a:t>stressing</a:t>
            </a:r>
            <a:r>
              <a:rPr lang="cs-CZ" dirty="0"/>
              <a:t> </a:t>
            </a:r>
            <a:r>
              <a:rPr lang="cs-CZ" dirty="0" err="1"/>
              <a:t>key</a:t>
            </a:r>
            <a:r>
              <a:rPr lang="cs-CZ" dirty="0"/>
              <a:t> </a:t>
            </a:r>
            <a:r>
              <a:rPr lang="cs-CZ" dirty="0" err="1"/>
              <a:t>competencies</a:t>
            </a:r>
            <a:r>
              <a:rPr lang="cs-CZ" dirty="0"/>
              <a:t>, </a:t>
            </a:r>
            <a:r>
              <a:rPr lang="cs-CZ" dirty="0" err="1"/>
              <a:t>their</a:t>
            </a:r>
            <a:r>
              <a:rPr lang="cs-CZ" dirty="0"/>
              <a:t> </a:t>
            </a:r>
            <a:r>
              <a:rPr lang="cs-CZ" dirty="0" err="1"/>
              <a:t>interlinking</a:t>
            </a:r>
            <a:r>
              <a:rPr lang="cs-CZ" dirty="0"/>
              <a:t> </a:t>
            </a:r>
            <a:r>
              <a:rPr lang="cs-CZ" dirty="0" err="1"/>
              <a:t>with</a:t>
            </a:r>
            <a:endParaRPr lang="cs-CZ" dirty="0"/>
          </a:p>
          <a:p>
            <a:pPr lvl="0"/>
            <a:r>
              <a:rPr lang="cs-CZ" dirty="0" err="1"/>
              <a:t>educational</a:t>
            </a:r>
            <a:r>
              <a:rPr lang="cs-CZ" dirty="0"/>
              <a:t> </a:t>
            </a:r>
            <a:r>
              <a:rPr lang="cs-CZ" dirty="0" err="1"/>
              <a:t>contents</a:t>
            </a:r>
            <a:r>
              <a:rPr lang="cs-CZ" dirty="0"/>
              <a:t> </a:t>
            </a:r>
            <a:r>
              <a:rPr lang="cs-CZ" dirty="0" err="1"/>
              <a:t>and</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acquired</a:t>
            </a:r>
            <a:r>
              <a:rPr lang="cs-CZ" dirty="0"/>
              <a:t> </a:t>
            </a:r>
            <a:r>
              <a:rPr lang="cs-CZ" dirty="0" err="1"/>
              <a:t>knowledge</a:t>
            </a:r>
            <a:r>
              <a:rPr lang="cs-CZ" dirty="0"/>
              <a:t> </a:t>
            </a:r>
            <a:r>
              <a:rPr lang="cs-CZ" dirty="0" err="1"/>
              <a:t>and</a:t>
            </a:r>
            <a:r>
              <a:rPr lang="cs-CZ" dirty="0"/>
              <a:t> </a:t>
            </a:r>
            <a:r>
              <a:rPr lang="cs-CZ" dirty="0" err="1"/>
              <a:t>skills</a:t>
            </a:r>
            <a:r>
              <a:rPr lang="cs-CZ" dirty="0"/>
              <a:t> in </a:t>
            </a:r>
            <a:r>
              <a:rPr lang="cs-CZ" dirty="0" err="1"/>
              <a:t>practical</a:t>
            </a:r>
            <a:r>
              <a:rPr lang="cs-CZ" dirty="0"/>
              <a:t> </a:t>
            </a:r>
            <a:r>
              <a:rPr lang="cs-CZ" dirty="0" err="1"/>
              <a:t>life</a:t>
            </a:r>
            <a:r>
              <a:rPr lang="cs-CZ" dirty="0"/>
              <a:t>;</a:t>
            </a:r>
          </a:p>
          <a:p>
            <a:pPr lvl="0"/>
            <a:r>
              <a:rPr lang="cs-CZ" dirty="0" err="1"/>
              <a:t>build</a:t>
            </a:r>
            <a:r>
              <a:rPr lang="cs-CZ" dirty="0"/>
              <a:t> on </a:t>
            </a:r>
            <a:r>
              <a:rPr lang="cs-CZ" dirty="0" err="1"/>
              <a:t>the</a:t>
            </a:r>
            <a:r>
              <a:rPr lang="cs-CZ" dirty="0"/>
              <a:t> </a:t>
            </a:r>
            <a:r>
              <a:rPr lang="cs-CZ" dirty="0" err="1"/>
              <a:t>concept</a:t>
            </a:r>
            <a:r>
              <a:rPr lang="cs-CZ" dirty="0"/>
              <a:t> </a:t>
            </a:r>
            <a:r>
              <a:rPr lang="cs-CZ" dirty="0" err="1"/>
              <a:t>of</a:t>
            </a:r>
            <a:r>
              <a:rPr lang="cs-CZ" dirty="0"/>
              <a:t> </a:t>
            </a:r>
            <a:r>
              <a:rPr lang="cs-CZ" dirty="0" err="1"/>
              <a:t>life</a:t>
            </a:r>
            <a:r>
              <a:rPr lang="cs-CZ" dirty="0"/>
              <a:t>-</a:t>
            </a:r>
            <a:r>
              <a:rPr lang="cs-CZ" dirty="0" err="1"/>
              <a:t>long</a:t>
            </a:r>
            <a:r>
              <a:rPr lang="cs-CZ" dirty="0"/>
              <a:t> </a:t>
            </a:r>
            <a:r>
              <a:rPr lang="cs-CZ" dirty="0" err="1"/>
              <a:t>learning</a:t>
            </a:r>
            <a:endParaRPr lang="cs-CZ" dirty="0"/>
          </a:p>
          <a:p>
            <a:pPr lvl="0"/>
            <a:r>
              <a:rPr lang="cs-CZ" dirty="0" err="1"/>
              <a:t>promote</a:t>
            </a:r>
            <a:r>
              <a:rPr lang="cs-CZ" dirty="0"/>
              <a:t> </a:t>
            </a:r>
            <a:r>
              <a:rPr lang="cs-CZ" dirty="0" err="1"/>
              <a:t>the</a:t>
            </a:r>
            <a:r>
              <a:rPr lang="cs-CZ" dirty="0"/>
              <a:t> </a:t>
            </a:r>
            <a:r>
              <a:rPr lang="cs-CZ" dirty="0" err="1"/>
              <a:t>educational</a:t>
            </a:r>
            <a:r>
              <a:rPr lang="cs-CZ" dirty="0"/>
              <a:t> autonomy </a:t>
            </a:r>
            <a:r>
              <a:rPr lang="cs-CZ" dirty="0" err="1"/>
              <a:t>of</a:t>
            </a:r>
            <a:r>
              <a:rPr lang="cs-CZ" dirty="0"/>
              <a:t> </a:t>
            </a:r>
            <a:r>
              <a:rPr lang="cs-CZ" dirty="0" err="1"/>
              <a:t>schools</a:t>
            </a:r>
            <a:r>
              <a:rPr lang="cs-CZ" dirty="0"/>
              <a:t> as </a:t>
            </a:r>
            <a:r>
              <a:rPr lang="cs-CZ" dirty="0" err="1"/>
              <a:t>well</a:t>
            </a:r>
            <a:r>
              <a:rPr lang="cs-CZ" dirty="0"/>
              <a:t> as </a:t>
            </a:r>
            <a:r>
              <a:rPr lang="cs-CZ" dirty="0" err="1"/>
              <a:t>teachers’</a:t>
            </a:r>
            <a:r>
              <a:rPr lang="cs-CZ" dirty="0"/>
              <a:t> </a:t>
            </a:r>
            <a:r>
              <a:rPr lang="cs-CZ" dirty="0" err="1"/>
              <a:t>professional</a:t>
            </a:r>
            <a:r>
              <a:rPr lang="cs-CZ" dirty="0"/>
              <a:t> </a:t>
            </a:r>
            <a:r>
              <a:rPr lang="cs-CZ" dirty="0" err="1"/>
              <a:t>responsibility</a:t>
            </a:r>
            <a:r>
              <a:rPr lang="cs-CZ" dirty="0"/>
              <a:t> </a:t>
            </a:r>
            <a:r>
              <a:rPr lang="cs-CZ" dirty="0" err="1"/>
              <a:t>for</a:t>
            </a:r>
            <a:r>
              <a:rPr lang="cs-CZ" dirty="0"/>
              <a:t> </a:t>
            </a:r>
            <a:r>
              <a:rPr lang="cs-CZ" dirty="0" err="1"/>
              <a:t>the</a:t>
            </a:r>
            <a:r>
              <a:rPr lang="cs-CZ" dirty="0"/>
              <a:t> </a:t>
            </a:r>
            <a:r>
              <a:rPr lang="cs-CZ" dirty="0" err="1"/>
              <a:t>outcomes</a:t>
            </a:r>
            <a:r>
              <a:rPr lang="cs-CZ" dirty="0"/>
              <a:t> </a:t>
            </a:r>
            <a:r>
              <a:rPr lang="cs-CZ" dirty="0" err="1"/>
              <a:t>of</a:t>
            </a:r>
            <a:r>
              <a:rPr lang="cs-CZ" dirty="0"/>
              <a:t> </a:t>
            </a:r>
            <a:r>
              <a:rPr lang="cs-CZ" dirty="0" err="1"/>
              <a:t>the</a:t>
            </a:r>
            <a:r>
              <a:rPr lang="cs-CZ" dirty="0"/>
              <a:t> </a:t>
            </a:r>
            <a:r>
              <a:rPr lang="cs-CZ" dirty="0" err="1"/>
              <a:t>educational</a:t>
            </a:r>
            <a:r>
              <a:rPr lang="cs-CZ" dirty="0"/>
              <a:t> </a:t>
            </a:r>
            <a:r>
              <a:rPr lang="cs-CZ" dirty="0" err="1"/>
              <a:t>process</a:t>
            </a:r>
            <a:r>
              <a:rPr lang="cs-CZ" dirty="0"/>
              <a:t>.</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sz="quarter"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p:txBody>
          <a:bodyPr/>
          <a:lstStyle/>
          <a:p>
            <a:r>
              <a:rPr lang="cs-CZ" dirty="0" err="1" smtClean="0"/>
              <a:t>Introduce</a:t>
            </a:r>
            <a:r>
              <a:rPr lang="cs-CZ" dirty="0" smtClean="0"/>
              <a:t> </a:t>
            </a:r>
            <a:r>
              <a:rPr lang="cs-CZ" dirty="0" err="1" smtClean="0"/>
              <a:t>yourself</a:t>
            </a:r>
            <a:r>
              <a:rPr lang="cs-CZ" dirty="0" smtClean="0"/>
              <a:t>: </a:t>
            </a:r>
            <a:r>
              <a:rPr lang="cs-CZ" dirty="0" err="1" smtClean="0"/>
              <a:t>where</a:t>
            </a:r>
            <a:r>
              <a:rPr lang="cs-CZ" dirty="0" smtClean="0"/>
              <a:t> are </a:t>
            </a:r>
            <a:r>
              <a:rPr lang="cs-CZ" dirty="0" err="1" smtClean="0"/>
              <a:t>you</a:t>
            </a:r>
            <a:r>
              <a:rPr lang="cs-CZ" dirty="0" smtClean="0"/>
              <a:t> </a:t>
            </a:r>
            <a:r>
              <a:rPr lang="cs-CZ" dirty="0" err="1" smtClean="0"/>
              <a:t>from</a:t>
            </a:r>
            <a:r>
              <a:rPr lang="cs-CZ" dirty="0" smtClean="0"/>
              <a:t>, </a:t>
            </a:r>
            <a:r>
              <a:rPr lang="cs-CZ" dirty="0" err="1" smtClean="0"/>
              <a:t>what</a:t>
            </a:r>
            <a:r>
              <a:rPr lang="cs-CZ" dirty="0" smtClean="0"/>
              <a:t> do </a:t>
            </a:r>
            <a:r>
              <a:rPr lang="cs-CZ" dirty="0" err="1" smtClean="0"/>
              <a:t>you</a:t>
            </a:r>
            <a:r>
              <a:rPr lang="cs-CZ" dirty="0" smtClean="0"/>
              <a:t> study?</a:t>
            </a:r>
          </a:p>
          <a:p>
            <a:r>
              <a:rPr lang="cs-CZ" dirty="0" err="1" smtClean="0"/>
              <a:t>What</a:t>
            </a:r>
            <a:r>
              <a:rPr lang="cs-CZ" dirty="0" smtClean="0"/>
              <a:t> do </a:t>
            </a:r>
            <a:r>
              <a:rPr lang="cs-CZ" dirty="0" err="1" smtClean="0"/>
              <a:t>you</a:t>
            </a:r>
            <a:r>
              <a:rPr lang="cs-CZ" dirty="0" smtClean="0"/>
              <a:t> </a:t>
            </a:r>
            <a:r>
              <a:rPr lang="cs-CZ" dirty="0" err="1" smtClean="0"/>
              <a:t>know</a:t>
            </a:r>
            <a:r>
              <a:rPr lang="cs-CZ" dirty="0" smtClean="0"/>
              <a:t> </a:t>
            </a:r>
            <a:r>
              <a:rPr lang="cs-CZ" dirty="0" err="1" smtClean="0"/>
              <a:t>about</a:t>
            </a:r>
            <a:r>
              <a:rPr lang="cs-CZ" dirty="0" smtClean="0"/>
              <a:t> </a:t>
            </a:r>
            <a:r>
              <a:rPr lang="cs-CZ" dirty="0" err="1" smtClean="0"/>
              <a:t>Czech</a:t>
            </a:r>
            <a:r>
              <a:rPr lang="cs-CZ" dirty="0" smtClean="0"/>
              <a:t> </a:t>
            </a:r>
            <a:r>
              <a:rPr lang="cs-CZ" dirty="0" err="1" smtClean="0"/>
              <a:t>republic</a:t>
            </a:r>
            <a:r>
              <a:rPr lang="cs-CZ" dirty="0" smtClean="0"/>
              <a:t>?</a:t>
            </a:r>
          </a:p>
          <a:p>
            <a:r>
              <a:rPr lang="cs-CZ" dirty="0" err="1" smtClean="0"/>
              <a:t>Why</a:t>
            </a:r>
            <a:r>
              <a:rPr lang="cs-CZ" dirty="0" smtClean="0"/>
              <a:t> do </a:t>
            </a:r>
            <a:r>
              <a:rPr lang="cs-CZ" dirty="0" err="1" smtClean="0"/>
              <a:t>you</a:t>
            </a:r>
            <a:r>
              <a:rPr lang="cs-CZ" dirty="0" smtClean="0"/>
              <a:t> study </a:t>
            </a:r>
            <a:r>
              <a:rPr lang="cs-CZ" dirty="0" err="1" smtClean="0"/>
              <a:t>here</a:t>
            </a:r>
            <a:r>
              <a:rPr lang="cs-CZ" dirty="0" smtClean="0"/>
              <a:t>?</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sz="quarter" idx="1"/>
          </p:nvPr>
        </p:nvSpPr>
        <p:spPr/>
        <p:txBody>
          <a:bodyPr/>
          <a:lstStyle/>
          <a:p>
            <a:r>
              <a:rPr lang="cs-CZ" sz="2800" dirty="0" err="1" smtClean="0"/>
              <a:t>Personal</a:t>
            </a:r>
            <a:r>
              <a:rPr lang="cs-CZ" sz="2800" dirty="0" smtClean="0"/>
              <a:t> </a:t>
            </a:r>
            <a:r>
              <a:rPr lang="cs-CZ" sz="2800" dirty="0" err="1"/>
              <a:t>and</a:t>
            </a:r>
            <a:r>
              <a:rPr lang="cs-CZ" sz="2800" dirty="0"/>
              <a:t> </a:t>
            </a:r>
            <a:r>
              <a:rPr lang="cs-CZ" sz="2800" dirty="0" err="1"/>
              <a:t>Social</a:t>
            </a:r>
            <a:r>
              <a:rPr lang="cs-CZ" sz="2800" dirty="0"/>
              <a:t> </a:t>
            </a:r>
            <a:r>
              <a:rPr lang="cs-CZ" sz="2800" dirty="0" err="1"/>
              <a:t>Education</a:t>
            </a:r>
            <a:endParaRPr lang="cs-CZ" sz="2800" dirty="0"/>
          </a:p>
          <a:p>
            <a:r>
              <a:rPr lang="cs-CZ" sz="2800" dirty="0" err="1" smtClean="0"/>
              <a:t>Democratic</a:t>
            </a:r>
            <a:r>
              <a:rPr lang="cs-CZ" sz="2800" dirty="0" smtClean="0"/>
              <a:t> </a:t>
            </a:r>
            <a:r>
              <a:rPr lang="cs-CZ" sz="2800" dirty="0" err="1"/>
              <a:t>Citizenship</a:t>
            </a:r>
            <a:endParaRPr lang="cs-CZ" sz="2800" dirty="0"/>
          </a:p>
          <a:p>
            <a:r>
              <a:rPr lang="cs-CZ" sz="2800" dirty="0" err="1" smtClean="0"/>
              <a:t>Education</a:t>
            </a:r>
            <a:r>
              <a:rPr lang="cs-CZ" sz="2800" dirty="0" smtClean="0"/>
              <a:t> </a:t>
            </a:r>
            <a:r>
              <a:rPr lang="cs-CZ" sz="2800" dirty="0" err="1"/>
              <a:t>towards</a:t>
            </a:r>
            <a:r>
              <a:rPr lang="cs-CZ" sz="2800" dirty="0"/>
              <a:t> </a:t>
            </a:r>
            <a:r>
              <a:rPr lang="cs-CZ" sz="2800" dirty="0" err="1"/>
              <a:t>Thinking</a:t>
            </a:r>
            <a:r>
              <a:rPr lang="cs-CZ" sz="2800" dirty="0"/>
              <a:t> in </a:t>
            </a:r>
            <a:r>
              <a:rPr lang="cs-CZ" sz="2800" dirty="0" err="1"/>
              <a:t>European</a:t>
            </a:r>
            <a:r>
              <a:rPr lang="cs-CZ" sz="2800" dirty="0"/>
              <a:t> </a:t>
            </a:r>
            <a:r>
              <a:rPr lang="cs-CZ" sz="2800" dirty="0" err="1"/>
              <a:t>and</a:t>
            </a:r>
            <a:r>
              <a:rPr lang="cs-CZ" sz="2800" dirty="0"/>
              <a:t> </a:t>
            </a:r>
            <a:r>
              <a:rPr lang="cs-CZ" sz="2800" dirty="0" err="1"/>
              <a:t>Global</a:t>
            </a:r>
            <a:r>
              <a:rPr lang="cs-CZ" sz="2800" dirty="0"/>
              <a:t> </a:t>
            </a:r>
            <a:r>
              <a:rPr lang="cs-CZ" sz="2800" dirty="0" err="1"/>
              <a:t>Contexts</a:t>
            </a:r>
            <a:endParaRPr lang="cs-CZ" sz="2800" dirty="0"/>
          </a:p>
          <a:p>
            <a:r>
              <a:rPr lang="cs-CZ" sz="2800" dirty="0" err="1" smtClean="0"/>
              <a:t>Multicultural</a:t>
            </a:r>
            <a:r>
              <a:rPr lang="cs-CZ" sz="2800" dirty="0" smtClean="0"/>
              <a:t> Edu </a:t>
            </a:r>
            <a:r>
              <a:rPr lang="cs-CZ" sz="2800" dirty="0" err="1" smtClean="0"/>
              <a:t>cation</a:t>
            </a:r>
            <a:endParaRPr lang="cs-CZ" sz="2800" dirty="0"/>
          </a:p>
          <a:p>
            <a:r>
              <a:rPr lang="cs-CZ" sz="2800" dirty="0" err="1" smtClean="0"/>
              <a:t>Environmental</a:t>
            </a:r>
            <a:r>
              <a:rPr lang="cs-CZ" sz="2800" dirty="0" smtClean="0"/>
              <a:t> </a:t>
            </a:r>
            <a:r>
              <a:rPr lang="cs-CZ" sz="2800" dirty="0" err="1"/>
              <a:t>Education</a:t>
            </a:r>
            <a:endParaRPr lang="cs-CZ" sz="2800" dirty="0"/>
          </a:p>
          <a:p>
            <a:r>
              <a:rPr lang="cs-CZ" sz="2800" dirty="0" smtClean="0"/>
              <a:t>Media </a:t>
            </a:r>
            <a:r>
              <a:rPr lang="cs-CZ" sz="2800" dirty="0" err="1"/>
              <a:t>Education</a:t>
            </a:r>
            <a:endParaRPr lang="cs-CZ" sz="2800" dirty="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Seminar</a:t>
            </a:r>
            <a:r>
              <a:rPr lang="cs-CZ" dirty="0" smtClean="0"/>
              <a:t> </a:t>
            </a:r>
            <a:r>
              <a:rPr lang="cs-CZ" dirty="0" err="1" smtClean="0"/>
              <a:t>work</a:t>
            </a:r>
            <a:endParaRPr lang="cs-CZ" dirty="0"/>
          </a:p>
        </p:txBody>
      </p:sp>
      <p:sp>
        <p:nvSpPr>
          <p:cNvPr id="3" name="Zástupný symbol pro obsah 2"/>
          <p:cNvSpPr>
            <a:spLocks noGrp="1"/>
          </p:cNvSpPr>
          <p:nvPr>
            <p:ph sz="quarter" idx="1"/>
          </p:nvPr>
        </p:nvSpPr>
        <p:spPr/>
        <p:txBody>
          <a:bodyPr>
            <a:normAutofit/>
          </a:bodyPr>
          <a:lstStyle/>
          <a:p>
            <a:r>
              <a:rPr lang="cs-CZ" sz="2800" dirty="0" err="1" smtClean="0"/>
              <a:t>Comparsion</a:t>
            </a:r>
            <a:r>
              <a:rPr lang="cs-CZ" sz="2800" dirty="0" smtClean="0"/>
              <a:t> </a:t>
            </a:r>
            <a:r>
              <a:rPr lang="cs-CZ" sz="2800" dirty="0" err="1" smtClean="0"/>
              <a:t>of</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your</a:t>
            </a:r>
            <a:r>
              <a:rPr lang="cs-CZ" sz="2800" dirty="0" smtClean="0"/>
              <a:t> country </a:t>
            </a:r>
            <a:r>
              <a:rPr lang="cs-CZ" sz="2800" dirty="0" err="1" smtClean="0"/>
              <a:t>and</a:t>
            </a:r>
            <a:r>
              <a:rPr lang="cs-CZ" sz="2800" dirty="0" smtClean="0"/>
              <a:t> </a:t>
            </a:r>
            <a:r>
              <a:rPr lang="cs-CZ" sz="2800" dirty="0" err="1" smtClean="0"/>
              <a:t>Czech</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terms</a:t>
            </a:r>
            <a:r>
              <a:rPr lang="cs-CZ" sz="2800" dirty="0" smtClean="0"/>
              <a:t> </a:t>
            </a:r>
            <a:r>
              <a:rPr lang="cs-CZ" sz="2800" dirty="0" err="1" smtClean="0"/>
              <a:t>of</a:t>
            </a:r>
            <a:r>
              <a:rPr lang="cs-CZ" sz="2800" dirty="0" smtClean="0"/>
              <a:t>:</a:t>
            </a:r>
          </a:p>
          <a:p>
            <a:pPr>
              <a:buNone/>
            </a:pPr>
            <a:r>
              <a:rPr lang="cs-CZ" sz="2800" dirty="0" smtClean="0"/>
              <a:t>	A) ISCED</a:t>
            </a:r>
          </a:p>
          <a:p>
            <a:pPr>
              <a:buNone/>
            </a:pPr>
            <a:r>
              <a:rPr lang="cs-CZ" sz="2800" dirty="0" smtClean="0"/>
              <a:t>	B) </a:t>
            </a:r>
            <a:r>
              <a:rPr lang="cs-CZ" sz="2800" dirty="0" err="1" smtClean="0"/>
              <a:t>Goals</a:t>
            </a:r>
            <a:r>
              <a:rPr lang="cs-CZ" sz="2800" dirty="0" smtClean="0"/>
              <a:t> </a:t>
            </a:r>
            <a:r>
              <a:rPr lang="cs-CZ" sz="2800" dirty="0" err="1" smtClean="0"/>
              <a:t>of</a:t>
            </a:r>
            <a:r>
              <a:rPr lang="cs-CZ" sz="2800" dirty="0" smtClean="0"/>
              <a:t> basic </a:t>
            </a:r>
            <a:r>
              <a:rPr lang="cs-CZ" sz="2800" dirty="0" err="1" smtClean="0"/>
              <a:t>education</a:t>
            </a:r>
            <a:endParaRPr lang="cs-CZ" sz="2800" dirty="0" smtClean="0"/>
          </a:p>
          <a:p>
            <a:pPr>
              <a:buNone/>
            </a:pPr>
            <a:r>
              <a:rPr lang="cs-CZ" sz="2800" dirty="0"/>
              <a:t>	</a:t>
            </a:r>
            <a:r>
              <a:rPr lang="cs-CZ" sz="2800" dirty="0" smtClean="0"/>
              <a:t>C) </a:t>
            </a:r>
            <a:r>
              <a:rPr lang="cs-CZ" sz="2800" dirty="0" err="1" smtClean="0"/>
              <a:t>Subjects</a:t>
            </a:r>
            <a:r>
              <a:rPr lang="cs-CZ" sz="2800" dirty="0" smtClean="0"/>
              <a:t> in basic </a:t>
            </a:r>
            <a:r>
              <a:rPr lang="cs-CZ" sz="2800" dirty="0" err="1" smtClean="0"/>
              <a:t>education</a:t>
            </a:r>
            <a:endParaRPr lang="cs-CZ" sz="2800" dirty="0" smtClean="0"/>
          </a:p>
          <a:p>
            <a:pPr>
              <a:buNone/>
            </a:pPr>
            <a:r>
              <a:rPr lang="cs-CZ" sz="2800" dirty="0"/>
              <a:t>	</a:t>
            </a:r>
            <a:r>
              <a:rPr lang="cs-CZ" sz="2800" dirty="0" smtClean="0"/>
              <a:t>D) </a:t>
            </a:r>
            <a:r>
              <a:rPr lang="cs-CZ" sz="2800" dirty="0" err="1" smtClean="0"/>
              <a:t>Key</a:t>
            </a:r>
            <a:r>
              <a:rPr lang="cs-CZ" sz="2800" dirty="0" smtClean="0"/>
              <a:t> </a:t>
            </a:r>
            <a:r>
              <a:rPr lang="cs-CZ" sz="2800" dirty="0" err="1" smtClean="0"/>
              <a:t>competencies</a:t>
            </a:r>
            <a:endParaRPr lang="cs-CZ" sz="2800" dirty="0" smtClean="0"/>
          </a:p>
          <a:p>
            <a:pPr>
              <a:buNone/>
            </a:pPr>
            <a:r>
              <a:rPr lang="cs-CZ" sz="2800" dirty="0" smtClean="0"/>
              <a:t>	E) </a:t>
            </a:r>
            <a:r>
              <a:rPr lang="cs-CZ" sz="2800" dirty="0" err="1" smtClean="0"/>
              <a:t>Interesting</a:t>
            </a:r>
            <a:r>
              <a:rPr lang="cs-CZ" sz="2800" dirty="0" smtClean="0"/>
              <a:t> </a:t>
            </a:r>
            <a:r>
              <a:rPr lang="cs-CZ" sz="2800" dirty="0" err="1" smtClean="0"/>
              <a:t>facts</a:t>
            </a:r>
            <a:endParaRPr lang="cs-CZ" sz="2800" dirty="0" smtClean="0"/>
          </a:p>
          <a:p>
            <a:pPr>
              <a:buNone/>
            </a:pPr>
            <a:endParaRPr lang="cs-CZ" sz="2800" dirty="0" smtClean="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Brief</a:t>
            </a:r>
            <a:r>
              <a:rPr lang="cs-CZ" dirty="0" smtClean="0"/>
              <a:t> </a:t>
            </a:r>
            <a:r>
              <a:rPr lang="cs-CZ" dirty="0" err="1" smtClean="0"/>
              <a:t>historical</a:t>
            </a:r>
            <a:r>
              <a:rPr lang="cs-CZ" dirty="0" smtClean="0"/>
              <a:t> </a:t>
            </a:r>
            <a:r>
              <a:rPr lang="cs-CZ" dirty="0" err="1" smtClean="0"/>
              <a:t>overview</a:t>
            </a:r>
            <a:endParaRPr lang="cs-CZ" dirty="0"/>
          </a:p>
        </p:txBody>
      </p:sp>
      <p:sp>
        <p:nvSpPr>
          <p:cNvPr id="3" name="Zástupný symbol pro obsah 2"/>
          <p:cNvSpPr>
            <a:spLocks noGrp="1"/>
          </p:cNvSpPr>
          <p:nvPr>
            <p:ph sz="quarter" idx="1"/>
          </p:nvPr>
        </p:nvSpPr>
        <p:spPr/>
        <p:txBody>
          <a:bodyPr/>
          <a:lstStyle/>
          <a:p>
            <a:r>
              <a:rPr lang="cs-CZ" dirty="0" smtClean="0"/>
              <a:t>1918: </a:t>
            </a:r>
            <a:r>
              <a:rPr lang="cs-CZ" dirty="0" err="1" smtClean="0"/>
              <a:t>Czechoslovakia</a:t>
            </a:r>
            <a:endParaRPr lang="cs-CZ" dirty="0"/>
          </a:p>
        </p:txBody>
      </p:sp>
      <p:pic>
        <p:nvPicPr>
          <p:cNvPr id="1026" name="Picture 2" descr="http://predseda.psytrance.cz/mapy/mapa-ceskoslovensko-hory-reky.jpg"/>
          <p:cNvPicPr>
            <a:picLocks noChangeAspect="1" noChangeArrowheads="1"/>
          </p:cNvPicPr>
          <p:nvPr/>
        </p:nvPicPr>
        <p:blipFill>
          <a:blip r:embed="rId2" cstate="print"/>
          <a:srcRect/>
          <a:stretch>
            <a:fillRect/>
          </a:stretch>
        </p:blipFill>
        <p:spPr bwMode="auto">
          <a:xfrm>
            <a:off x="467544" y="2420888"/>
            <a:ext cx="8132319" cy="396044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The</a:t>
            </a:r>
            <a:r>
              <a:rPr lang="cs-CZ" dirty="0" smtClean="0"/>
              <a:t> </a:t>
            </a:r>
            <a:r>
              <a:rPr lang="cs-CZ" b="1" dirty="0" err="1" smtClean="0"/>
              <a:t>Czechoslovak</a:t>
            </a:r>
            <a:r>
              <a:rPr lang="cs-CZ" b="1" dirty="0" smtClean="0"/>
              <a:t> Socialist </a:t>
            </a:r>
            <a:r>
              <a:rPr lang="cs-CZ" b="1" dirty="0" err="1" smtClean="0"/>
              <a:t>Republic</a:t>
            </a:r>
            <a:endParaRPr lang="cs-CZ" dirty="0"/>
          </a:p>
        </p:txBody>
      </p:sp>
      <p:sp>
        <p:nvSpPr>
          <p:cNvPr id="3" name="Zástupný symbol pro obsah 2"/>
          <p:cNvSpPr>
            <a:spLocks noGrp="1"/>
          </p:cNvSpPr>
          <p:nvPr>
            <p:ph sz="quarter" idx="1"/>
          </p:nvPr>
        </p:nvSpPr>
        <p:spPr/>
        <p:txBody>
          <a:bodyPr/>
          <a:lstStyle/>
          <a:p>
            <a:pPr>
              <a:buNone/>
            </a:pPr>
            <a:r>
              <a:rPr lang="cs-CZ" dirty="0" smtClean="0"/>
              <a:t>	</a:t>
            </a:r>
          </a:p>
          <a:p>
            <a:pPr>
              <a:buNone/>
            </a:pPr>
            <a:r>
              <a:rPr lang="cs-CZ" dirty="0" err="1" smtClean="0"/>
              <a:t>was</a:t>
            </a:r>
            <a:r>
              <a:rPr lang="cs-CZ" dirty="0" smtClean="0"/>
              <a:t> </a:t>
            </a:r>
            <a:r>
              <a:rPr lang="cs-CZ" dirty="0" err="1" smtClean="0"/>
              <a:t>the</a:t>
            </a:r>
            <a:r>
              <a:rPr lang="cs-CZ" dirty="0" smtClean="0"/>
              <a:t> </a:t>
            </a:r>
            <a:r>
              <a:rPr lang="cs-CZ" dirty="0" err="1" smtClean="0"/>
              <a:t>official</a:t>
            </a:r>
            <a:r>
              <a:rPr lang="cs-CZ" dirty="0" smtClean="0"/>
              <a:t> </a:t>
            </a:r>
            <a:r>
              <a:rPr lang="cs-CZ" dirty="0" err="1" smtClean="0"/>
              <a:t>name</a:t>
            </a:r>
            <a:r>
              <a:rPr lang="cs-CZ" dirty="0" smtClean="0"/>
              <a:t> </a:t>
            </a:r>
            <a:r>
              <a:rPr lang="cs-CZ" dirty="0" err="1" smtClean="0"/>
              <a:t>of</a:t>
            </a:r>
            <a:r>
              <a:rPr lang="cs-CZ" dirty="0" smtClean="0"/>
              <a:t> </a:t>
            </a:r>
            <a:r>
              <a:rPr lang="cs-CZ" dirty="0" err="1" smtClean="0">
                <a:hlinkClick r:id="rId2" tooltip="Czechoslovakia"/>
              </a:rPr>
              <a:t>Czechoslovakia</a:t>
            </a:r>
            <a:r>
              <a:rPr lang="cs-CZ" dirty="0" smtClean="0"/>
              <a:t> </a:t>
            </a:r>
            <a:r>
              <a:rPr lang="cs-CZ" dirty="0" err="1" smtClean="0"/>
              <a:t>from</a:t>
            </a:r>
            <a:r>
              <a:rPr lang="cs-CZ" dirty="0" smtClean="0"/>
              <a:t> 1960 </a:t>
            </a:r>
            <a:r>
              <a:rPr lang="cs-CZ" dirty="0" err="1" smtClean="0"/>
              <a:t>until</a:t>
            </a:r>
            <a:r>
              <a:rPr lang="cs-CZ" dirty="0" smtClean="0"/>
              <a:t> </a:t>
            </a:r>
            <a:r>
              <a:rPr lang="cs-CZ" dirty="0" err="1" smtClean="0"/>
              <a:t>shortly</a:t>
            </a:r>
            <a:r>
              <a:rPr lang="cs-CZ" dirty="0" smtClean="0"/>
              <a:t> </a:t>
            </a:r>
            <a:r>
              <a:rPr lang="cs-CZ" dirty="0" err="1" smtClean="0"/>
              <a:t>after</a:t>
            </a:r>
            <a:r>
              <a:rPr lang="cs-CZ" dirty="0" smtClean="0"/>
              <a:t> </a:t>
            </a:r>
            <a:r>
              <a:rPr lang="cs-CZ" dirty="0" err="1" smtClean="0"/>
              <a:t>the</a:t>
            </a:r>
            <a:r>
              <a:rPr lang="cs-CZ" dirty="0" smtClean="0"/>
              <a:t> </a:t>
            </a:r>
            <a:r>
              <a:rPr lang="cs-CZ" dirty="0" smtClean="0">
                <a:hlinkClick r:id="rId3" tooltip="Velvet Revolution"/>
              </a:rPr>
              <a:t>Velvet </a:t>
            </a:r>
            <a:r>
              <a:rPr lang="cs-CZ" dirty="0" err="1" smtClean="0">
                <a:hlinkClick r:id="rId3" tooltip="Velvet Revolution"/>
              </a:rPr>
              <a:t>Revolution</a:t>
            </a:r>
            <a:r>
              <a:rPr lang="cs-CZ" dirty="0" smtClean="0"/>
              <a:t> in 1989.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a:xfrm>
            <a:off x="457200" y="1340768"/>
            <a:ext cx="8229600" cy="4785395"/>
          </a:xfrm>
        </p:spPr>
        <p:txBody>
          <a:bodyPr/>
          <a:lstStyle/>
          <a:p>
            <a:r>
              <a:rPr lang="cs-CZ" dirty="0" smtClean="0"/>
              <a:t>1993: </a:t>
            </a:r>
            <a:r>
              <a:rPr lang="cs-CZ" dirty="0" err="1" smtClean="0"/>
              <a:t>Czech</a:t>
            </a:r>
            <a:r>
              <a:rPr lang="cs-CZ" dirty="0" smtClean="0"/>
              <a:t> </a:t>
            </a:r>
            <a:r>
              <a:rPr lang="cs-CZ" dirty="0" err="1" smtClean="0"/>
              <a:t>republic</a:t>
            </a:r>
            <a:endParaRPr lang="cs-CZ" dirty="0" smtClean="0"/>
          </a:p>
          <a:p>
            <a:pPr>
              <a:buNone/>
            </a:pPr>
            <a:endParaRPr lang="cs-CZ" dirty="0"/>
          </a:p>
        </p:txBody>
      </p:sp>
      <p:pic>
        <p:nvPicPr>
          <p:cNvPr id="20482" name="Picture 2" descr="http://www.ezilon.com/maps/images/europe/Czech-physical-map.gif"/>
          <p:cNvPicPr>
            <a:picLocks noChangeAspect="1" noChangeArrowheads="1"/>
          </p:cNvPicPr>
          <p:nvPr/>
        </p:nvPicPr>
        <p:blipFill>
          <a:blip r:embed="rId2" cstate="print"/>
          <a:srcRect/>
          <a:stretch>
            <a:fillRect/>
          </a:stretch>
        </p:blipFill>
        <p:spPr bwMode="auto">
          <a:xfrm>
            <a:off x="431032" y="2044887"/>
            <a:ext cx="8245424" cy="455483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normAutofit lnSpcReduction="10000"/>
          </a:bodyPr>
          <a:lstStyle/>
          <a:p>
            <a:r>
              <a:rPr lang="cs-CZ" dirty="0" err="1" smtClean="0"/>
              <a:t>Compulsory</a:t>
            </a:r>
            <a:r>
              <a:rPr lang="cs-CZ" dirty="0" smtClean="0"/>
              <a:t> </a:t>
            </a:r>
            <a:r>
              <a:rPr lang="cs-CZ" dirty="0" err="1" smtClean="0"/>
              <a:t>school</a:t>
            </a:r>
            <a:r>
              <a:rPr lang="cs-CZ" dirty="0" smtClean="0"/>
              <a:t> </a:t>
            </a:r>
            <a:r>
              <a:rPr lang="cs-CZ" dirty="0" err="1" smtClean="0"/>
              <a:t>attendance</a:t>
            </a:r>
            <a:endParaRPr lang="cs-CZ" dirty="0" smtClean="0"/>
          </a:p>
          <a:p>
            <a:r>
              <a:rPr lang="cs-CZ" dirty="0" err="1" smtClean="0"/>
              <a:t>Literacy</a:t>
            </a:r>
            <a:r>
              <a:rPr lang="cs-CZ" dirty="0" smtClean="0"/>
              <a:t> </a:t>
            </a:r>
            <a:r>
              <a:rPr lang="cs-CZ" dirty="0" err="1" smtClean="0"/>
              <a:t>rate</a:t>
            </a:r>
            <a:r>
              <a:rPr lang="cs-CZ" dirty="0" smtClean="0"/>
              <a:t> </a:t>
            </a:r>
          </a:p>
          <a:p>
            <a:r>
              <a:rPr lang="cs-CZ" dirty="0" err="1" smtClean="0"/>
              <a:t>Classification</a:t>
            </a:r>
            <a:r>
              <a:rPr lang="cs-CZ" dirty="0" smtClean="0"/>
              <a:t> </a:t>
            </a:r>
            <a:r>
              <a:rPr lang="cs-CZ" dirty="0" err="1" smtClean="0"/>
              <a:t>system</a:t>
            </a:r>
            <a:r>
              <a:rPr lang="cs-CZ" dirty="0" smtClean="0"/>
              <a:t>: 1 – 5 </a:t>
            </a:r>
          </a:p>
          <a:p>
            <a:r>
              <a:rPr lang="cs-CZ" dirty="0" err="1" smtClean="0"/>
              <a:t>Preschool</a:t>
            </a:r>
            <a:r>
              <a:rPr lang="cs-CZ" dirty="0" smtClean="0"/>
              <a:t> </a:t>
            </a:r>
            <a:r>
              <a:rPr lang="cs-CZ" dirty="0" err="1" smtClean="0"/>
              <a:t>enrollment</a:t>
            </a:r>
            <a:r>
              <a:rPr lang="cs-CZ" dirty="0" smtClean="0"/>
              <a:t> </a:t>
            </a:r>
            <a:r>
              <a:rPr lang="cs-CZ" dirty="0" err="1" smtClean="0"/>
              <a:t>is</a:t>
            </a:r>
            <a:r>
              <a:rPr lang="cs-CZ" dirty="0" smtClean="0"/>
              <a:t> </a:t>
            </a:r>
            <a:r>
              <a:rPr lang="cs-CZ" dirty="0" err="1" smtClean="0"/>
              <a:t>guaranteed</a:t>
            </a:r>
            <a:r>
              <a:rPr lang="cs-CZ" dirty="0" smtClean="0"/>
              <a:t> </a:t>
            </a:r>
            <a:r>
              <a:rPr lang="cs-CZ" dirty="0" err="1" smtClean="0"/>
              <a:t>for</a:t>
            </a:r>
            <a:r>
              <a:rPr lang="cs-CZ" dirty="0" smtClean="0"/>
              <a:t> </a:t>
            </a:r>
            <a:r>
              <a:rPr lang="cs-CZ" dirty="0" err="1" smtClean="0"/>
              <a:t>children</a:t>
            </a:r>
            <a:r>
              <a:rPr lang="cs-CZ" dirty="0" smtClean="0"/>
              <a:t> in </a:t>
            </a:r>
            <a:r>
              <a:rPr lang="cs-CZ" dirty="0" err="1" smtClean="0"/>
              <a:t>their</a:t>
            </a:r>
            <a:r>
              <a:rPr lang="cs-CZ" dirty="0" smtClean="0"/>
              <a:t> last </a:t>
            </a:r>
            <a:r>
              <a:rPr lang="cs-CZ" dirty="0" err="1" smtClean="0"/>
              <a:t>year</a:t>
            </a:r>
            <a:r>
              <a:rPr lang="cs-CZ" dirty="0" smtClean="0"/>
              <a:t> </a:t>
            </a:r>
            <a:r>
              <a:rPr lang="cs-CZ" dirty="0" err="1" smtClean="0"/>
              <a:t>before</a:t>
            </a:r>
            <a:r>
              <a:rPr lang="cs-CZ" dirty="0" smtClean="0"/>
              <a:t> </a:t>
            </a:r>
            <a:r>
              <a:rPr lang="cs-CZ" dirty="0" err="1" smtClean="0"/>
              <a:t>entering</a:t>
            </a:r>
            <a:r>
              <a:rPr lang="cs-CZ" dirty="0" smtClean="0"/>
              <a:t> </a:t>
            </a:r>
            <a:r>
              <a:rPr lang="cs-CZ" dirty="0" err="1" smtClean="0"/>
              <a:t>elementary</a:t>
            </a:r>
            <a:r>
              <a:rPr lang="cs-CZ" dirty="0" smtClean="0"/>
              <a:t> </a:t>
            </a:r>
            <a:r>
              <a:rPr lang="cs-CZ" dirty="0" err="1" smtClean="0"/>
              <a:t>school</a:t>
            </a:r>
            <a:endParaRPr lang="cs-CZ" dirty="0" smtClean="0"/>
          </a:p>
          <a:p>
            <a:r>
              <a:rPr lang="cs-CZ" dirty="0" err="1" smtClean="0"/>
              <a:t>Elementary</a:t>
            </a:r>
            <a:r>
              <a:rPr lang="cs-CZ" dirty="0" smtClean="0"/>
              <a:t> </a:t>
            </a:r>
            <a:r>
              <a:rPr lang="cs-CZ" dirty="0" err="1" smtClean="0"/>
              <a:t>education</a:t>
            </a:r>
            <a:r>
              <a:rPr lang="cs-CZ" dirty="0" smtClean="0"/>
              <a:t> </a:t>
            </a:r>
            <a:r>
              <a:rPr lang="cs-CZ" dirty="0" err="1" smtClean="0"/>
              <a:t>takes</a:t>
            </a:r>
            <a:r>
              <a:rPr lang="cs-CZ" dirty="0" smtClean="0"/>
              <a:t> 9 </a:t>
            </a:r>
            <a:r>
              <a:rPr lang="cs-CZ" dirty="0" err="1" smtClean="0"/>
              <a:t>years</a:t>
            </a:r>
            <a:r>
              <a:rPr lang="cs-CZ" dirty="0" smtClean="0"/>
              <a:t>, </a:t>
            </a:r>
            <a:r>
              <a:rPr lang="cs-CZ" dirty="0" err="1" smtClean="0"/>
              <a:t>usually</a:t>
            </a:r>
            <a:r>
              <a:rPr lang="cs-CZ" dirty="0" smtClean="0"/>
              <a:t> </a:t>
            </a:r>
            <a:r>
              <a:rPr lang="cs-CZ" dirty="0" err="1" smtClean="0"/>
              <a:t>from</a:t>
            </a:r>
            <a:r>
              <a:rPr lang="cs-CZ" dirty="0" smtClean="0"/>
              <a:t> </a:t>
            </a:r>
            <a:r>
              <a:rPr lang="cs-CZ" dirty="0" err="1" smtClean="0"/>
              <a:t>ages</a:t>
            </a:r>
            <a:r>
              <a:rPr lang="cs-CZ" dirty="0" smtClean="0"/>
              <a:t> 6-15</a:t>
            </a:r>
          </a:p>
          <a:p>
            <a:r>
              <a:rPr lang="cs-CZ" dirty="0" err="1" smtClean="0"/>
              <a:t>Elementary</a:t>
            </a:r>
            <a:r>
              <a:rPr lang="cs-CZ" dirty="0" smtClean="0"/>
              <a:t> </a:t>
            </a:r>
            <a:r>
              <a:rPr lang="cs-CZ" dirty="0" err="1" smtClean="0"/>
              <a:t>education</a:t>
            </a:r>
            <a:r>
              <a:rPr lang="cs-CZ" dirty="0" smtClean="0"/>
              <a:t> </a:t>
            </a:r>
            <a:r>
              <a:rPr lang="cs-CZ" dirty="0" err="1" smtClean="0"/>
              <a:t>is</a:t>
            </a:r>
            <a:r>
              <a:rPr lang="cs-CZ" dirty="0" smtClean="0"/>
              <a:t> </a:t>
            </a:r>
            <a:r>
              <a:rPr lang="cs-CZ" dirty="0" err="1" smtClean="0"/>
              <a:t>divided</a:t>
            </a:r>
            <a:r>
              <a:rPr lang="cs-CZ" dirty="0" smtClean="0"/>
              <a:t> </a:t>
            </a:r>
            <a:r>
              <a:rPr lang="cs-CZ" dirty="0" err="1" smtClean="0"/>
              <a:t>into</a:t>
            </a:r>
            <a:r>
              <a:rPr lang="cs-CZ" dirty="0" smtClean="0"/>
              <a:t> </a:t>
            </a:r>
            <a:r>
              <a:rPr lang="cs-CZ" dirty="0" err="1" smtClean="0"/>
              <a:t>two</a:t>
            </a:r>
            <a:r>
              <a:rPr lang="cs-CZ" dirty="0" smtClean="0"/>
              <a:t> </a:t>
            </a:r>
            <a:r>
              <a:rPr lang="cs-CZ" dirty="0" err="1" smtClean="0"/>
              <a:t>stages</a:t>
            </a:r>
            <a:r>
              <a:rPr lang="cs-CZ" dirty="0" smtClean="0"/>
              <a:t>: </a:t>
            </a:r>
            <a:r>
              <a:rPr lang="cs-CZ" dirty="0" err="1" smtClean="0"/>
              <a:t>primary</a:t>
            </a:r>
            <a:r>
              <a:rPr lang="cs-CZ" dirty="0" smtClean="0"/>
              <a:t> (grade 1 – 5) </a:t>
            </a:r>
            <a:r>
              <a:rPr lang="cs-CZ" dirty="0" err="1" smtClean="0"/>
              <a:t>and</a:t>
            </a:r>
            <a:r>
              <a:rPr lang="cs-CZ" dirty="0" smtClean="0"/>
              <a:t> </a:t>
            </a:r>
            <a:r>
              <a:rPr lang="cs-CZ" dirty="0" err="1" smtClean="0"/>
              <a:t>lower</a:t>
            </a:r>
            <a:r>
              <a:rPr lang="cs-CZ" dirty="0" smtClean="0"/>
              <a:t> </a:t>
            </a:r>
            <a:r>
              <a:rPr lang="cs-CZ" dirty="0" err="1" smtClean="0"/>
              <a:t>secondary</a:t>
            </a:r>
            <a:r>
              <a:rPr lang="cs-CZ" dirty="0" smtClean="0"/>
              <a:t> (</a:t>
            </a:r>
            <a:r>
              <a:rPr lang="cs-CZ" dirty="0" err="1" smtClean="0"/>
              <a:t>stage</a:t>
            </a:r>
            <a:r>
              <a:rPr lang="cs-CZ" dirty="0" smtClean="0"/>
              <a:t> 6-9)</a:t>
            </a:r>
          </a:p>
          <a:p>
            <a:r>
              <a:rPr lang="cs-CZ" dirty="0" smtClean="0"/>
              <a:t>In </a:t>
            </a:r>
            <a:r>
              <a:rPr lang="cs-CZ" dirty="0" err="1" smtClean="0"/>
              <a:t>addition</a:t>
            </a:r>
            <a:r>
              <a:rPr lang="cs-CZ" dirty="0" smtClean="0"/>
              <a:t>, </a:t>
            </a:r>
            <a:r>
              <a:rPr lang="cs-CZ" dirty="0" err="1" smtClean="0"/>
              <a:t>children</a:t>
            </a:r>
            <a:r>
              <a:rPr lang="cs-CZ" dirty="0" smtClean="0"/>
              <a:t> </a:t>
            </a:r>
            <a:r>
              <a:rPr lang="cs-CZ" dirty="0" err="1" smtClean="0"/>
              <a:t>have</a:t>
            </a:r>
            <a:r>
              <a:rPr lang="cs-CZ" dirty="0" smtClean="0"/>
              <a:t> the </a:t>
            </a:r>
            <a:r>
              <a:rPr lang="cs-CZ" dirty="0" err="1" smtClean="0"/>
              <a:t>option</a:t>
            </a:r>
            <a:r>
              <a:rPr lang="cs-CZ" dirty="0" smtClean="0"/>
              <a:t> to </a:t>
            </a:r>
            <a:r>
              <a:rPr lang="cs-CZ" dirty="0" err="1" smtClean="0"/>
              <a:t>apply</a:t>
            </a:r>
            <a:r>
              <a:rPr lang="cs-CZ" dirty="0" smtClean="0"/>
              <a:t> for </a:t>
            </a:r>
            <a:r>
              <a:rPr lang="cs-CZ" dirty="0" err="1" smtClean="0"/>
              <a:t>gymansium</a:t>
            </a:r>
            <a:r>
              <a:rPr lang="cs-CZ" dirty="0" smtClean="0"/>
              <a:t> </a:t>
            </a:r>
            <a:r>
              <a:rPr lang="cs-CZ" dirty="0" err="1" smtClean="0"/>
              <a:t>or</a:t>
            </a:r>
            <a:r>
              <a:rPr lang="cs-CZ" dirty="0" smtClean="0"/>
              <a:t> </a:t>
            </a:r>
            <a:r>
              <a:rPr lang="cs-CZ" dirty="0" err="1" smtClean="0"/>
              <a:t>concervatory</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lstStyle/>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can</a:t>
            </a:r>
            <a:r>
              <a:rPr lang="cs-CZ" dirty="0" smtClean="0"/>
              <a:t> </a:t>
            </a:r>
            <a:r>
              <a:rPr lang="cs-CZ" dirty="0" err="1" smtClean="0"/>
              <a:t>be</a:t>
            </a:r>
            <a:r>
              <a:rPr lang="cs-CZ" dirty="0" smtClean="0"/>
              <a:t> </a:t>
            </a:r>
            <a:r>
              <a:rPr lang="cs-CZ" dirty="0" err="1" smtClean="0"/>
              <a:t>general</a:t>
            </a:r>
            <a:r>
              <a:rPr lang="cs-CZ" dirty="0" smtClean="0"/>
              <a:t> </a:t>
            </a:r>
            <a:r>
              <a:rPr lang="cs-CZ" dirty="0" err="1" smtClean="0"/>
              <a:t>or</a:t>
            </a:r>
            <a:r>
              <a:rPr lang="cs-CZ" dirty="0" smtClean="0"/>
              <a:t> </a:t>
            </a:r>
            <a:r>
              <a:rPr lang="cs-CZ" dirty="0" err="1" smtClean="0"/>
              <a:t>vocational</a:t>
            </a:r>
            <a:endParaRPr lang="cs-CZ" dirty="0" smtClean="0"/>
          </a:p>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takes</a:t>
            </a:r>
            <a:r>
              <a:rPr lang="cs-CZ" dirty="0" smtClean="0"/>
              <a:t> 3 – 4 </a:t>
            </a:r>
            <a:r>
              <a:rPr lang="cs-CZ" dirty="0" err="1" smtClean="0"/>
              <a:t>years</a:t>
            </a:r>
            <a:r>
              <a:rPr lang="cs-CZ" dirty="0" smtClean="0"/>
              <a:t> </a:t>
            </a:r>
            <a:r>
              <a:rPr lang="cs-CZ" dirty="0" err="1" smtClean="0"/>
              <a:t>and</a:t>
            </a:r>
            <a:r>
              <a:rPr lang="cs-CZ" dirty="0" smtClean="0"/>
              <a:t> </a:t>
            </a:r>
            <a:r>
              <a:rPr lang="cs-CZ" dirty="0" err="1" smtClean="0"/>
              <a:t>is</a:t>
            </a:r>
            <a:r>
              <a:rPr lang="cs-CZ" dirty="0" smtClean="0"/>
              <a:t> </a:t>
            </a:r>
            <a:r>
              <a:rPr lang="cs-CZ" dirty="0" err="1" smtClean="0"/>
              <a:t>mandatory</a:t>
            </a:r>
            <a:endParaRPr lang="cs-CZ" dirty="0" smtClean="0"/>
          </a:p>
          <a:p>
            <a:r>
              <a:rPr lang="cs-CZ" dirty="0" err="1" smtClean="0"/>
              <a:t>Tertiary</a:t>
            </a:r>
            <a:r>
              <a:rPr lang="cs-CZ" dirty="0" smtClean="0"/>
              <a:t> </a:t>
            </a:r>
            <a:r>
              <a:rPr lang="cs-CZ" dirty="0" err="1" smtClean="0"/>
              <a:t>education</a:t>
            </a:r>
            <a:r>
              <a:rPr lang="cs-CZ" dirty="0" smtClean="0"/>
              <a:t>: Bologna </a:t>
            </a:r>
            <a:r>
              <a:rPr lang="cs-CZ" dirty="0" err="1" smtClean="0"/>
              <a:t>process</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en-US" dirty="0"/>
              <a:t>The International Standard Classification of Education is a classification of education approved by UNESCO in 1976. </a:t>
            </a:r>
            <a:endParaRPr lang="cs-CZ" dirty="0" smtClean="0"/>
          </a:p>
          <a:p>
            <a:r>
              <a:rPr lang="en-US" dirty="0" smtClean="0"/>
              <a:t>It </a:t>
            </a:r>
            <a:r>
              <a:rPr lang="en-US" dirty="0"/>
              <a:t>belongs to the family of economic and social classifications of the United Nations</a:t>
            </a:r>
            <a:r>
              <a:rPr lang="en-US" dirty="0" smtClean="0"/>
              <a:t>.</a:t>
            </a:r>
            <a:endParaRPr lang="cs-CZ" dirty="0" smtClean="0"/>
          </a:p>
          <a:p>
            <a:r>
              <a:rPr lang="en-US" dirty="0"/>
              <a:t>The second version, known as ISCED 1997, was approved in November 1997 as part of an effort to increase the comparability of statistics in education. </a:t>
            </a:r>
            <a:endParaRPr lang="cs-CZ" dirty="0" smtClean="0"/>
          </a:p>
          <a:p>
            <a:r>
              <a:rPr lang="en-US" dirty="0" smtClean="0"/>
              <a:t>The </a:t>
            </a:r>
            <a:r>
              <a:rPr lang="en-US" dirty="0"/>
              <a:t>classification covered two measurable variables: levels (introduced by 7) and areas of education (introduced by 25). </a:t>
            </a:r>
            <a:endParaRPr lang="cs-CZ" dirty="0" smtClean="0"/>
          </a:p>
          <a:p>
            <a:r>
              <a:rPr lang="en-US" dirty="0" smtClean="0"/>
              <a:t>In </a:t>
            </a:r>
            <a:r>
              <a:rPr lang="en-US" dirty="0"/>
              <a:t>the 2011 version, ISCED introduces 9 levels (instead of the previous 7) by dividing tertiary pre-doctoral education into three levels.</a:t>
            </a:r>
            <a:endParaRPr lang="cs-CZ" dirty="0" smtClean="0"/>
          </a:p>
        </p:txBody>
      </p:sp>
    </p:spTree>
    <p:extLst>
      <p:ext uri="{BB962C8B-B14F-4D97-AF65-F5344CB8AC3E}">
        <p14:creationId xmlns:p14="http://schemas.microsoft.com/office/powerpoint/2010/main" val="29775725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628</TotalTime>
  <Words>885</Words>
  <Application>Microsoft Office PowerPoint</Application>
  <PresentationFormat>Předvádění na obrazovce (4:3)</PresentationFormat>
  <Paragraphs>95</Paragraphs>
  <Slides>20</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20</vt:i4>
      </vt:variant>
    </vt:vector>
  </HeadingPairs>
  <TitlesOfParts>
    <vt:vector size="26" baseType="lpstr">
      <vt:lpstr>Calibri</vt:lpstr>
      <vt:lpstr>Century Schoolbook</vt:lpstr>
      <vt:lpstr>Wingdings</vt:lpstr>
      <vt:lpstr>Wingdings 2</vt:lpstr>
      <vt:lpstr>Arkýř</vt:lpstr>
      <vt:lpstr>Dokument aplikace Microsoft Word</vt:lpstr>
      <vt:lpstr>Czech Educational System</vt:lpstr>
      <vt:lpstr>Introduction</vt:lpstr>
      <vt:lpstr>Seminar work</vt:lpstr>
      <vt:lpstr>Brief historical overview</vt:lpstr>
      <vt:lpstr>The Czechoslovak Socialist Republic</vt:lpstr>
      <vt:lpstr>Introduction</vt:lpstr>
      <vt:lpstr>Basic facts</vt:lpstr>
      <vt:lpstr>Basic facts</vt:lpstr>
      <vt:lpstr>ISCED</vt:lpstr>
      <vt:lpstr>Prezentace aplikace PowerPoint</vt:lpstr>
      <vt:lpstr>Educational reform</vt:lpstr>
      <vt:lpstr>Basic education</vt:lpstr>
      <vt:lpstr>Framework Educational Programme for Basic Education </vt:lpstr>
      <vt:lpstr>Objectives of basic education</vt:lpstr>
      <vt:lpstr>Objectives of basic education</vt:lpstr>
      <vt:lpstr>The Framework Educational Programmes </vt:lpstr>
      <vt:lpstr>Educational fields</vt:lpstr>
      <vt:lpstr>Key competencies </vt:lpstr>
      <vt:lpstr>Cross-Curricular Subjects </vt:lpstr>
      <vt:lpstr>Cross-curricular subjects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lektor</dc:creator>
  <cp:lastModifiedBy>Radek Pospíšil</cp:lastModifiedBy>
  <cp:revision>31</cp:revision>
  <dcterms:created xsi:type="dcterms:W3CDTF">2014-03-31T10:37:37Z</dcterms:created>
  <dcterms:modified xsi:type="dcterms:W3CDTF">2021-03-18T08:53:35Z</dcterms:modified>
</cp:coreProperties>
</file>