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7" r:id="rId3"/>
    <p:sldId id="258" r:id="rId4"/>
    <p:sldId id="259" r:id="rId5"/>
    <p:sldId id="269" r:id="rId6"/>
    <p:sldId id="260" r:id="rId7"/>
    <p:sldId id="261" r:id="rId8"/>
    <p:sldId id="262" r:id="rId9"/>
    <p:sldId id="263" r:id="rId10"/>
    <p:sldId id="271" r:id="rId11"/>
    <p:sldId id="270" r:id="rId12"/>
    <p:sldId id="264" r:id="rId13"/>
    <p:sldId id="272" r:id="rId14"/>
    <p:sldId id="265" r:id="rId15"/>
    <p:sldId id="267" r:id="rId16"/>
    <p:sldId id="268" r:id="rId17"/>
    <p:sldId id="273" r:id="rId1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41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77394-0A20-4CF6-9066-CFC2C1C9D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149" y="389840"/>
            <a:ext cx="8281987" cy="2954655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10971F-8922-4B23-9C80-0643D7E35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9149" y="3536951"/>
            <a:ext cx="8281989" cy="255587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A7947-E287-4738-8C82-07CE4F01EF03}" type="datetime2">
              <a:rPr lang="en-US" smtClean="0"/>
              <a:t>Friday, April 9, 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</a:extLst>
          </p:cNvPr>
          <p:cNvSpPr>
            <a:spLocks noChangeAspect="1"/>
          </p:cNvSpPr>
          <p:nvPr/>
        </p:nvSpPr>
        <p:spPr>
          <a:xfrm rot="2700000">
            <a:off x="612445" y="48188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</a:extLst>
          </p:cNvPr>
          <p:cNvSpPr/>
          <p:nvPr/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</a:extLst>
          </p:cNvPr>
          <p:cNvGrpSpPr/>
          <p:nvPr/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54044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79361-B9A1-48F2-9473-23DE30E2D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03906"/>
            <a:ext cx="11090275" cy="1333057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986779-C2F3-447D-85F7-F6B0E2C97D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61572-1A59-4E3B-BA65-3329E9468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EBD84-71F4-4271-8C46-0D47C0A9B12E}" type="datetime2">
              <a:rPr lang="en-US" smtClean="0"/>
              <a:t>Friday, April 9,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F84F1-99FE-4F0B-9E76-F581C2C1B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2D769-16B1-43C4-BF14-31755335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249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56583A-514F-4632-820D-E7EE236A46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73CBBB-7DDC-4437-8C7D-22A1C35202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69EBF-DA20-4024-8006-B158D571E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0CE1-F450-4107-B2CB-17B18F8A3F4A}" type="datetime2">
              <a:rPr lang="en-US" smtClean="0"/>
              <a:t>Friday, April 9,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AC8B9-14B5-4DF1-994D-AB47DB3BA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76582-5F9B-4F5E-AAD5-D608CB68E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649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BDBC526-6DCD-4FF6-8395-D8C22E46E527}"/>
              </a:ext>
            </a:extLst>
          </p:cNvPr>
          <p:cNvGrpSpPr/>
          <p:nvPr/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</a:extLst>
            </p:cNvPr>
            <p:cNvSpPr/>
            <p:nvPr/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</a:extLst>
            </p:cNvPr>
            <p:cNvSpPr/>
            <p:nvPr/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A4B040-51E3-4DA0-B21D-EEE173E75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2CD90-429B-4A55-B6C8-DD6CE6994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113199"/>
            <a:ext cx="11090274" cy="3979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EE704-5DCA-484E-85E0-0E3A7B1C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8C025-CD7A-4966-867E-81CF82B15267}" type="datetime2">
              <a:rPr lang="en-US" smtClean="0"/>
              <a:t>Friday, April 9,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69B66-1C18-44A2-93F7-97DED26F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4B5A0-66FA-433A-8DC5-C097C63B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667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4644CBB8-40B8-42F8-9172-07A476341DDA}"/>
              </a:ext>
            </a:extLst>
          </p:cNvPr>
          <p:cNvGrpSpPr/>
          <p:nvPr/>
        </p:nvGrpSpPr>
        <p:grpSpPr>
          <a:xfrm>
            <a:off x="356481" y="879007"/>
            <a:ext cx="734257" cy="760506"/>
            <a:chOff x="5243759" y="1363788"/>
            <a:chExt cx="734257" cy="760506"/>
          </a:xfrm>
        </p:grpSpPr>
        <p:sp>
          <p:nvSpPr>
            <p:cNvPr id="49" name="Freeform 5">
              <a:extLst>
                <a:ext uri="{FF2B5EF4-FFF2-40B4-BE49-F238E27FC236}">
                  <a16:creationId xmlns:a16="http://schemas.microsoft.com/office/drawing/2014/main" id="{35CE073E-302A-4AA7-98C7-8667DDDCFA18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id="{4FD1AE2F-DD70-4E93-B905-E052A23F0B1C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 8">
              <a:extLst>
                <a:ext uri="{FF2B5EF4-FFF2-40B4-BE49-F238E27FC236}">
                  <a16:creationId xmlns:a16="http://schemas.microsoft.com/office/drawing/2014/main" id="{E8D529E5-8838-47F0-98A4-2D46F11E499C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5DA2564-D3DB-48AD-83F0-6CC6B5743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563" y="474345"/>
            <a:ext cx="11077574" cy="2954655"/>
          </a:xfrm>
        </p:spPr>
        <p:txBody>
          <a:bodyPr vert="horz" wrap="square" lIns="0" tIns="0" rIns="0" bIns="0" rtlCol="0" anchor="b" anchorCtr="0">
            <a:normAutofit/>
          </a:bodyPr>
          <a:lstStyle>
            <a:lvl1pPr>
              <a:defRPr lang="en-US" sz="64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03DDF-462A-45CE-931B-010AB4F7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09929-0719-4517-94D6-FDF7F99E70F6}" type="datetime2">
              <a:rPr lang="en-US" smtClean="0"/>
              <a:t>Friday, April 9,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10702-2ACF-4768-9E91-8CB87B895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FA722-391E-4FCF-8E15-0D7E2EC0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EA752-36DA-440B-8747-0EB291408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6271" y="3629772"/>
            <a:ext cx="11074866" cy="2678953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BCC02B0-8581-4752-B7BC-3CE1EF17B9F7}"/>
              </a:ext>
            </a:extLst>
          </p:cNvPr>
          <p:cNvSpPr>
            <a:spLocks noChangeAspect="1"/>
          </p:cNvSpPr>
          <p:nvPr/>
        </p:nvSpPr>
        <p:spPr>
          <a:xfrm rot="18900000">
            <a:off x="11209132" y="4448189"/>
            <a:ext cx="999200" cy="1262947"/>
          </a:xfrm>
          <a:custGeom>
            <a:avLst/>
            <a:gdLst>
              <a:gd name="connsiteX0" fmla="*/ 540000 w 999200"/>
              <a:gd name="connsiteY0" fmla="*/ 0 h 1262947"/>
              <a:gd name="connsiteX1" fmla="*/ 999200 w 999200"/>
              <a:gd name="connsiteY1" fmla="*/ 815317 h 1262947"/>
              <a:gd name="connsiteX2" fmla="*/ 552185 w 999200"/>
              <a:gd name="connsiteY2" fmla="*/ 1262333 h 1262947"/>
              <a:gd name="connsiteX3" fmla="*/ 540000 w 999200"/>
              <a:gd name="connsiteY3" fmla="*/ 1262947 h 1262947"/>
              <a:gd name="connsiteX4" fmla="*/ 0 w 999200"/>
              <a:gd name="connsiteY4" fmla="*/ 992947 h 1262947"/>
              <a:gd name="connsiteX5" fmla="*/ 10971 w 999200"/>
              <a:gd name="connsiteY5" fmla="*/ 938533 h 1262947"/>
              <a:gd name="connsiteX6" fmla="*/ 15626 w 999200"/>
              <a:gd name="connsiteY6" fmla="*/ 931034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9200" h="1262947">
                <a:moveTo>
                  <a:pt x="540000" y="0"/>
                </a:moveTo>
                <a:lnTo>
                  <a:pt x="999200" y="815317"/>
                </a:lnTo>
                <a:lnTo>
                  <a:pt x="552185" y="1262333"/>
                </a:lnTo>
                <a:lnTo>
                  <a:pt x="540000" y="1262947"/>
                </a:ln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10200000" scaled="0"/>
          </a:gradFill>
          <a:ln>
            <a:noFill/>
          </a:ln>
          <a:effectLst>
            <a:innerShdw blurRad="254000" dist="101600" dir="42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EA0FF4DB-8180-4D26-AEAE-7ECDB670F71D}"/>
              </a:ext>
            </a:extLst>
          </p:cNvPr>
          <p:cNvSpPr/>
          <p:nvPr/>
        </p:nvSpPr>
        <p:spPr>
          <a:xfrm rot="2700000">
            <a:off x="11686937" y="4853516"/>
            <a:ext cx="540000" cy="978284"/>
          </a:xfrm>
          <a:custGeom>
            <a:avLst/>
            <a:gdLst>
              <a:gd name="connsiteX0" fmla="*/ 113288 w 540000"/>
              <a:gd name="connsiteY0" fmla="*/ 0 h 978284"/>
              <a:gd name="connsiteX1" fmla="*/ 539386 w 540000"/>
              <a:gd name="connsiteY1" fmla="*/ 426099 h 978284"/>
              <a:gd name="connsiteX2" fmla="*/ 540000 w 540000"/>
              <a:gd name="connsiteY2" fmla="*/ 438284 h 978284"/>
              <a:gd name="connsiteX3" fmla="*/ 270000 w 540000"/>
              <a:gd name="connsiteY3" fmla="*/ 978284 h 978284"/>
              <a:gd name="connsiteX4" fmla="*/ 0 w 540000"/>
              <a:gd name="connsiteY4" fmla="*/ 438284 h 978284"/>
              <a:gd name="connsiteX5" fmla="*/ 79081 w 540000"/>
              <a:gd name="connsiteY5" fmla="*/ 56446 h 978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0000" h="978284">
                <a:moveTo>
                  <a:pt x="113288" y="0"/>
                </a:moveTo>
                <a:lnTo>
                  <a:pt x="539386" y="426099"/>
                </a:lnTo>
                <a:lnTo>
                  <a:pt x="540000" y="438284"/>
                </a:lnTo>
                <a:cubicBezTo>
                  <a:pt x="540000" y="736518"/>
                  <a:pt x="419117" y="978284"/>
                  <a:pt x="270000" y="978284"/>
                </a:cubicBezTo>
                <a:cubicBezTo>
                  <a:pt x="120883" y="978284"/>
                  <a:pt x="0" y="736518"/>
                  <a:pt x="0" y="438284"/>
                </a:cubicBezTo>
                <a:cubicBezTo>
                  <a:pt x="0" y="289167"/>
                  <a:pt x="30220" y="154167"/>
                  <a:pt x="79081" y="56446"/>
                </a:cubicBezTo>
                <a:close/>
              </a:path>
            </a:pathLst>
          </a:cu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195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94729CA3-91C4-4A89-9448-A2F0E409177A}"/>
              </a:ext>
            </a:extLst>
          </p:cNvPr>
          <p:cNvSpPr>
            <a:spLocks noChangeAspect="1"/>
          </p:cNvSpPr>
          <p:nvPr/>
        </p:nvSpPr>
        <p:spPr>
          <a:xfrm>
            <a:off x="11069864" y="33337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8347B7-45FA-4A01-924D-DC385B720B3E}"/>
              </a:ext>
            </a:extLst>
          </p:cNvPr>
          <p:cNvGrpSpPr/>
          <p:nvPr/>
        </p:nvGrpSpPr>
        <p:grpSpPr>
          <a:xfrm>
            <a:off x="331786" y="5528198"/>
            <a:ext cx="631474" cy="667800"/>
            <a:chOff x="2994153" y="1378666"/>
            <a:chExt cx="631474" cy="6678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167DA1-25D1-4E60-A62E-42B6F56A96E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3039890" y="1332929"/>
              <a:ext cx="540000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B7B7215-A661-477E-91D0-CDBE5564D2B9}"/>
                </a:ext>
              </a:extLst>
            </p:cNvPr>
            <p:cNvSpPr/>
            <p:nvPr/>
          </p:nvSpPr>
          <p:spPr>
            <a:xfrm rot="8100000">
              <a:off x="3047090" y="1506466"/>
              <a:ext cx="270000" cy="54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78E540-142B-4A82-9C3F-E61BC190A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4" cy="1332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BF36-D4F5-4363-B440-BDAE50BBD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2" y="2097175"/>
            <a:ext cx="5435600" cy="3995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362910-87AA-4E67-992D-8D4822FD8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5538" y="2097175"/>
            <a:ext cx="5435600" cy="3995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99A8AF-0998-4613-B1D8-C14ECBFF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95673-5512-4AAA-9AEB-E00C61EC65D5}" type="datetime2">
              <a:rPr lang="en-US" smtClean="0"/>
              <a:t>Friday, April 9,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44EAA-B8A9-4428-A9DF-1174DA94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5C381-C899-4BF9-B584-2D78074D1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589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FD65A50E-2F73-4426-8586-9731AFA2D2E0}"/>
              </a:ext>
            </a:extLst>
          </p:cNvPr>
          <p:cNvSpPr>
            <a:spLocks noChangeAspect="1"/>
          </p:cNvSpPr>
          <p:nvPr/>
        </p:nvSpPr>
        <p:spPr>
          <a:xfrm>
            <a:off x="11091612" y="5893466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89C080-4102-49AE-BDA9-59A4A67E2486}"/>
              </a:ext>
            </a:extLst>
          </p:cNvPr>
          <p:cNvSpPr/>
          <p:nvPr/>
        </p:nvSpPr>
        <p:spPr>
          <a:xfrm>
            <a:off x="11451612" y="5827878"/>
            <a:ext cx="379049" cy="360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E62014-F04C-495A-964E-6B888D49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sz="3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DF027-E633-44EE-ACA0-C205930AA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881275"/>
            <a:ext cx="5437186" cy="535354"/>
          </a:xfrm>
        </p:spPr>
        <p:txBody>
          <a:bodyPr anchor="b">
            <a:normAutofit/>
          </a:bodyPr>
          <a:lstStyle>
            <a:lvl1pPr marL="0" indent="0">
              <a:buNone/>
              <a:defRPr sz="14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F363-FEEF-4CD2-A18E-17AE8D485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3" y="2577270"/>
            <a:ext cx="5429114" cy="3515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E50F8C-4D64-40FD-AE8C-6A1F3C2A84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2024" y="1881275"/>
            <a:ext cx="5436392" cy="535354"/>
          </a:xfrm>
        </p:spPr>
        <p:txBody>
          <a:bodyPr vert="horz" wrap="square" lIns="0" tIns="0" rIns="0" bIns="0" rtlCol="0" anchor="b">
            <a:normAutofit/>
          </a:bodyPr>
          <a:lstStyle>
            <a:lvl1pPr>
              <a:defRPr lang="en-US" sz="1400" b="0" cap="all" spc="200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AC943E-DB2B-40E0-907F-8EA1404791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2023" y="2577270"/>
            <a:ext cx="5436391" cy="351555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CDCD5B-3F26-4AFA-8BD4-E5D8DD2AF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138FA-2E87-4873-8BBA-13E447C9A99A}" type="datetime2">
              <a:rPr lang="en-US" smtClean="0"/>
              <a:t>Friday, April 9, 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10D1EE-83A0-4FB5-9B25-8A73DE89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031C35-2E5B-491D-85ED-DB42A4FE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660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2053C-0E9C-4159-B7C9-6AB743439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9149" y="550799"/>
            <a:ext cx="8283313" cy="5542025"/>
          </a:xfrm>
        </p:spPr>
        <p:txBody>
          <a:bodyPr vert="horz" wrap="square" lIns="0" tIns="0" rIns="0" bIns="0" rtlCol="0" anchor="ctr" anchorCtr="0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F51F65-E111-4656-83BE-CFCDE2DD6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BB40A-97BD-4BFB-B639-0BFF95FDE8B7}" type="datetime2">
              <a:rPr lang="en-US" smtClean="0"/>
              <a:t>Friday, April 9, 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FF82CB-2D17-4918-821E-485475CF2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66589D-A056-4817-AE15-39D87FE1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E489F067-39E1-4757-BC11-6169A343F2E1}"/>
              </a:ext>
            </a:extLst>
          </p:cNvPr>
          <p:cNvSpPr>
            <a:spLocks noChangeAspect="1"/>
          </p:cNvSpPr>
          <p:nvPr/>
        </p:nvSpPr>
        <p:spPr>
          <a:xfrm rot="18900000" flipV="1">
            <a:off x="-410727" y="3958416"/>
            <a:ext cx="3536330" cy="1853969"/>
          </a:xfrm>
          <a:custGeom>
            <a:avLst/>
            <a:gdLst>
              <a:gd name="connsiteX0" fmla="*/ 3536330 w 3536330"/>
              <a:gd name="connsiteY0" fmla="*/ 1853969 h 1853969"/>
              <a:gd name="connsiteX1" fmla="*/ 1682362 w 3536330"/>
              <a:gd name="connsiteY1" fmla="*/ 0 h 1853969"/>
              <a:gd name="connsiteX2" fmla="*/ 52157 w 3536330"/>
              <a:gd name="connsiteY2" fmla="*/ 970257 h 1853969"/>
              <a:gd name="connsiteX3" fmla="*/ 0 w 3536330"/>
              <a:gd name="connsiteY3" fmla="*/ 1078528 h 1853969"/>
              <a:gd name="connsiteX4" fmla="*/ 757215 w 3536330"/>
              <a:gd name="connsiteY4" fmla="*/ 1835743 h 1853969"/>
              <a:gd name="connsiteX5" fmla="*/ 774211 w 3536330"/>
              <a:gd name="connsiteY5" fmla="*/ 1667149 h 1853969"/>
              <a:gd name="connsiteX6" fmla="*/ 1682362 w 3536330"/>
              <a:gd name="connsiteY6" fmla="*/ 926985 h 1853969"/>
              <a:gd name="connsiteX7" fmla="*/ 2609345 w 3536330"/>
              <a:gd name="connsiteY7" fmla="*/ 1853969 h 1853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36330" h="1853969">
                <a:moveTo>
                  <a:pt x="3536330" y="1853969"/>
                </a:moveTo>
                <a:cubicBezTo>
                  <a:pt x="3536330" y="830051"/>
                  <a:pt x="2706280" y="0"/>
                  <a:pt x="1682362" y="0"/>
                </a:cubicBezTo>
                <a:cubicBezTo>
                  <a:pt x="978418" y="0"/>
                  <a:pt x="366107" y="392328"/>
                  <a:pt x="52157" y="970257"/>
                </a:cubicBezTo>
                <a:lnTo>
                  <a:pt x="0" y="1078528"/>
                </a:lnTo>
                <a:lnTo>
                  <a:pt x="757215" y="1835743"/>
                </a:lnTo>
                <a:lnTo>
                  <a:pt x="774211" y="1667149"/>
                </a:lnTo>
                <a:cubicBezTo>
                  <a:pt x="860649" y="1244739"/>
                  <a:pt x="1234397" y="926985"/>
                  <a:pt x="1682362" y="926985"/>
                </a:cubicBezTo>
                <a:cubicBezTo>
                  <a:pt x="2194320" y="926985"/>
                  <a:pt x="2609345" y="1342010"/>
                  <a:pt x="2609345" y="1853969"/>
                </a:cubicBezTo>
                <a:close/>
              </a:path>
            </a:pathLst>
          </a:custGeom>
          <a:gradFill flip="none" rotWithShape="1">
            <a:gsLst>
              <a:gs pos="97000">
                <a:schemeClr val="bg2"/>
              </a:gs>
              <a:gs pos="31000">
                <a:schemeClr val="bg2">
                  <a:lumMod val="90000"/>
                  <a:lumOff val="10000"/>
                </a:schemeClr>
              </a:gs>
            </a:gsLst>
            <a:lin ang="15000000" scaled="0"/>
            <a:tileRect/>
          </a:gradFill>
          <a:ln>
            <a:noFill/>
          </a:ln>
          <a:effectLst>
            <a:innerShdw blurRad="355600" dist="101600" dir="16200000">
              <a:schemeClr val="accent1">
                <a:lumMod val="60000"/>
                <a:lumOff val="40000"/>
                <a:alpha val="8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DD231011-607F-42F1-B2D9-2BA8E91CC6AF}"/>
              </a:ext>
            </a:extLst>
          </p:cNvPr>
          <p:cNvSpPr>
            <a:spLocks noChangeAspect="1"/>
          </p:cNvSpPr>
          <p:nvPr/>
        </p:nvSpPr>
        <p:spPr>
          <a:xfrm rot="18900000" flipV="1">
            <a:off x="-481151" y="3649708"/>
            <a:ext cx="3478701" cy="2164843"/>
          </a:xfrm>
          <a:custGeom>
            <a:avLst/>
            <a:gdLst>
              <a:gd name="connsiteX0" fmla="*/ 3478701 w 3478701"/>
              <a:gd name="connsiteY0" fmla="*/ 2164843 h 2164843"/>
              <a:gd name="connsiteX1" fmla="*/ 1624733 w 3478701"/>
              <a:gd name="connsiteY1" fmla="*/ 0 h 2164843"/>
              <a:gd name="connsiteX2" fmla="*/ 87393 w 3478701"/>
              <a:gd name="connsiteY2" fmla="*/ 954459 h 2164843"/>
              <a:gd name="connsiteX3" fmla="*/ 0 w 3478701"/>
              <a:gd name="connsiteY3" fmla="*/ 1122434 h 2164843"/>
              <a:gd name="connsiteX4" fmla="*/ 736015 w 3478701"/>
              <a:gd name="connsiteY4" fmla="*/ 1858449 h 2164843"/>
              <a:gd name="connsiteX5" fmla="*/ 739424 w 3478701"/>
              <a:gd name="connsiteY5" fmla="*/ 1842964 h 2164843"/>
              <a:gd name="connsiteX6" fmla="*/ 1624733 w 3478701"/>
              <a:gd name="connsiteY6" fmla="*/ 1082422 h 2164843"/>
              <a:gd name="connsiteX7" fmla="*/ 2551716 w 3478701"/>
              <a:gd name="connsiteY7" fmla="*/ 2164843 h 2164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78701" h="2164843">
                <a:moveTo>
                  <a:pt x="3478701" y="2164843"/>
                </a:moveTo>
                <a:cubicBezTo>
                  <a:pt x="3478701" y="969234"/>
                  <a:pt x="2648651" y="0"/>
                  <a:pt x="1624733" y="0"/>
                </a:cubicBezTo>
                <a:cubicBezTo>
                  <a:pt x="984784" y="0"/>
                  <a:pt x="420564" y="378607"/>
                  <a:pt x="87393" y="954459"/>
                </a:cubicBezTo>
                <a:lnTo>
                  <a:pt x="0" y="1122434"/>
                </a:lnTo>
                <a:lnTo>
                  <a:pt x="736015" y="1858449"/>
                </a:lnTo>
                <a:lnTo>
                  <a:pt x="739424" y="1842964"/>
                </a:lnTo>
                <a:cubicBezTo>
                  <a:pt x="856791" y="1402344"/>
                  <a:pt x="1208766" y="1082422"/>
                  <a:pt x="1624733" y="1082422"/>
                </a:cubicBezTo>
                <a:cubicBezTo>
                  <a:pt x="2136692" y="1082422"/>
                  <a:pt x="2551716" y="1567038"/>
                  <a:pt x="2551716" y="2164843"/>
                </a:cubicBezTo>
                <a:close/>
              </a:path>
            </a:pathLst>
          </a:custGeom>
          <a:solidFill>
            <a:schemeClr val="bg2">
              <a:lumMod val="50000"/>
              <a:lumOff val="50000"/>
              <a:alpha val="40000"/>
            </a:schemeClr>
          </a:solidFill>
          <a:ln>
            <a:noFill/>
          </a:ln>
          <a:effectLst>
            <a:softEdge rad="381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C472EFA-56B5-4A41-8D4B-E9F37727F34D}"/>
              </a:ext>
            </a:extLst>
          </p:cNvPr>
          <p:cNvSpPr/>
          <p:nvPr/>
        </p:nvSpPr>
        <p:spPr>
          <a:xfrm rot="13500000" flipV="1">
            <a:off x="1512277" y="2840042"/>
            <a:ext cx="214196" cy="933178"/>
          </a:xfrm>
          <a:prstGeom prst="ellipse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3781B6C-21AD-489D-A3CB-522BB2AC543F}"/>
              </a:ext>
            </a:extLst>
          </p:cNvPr>
          <p:cNvSpPr>
            <a:spLocks noChangeAspect="1"/>
          </p:cNvSpPr>
          <p:nvPr/>
        </p:nvSpPr>
        <p:spPr>
          <a:xfrm>
            <a:off x="1780661" y="385236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1AD5B80-530E-44CD-8D4A-2796FB214CBF}"/>
              </a:ext>
            </a:extLst>
          </p:cNvPr>
          <p:cNvGrpSpPr/>
          <p:nvPr/>
        </p:nvGrpSpPr>
        <p:grpSpPr>
          <a:xfrm>
            <a:off x="623181" y="1514007"/>
            <a:ext cx="734257" cy="760506"/>
            <a:chOff x="5243759" y="1363788"/>
            <a:chExt cx="734257" cy="760506"/>
          </a:xfrm>
        </p:grpSpPr>
        <p:sp>
          <p:nvSpPr>
            <p:cNvPr id="52" name="Freeform 5">
              <a:extLst>
                <a:ext uri="{FF2B5EF4-FFF2-40B4-BE49-F238E27FC236}">
                  <a16:creationId xmlns:a16="http://schemas.microsoft.com/office/drawing/2014/main" id="{2F746AA8-9050-4515-9B17-BC850368529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 6">
              <a:extLst>
                <a:ext uri="{FF2B5EF4-FFF2-40B4-BE49-F238E27FC236}">
                  <a16:creationId xmlns:a16="http://schemas.microsoft.com/office/drawing/2014/main" id="{23EC1AC3-1698-46D5-80B7-F22F15E1A5E4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Freeform 8">
              <a:extLst>
                <a:ext uri="{FF2B5EF4-FFF2-40B4-BE49-F238E27FC236}">
                  <a16:creationId xmlns:a16="http://schemas.microsoft.com/office/drawing/2014/main" id="{73766156-553C-46EB-93FA-4F37CC0FF5CF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07421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9E0E3-ECF6-4CFE-8698-AEFEBCECC3C0}" type="datetime2">
              <a:rPr lang="en-US" smtClean="0"/>
              <a:t>Friday, April 9, 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678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78B0BE9-88B0-4883-9BA9-CD594C400EC1}"/>
              </a:ext>
            </a:extLst>
          </p:cNvPr>
          <p:cNvGrpSpPr/>
          <p:nvPr/>
        </p:nvGrpSpPr>
        <p:grpSpPr>
          <a:xfrm>
            <a:off x="4949631" y="5111861"/>
            <a:ext cx="1262947" cy="1335600"/>
            <a:chOff x="2678417" y="2427951"/>
            <a:chExt cx="1262947" cy="13356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59DCBF3-7AFA-4CD1-A918-BC6DDE674E6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2769891" y="2336477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6964A02-96E1-4654-9187-DDDE7409F75B}"/>
                </a:ext>
              </a:extLst>
            </p:cNvPr>
            <p:cNvSpPr/>
            <p:nvPr/>
          </p:nvSpPr>
          <p:spPr>
            <a:xfrm rot="8100000">
              <a:off x="2784291" y="26835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F3FF76C-A012-4CDA-8AE7-E94139557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984885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A4C80-DC38-4641-924F-90D6078CF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775" y="1750060"/>
            <a:ext cx="7345362" cy="434276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C42771-D3A7-4072-85DC-B7C5E530E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50060"/>
            <a:ext cx="3565525" cy="434276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47AB1-6EB5-4E2C-B4A7-42DC643E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62FC-960E-4740-921F-B36862979F21}" type="datetime2">
              <a:rPr lang="en-US" smtClean="0"/>
              <a:t>Friday, April 9,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A9D15F-B6ED-46E1-9840-0B625880E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EB023-7A5E-4087-B75E-A38A80EE5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697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98F1FBA-F8BB-42CF-8B3E-D19AAFEE96C1}"/>
              </a:ext>
            </a:extLst>
          </p:cNvPr>
          <p:cNvGrpSpPr/>
          <p:nvPr/>
        </p:nvGrpSpPr>
        <p:grpSpPr>
          <a:xfrm>
            <a:off x="334964" y="5115518"/>
            <a:ext cx="734257" cy="760506"/>
            <a:chOff x="5243759" y="1363788"/>
            <a:chExt cx="734257" cy="760506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60EE09DD-C3DB-4266-BCC3-A765CFFBF37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5F301FE0-96DC-4EFB-BBEE-AED762C337C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3BEAD276-8850-4C0C-9777-8537000D522A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E5EE0A0-B07E-479B-9684-4BD09FA43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75409"/>
            <a:ext cx="4500562" cy="984885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sz="32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893A9-3462-4F51-83AE-5D2F124B98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67324" y="575409"/>
            <a:ext cx="6373813" cy="5733316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A9240C-79C0-4A88-A476-725DE1B9C2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76195"/>
            <a:ext cx="4500562" cy="4532530"/>
          </a:xfrm>
        </p:spPr>
        <p:txBody>
          <a:bodyPr anchor="t" anchorCtr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D2D6F-49E8-4217-A908-2D9E4358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BC9E2-CB44-4C05-9BB5-496C18A241E0}" type="datetime2">
              <a:rPr lang="en-US" smtClean="0"/>
              <a:t>Friday, April 9,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C4440-6B8D-4A24-A807-8B1302A3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CFE189-E20B-4108-B290-24442433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813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028302-E866-455D-8898-53623027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50800"/>
            <a:ext cx="11090275" cy="13330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4E72B-F0CF-4BC4-B509-A1C4508BE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2113862"/>
            <a:ext cx="11091600" cy="3978963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CE49D-C22F-4540-AC09-E421D2A2ED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9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246CB39B-5F4C-4A7E-9BE3-AAFD45576D16}" type="datetime2">
              <a:rPr lang="en-US" smtClean="0"/>
              <a:t>Friday, April 9, 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5C3BE-317E-49E8-82B5-C8A7EC9C8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9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74E12-6C16-431F-B2CE-E4B15916B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9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8366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480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spcAft>
          <a:spcPts val="800"/>
        </a:spcAft>
        <a:buFont typeface="Arial" panose="020B0604020202020204" pitchFamily="34" charset="0"/>
        <a:buChar char="•"/>
        <a:defRPr sz="20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3et7MckHiI?feature=oembed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https://www.youtube.com/embed/Ya6bVqHYXI0?feature=oembed" TargetMode="Externa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9.jpe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https://www.youtube.com/embed/079TWsA3uWw?feature=oembed" TargetMode="Externa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0.jpe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1mdkrpfCGms?feature=oembed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m4a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6.m4a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6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https://www.youtube.com/embed/MApgW5IqWUw?feature=oembed" TargetMode="External"/><Relationship Id="rId1" Type="http://schemas.openxmlformats.org/officeDocument/2006/relationships/video" Target="https://www.youtube.com/embed/NWjOXXXYiDE?feature=oembed" TargetMode="Externa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jpeg"/><Relationship Id="rId3" Type="http://schemas.microsoft.com/office/2007/relationships/media" Target="../media/media2.m4a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.svg"/><Relationship Id="rId4" Type="http://schemas.openxmlformats.org/officeDocument/2006/relationships/audio" Target="../media/media2.m4a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1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2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w2fGt_HZvc?start=162&amp;feature=oembed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5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6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7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bstraktní obrázek barevného bokehu v noci">
            <a:extLst>
              <a:ext uri="{FF2B5EF4-FFF2-40B4-BE49-F238E27FC236}">
                <a16:creationId xmlns:a16="http://schemas.microsoft.com/office/drawing/2014/main" id="{7E575E7D-FB9E-46BA-BD32-1ED1518982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7026" r="25851"/>
          <a:stretch/>
        </p:blipFill>
        <p:spPr>
          <a:xfrm>
            <a:off x="-1" y="-94592"/>
            <a:ext cx="6922273" cy="6858000"/>
          </a:xfrm>
          <a:custGeom>
            <a:avLst/>
            <a:gdLst/>
            <a:ahLst/>
            <a:cxnLst/>
            <a:rect l="l" t="t" r="r" b="b"/>
            <a:pathLst>
              <a:path w="6922273" h="6858000">
                <a:moveTo>
                  <a:pt x="0" y="0"/>
                </a:moveTo>
                <a:lnTo>
                  <a:pt x="6922273" y="0"/>
                </a:lnTo>
                <a:lnTo>
                  <a:pt x="6922273" y="6858000"/>
                </a:lnTo>
                <a:lnTo>
                  <a:pt x="0" y="6858000"/>
                </a:lnTo>
                <a:close/>
              </a:path>
            </a:pathLst>
          </a:custGeom>
          <a:effectLst>
            <a:softEdge rad="0"/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7FC1632-6C24-4F6B-ABF0-EBB9C042A1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673882"/>
            <a:ext cx="5437187" cy="2986234"/>
          </a:xfrm>
        </p:spPr>
        <p:txBody>
          <a:bodyPr anchor="b">
            <a:normAutofit/>
          </a:bodyPr>
          <a:lstStyle/>
          <a:p>
            <a:r>
              <a:rPr lang="ru-RU" dirty="0"/>
              <a:t>Драматургия </a:t>
            </a:r>
            <a:r>
              <a:rPr lang="cs-CZ" dirty="0"/>
              <a:t>XIX </a:t>
            </a:r>
            <a:r>
              <a:rPr lang="ru-RU" dirty="0"/>
              <a:t>века </a:t>
            </a:r>
            <a:endParaRPr lang="cs-CZ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A413369-8ACC-4069-9A00-44D527EF1B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3" r="20489" b="-2"/>
          <a:stretch/>
        </p:blipFill>
        <p:spPr bwMode="auto">
          <a:xfrm>
            <a:off x="6922272" y="1"/>
            <a:ext cx="5267328" cy="6858000"/>
          </a:xfrm>
          <a:custGeom>
            <a:avLst/>
            <a:gdLst/>
            <a:ahLst/>
            <a:cxnLst/>
            <a:rect l="l" t="t" r="r" b="b"/>
            <a:pathLst>
              <a:path w="5264925" h="6858000">
                <a:moveTo>
                  <a:pt x="0" y="0"/>
                </a:moveTo>
                <a:lnTo>
                  <a:pt x="5264925" y="0"/>
                </a:lnTo>
                <a:lnTo>
                  <a:pt x="526492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3C64A91D-E535-4C24-A0E3-96A3810E3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90000">
                <a:schemeClr val="bg2">
                  <a:alpha val="60000"/>
                </a:schemeClr>
              </a:gs>
              <a:gs pos="28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26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244BA0-4011-4BA9-8D77-552F67D65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«</a:t>
            </a:r>
            <a:r>
              <a:rPr lang="cs-CZ" dirty="0" err="1"/>
              <a:t>Горе</a:t>
            </a:r>
            <a:r>
              <a:rPr lang="cs-CZ" dirty="0"/>
              <a:t> </a:t>
            </a:r>
            <a:r>
              <a:rPr lang="cs-CZ" dirty="0" err="1"/>
              <a:t>от</a:t>
            </a:r>
            <a:r>
              <a:rPr lang="cs-CZ" dirty="0"/>
              <a:t> </a:t>
            </a:r>
            <a:r>
              <a:rPr lang="cs-CZ" dirty="0" err="1"/>
              <a:t>ума</a:t>
            </a:r>
            <a:r>
              <a:rPr lang="cs-CZ" dirty="0"/>
              <a:t>»</a:t>
            </a:r>
          </a:p>
        </p:txBody>
      </p:sp>
      <p:pic>
        <p:nvPicPr>
          <p:cNvPr id="4" name="Online médium 5" title="Горе от ума Малый театр (1977 год) диалог Чацкого и Молчалина">
            <a:hlinkClick r:id="" action="ppaction://media"/>
            <a:extLst>
              <a:ext uri="{FF2B5EF4-FFF2-40B4-BE49-F238E27FC236}">
                <a16:creationId xmlns:a16="http://schemas.microsoft.com/office/drawing/2014/main" id="{05709885-6429-4586-81DB-A52BC0725C2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54753" y="2131265"/>
            <a:ext cx="7039753" cy="397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76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9C5953-A0CC-4334-A892-552254933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err="1"/>
              <a:t>Александр</a:t>
            </a:r>
            <a:r>
              <a:rPr lang="cs-CZ" b="1" dirty="0"/>
              <a:t> </a:t>
            </a:r>
            <a:r>
              <a:rPr lang="cs-CZ" b="1" dirty="0" err="1"/>
              <a:t>Сергеевич</a:t>
            </a:r>
            <a:r>
              <a:rPr lang="cs-CZ" b="1" dirty="0"/>
              <a:t> </a:t>
            </a:r>
            <a:r>
              <a:rPr lang="cs-CZ" b="1" dirty="0" err="1"/>
              <a:t>Пушкин</a:t>
            </a:r>
            <a:r>
              <a:rPr lang="cs-CZ" b="1" dirty="0"/>
              <a:t> (1799-1837)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0E19422-BB17-4E8B-809F-182824F2D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7802" y="2113199"/>
            <a:ext cx="6406730" cy="3979625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dirty="0"/>
              <a:t>«</a:t>
            </a:r>
            <a:r>
              <a:rPr lang="cs-CZ" dirty="0" err="1"/>
              <a:t>Борис</a:t>
            </a:r>
            <a:r>
              <a:rPr lang="cs-CZ" dirty="0"/>
              <a:t> </a:t>
            </a:r>
            <a:r>
              <a:rPr lang="cs-CZ" dirty="0" err="1"/>
              <a:t>Годунов</a:t>
            </a:r>
            <a:r>
              <a:rPr lang="cs-CZ" dirty="0"/>
              <a:t>»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dirty="0"/>
              <a:t>«</a:t>
            </a:r>
            <a:r>
              <a:rPr lang="cs-CZ" dirty="0" err="1"/>
              <a:t>Скупой</a:t>
            </a:r>
            <a:r>
              <a:rPr lang="cs-CZ" dirty="0"/>
              <a:t> </a:t>
            </a:r>
            <a:r>
              <a:rPr lang="cs-CZ" dirty="0" err="1"/>
              <a:t>рыцарь</a:t>
            </a:r>
            <a:r>
              <a:rPr lang="cs-CZ" dirty="0"/>
              <a:t>»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dirty="0"/>
              <a:t>«</a:t>
            </a:r>
            <a:r>
              <a:rPr lang="cs-CZ" dirty="0" err="1"/>
              <a:t>Моцарт</a:t>
            </a:r>
            <a:r>
              <a:rPr lang="cs-CZ" dirty="0"/>
              <a:t> и </a:t>
            </a:r>
            <a:r>
              <a:rPr lang="cs-CZ" dirty="0" err="1"/>
              <a:t>Сальери</a:t>
            </a:r>
            <a:r>
              <a:rPr lang="cs-CZ" dirty="0"/>
              <a:t>»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dirty="0"/>
              <a:t>«</a:t>
            </a:r>
            <a:r>
              <a:rPr lang="cs-CZ" dirty="0" err="1"/>
              <a:t>Каменный</a:t>
            </a:r>
            <a:r>
              <a:rPr lang="cs-CZ" dirty="0"/>
              <a:t> </a:t>
            </a:r>
            <a:r>
              <a:rPr lang="cs-CZ" dirty="0" err="1"/>
              <a:t>гость</a:t>
            </a:r>
            <a:r>
              <a:rPr lang="cs-CZ" dirty="0"/>
              <a:t>»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dirty="0"/>
              <a:t> «</a:t>
            </a:r>
            <a:r>
              <a:rPr lang="cs-CZ" dirty="0" err="1"/>
              <a:t>Пир</a:t>
            </a:r>
            <a:r>
              <a:rPr lang="cs-CZ" dirty="0"/>
              <a:t> </a:t>
            </a:r>
            <a:r>
              <a:rPr lang="cs-CZ" dirty="0" err="1"/>
              <a:t>во</a:t>
            </a:r>
            <a:r>
              <a:rPr lang="cs-CZ" dirty="0"/>
              <a:t> </a:t>
            </a:r>
            <a:r>
              <a:rPr lang="cs-CZ" dirty="0" err="1"/>
              <a:t>время</a:t>
            </a:r>
            <a:r>
              <a:rPr lang="cs-CZ" dirty="0"/>
              <a:t> </a:t>
            </a:r>
            <a:r>
              <a:rPr lang="cs-CZ" dirty="0" err="1"/>
              <a:t>чумы</a:t>
            </a:r>
            <a:r>
              <a:rPr lang="cs-CZ" dirty="0"/>
              <a:t>»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dirty="0"/>
              <a:t>«</a:t>
            </a:r>
            <a:r>
              <a:rPr lang="cs-CZ" dirty="0" err="1"/>
              <a:t>Мои</a:t>
            </a:r>
            <a:r>
              <a:rPr lang="cs-CZ" dirty="0"/>
              <a:t> </a:t>
            </a:r>
            <a:r>
              <a:rPr lang="cs-CZ" dirty="0" err="1"/>
              <a:t>замечания</a:t>
            </a:r>
            <a:r>
              <a:rPr lang="cs-CZ" dirty="0"/>
              <a:t> </a:t>
            </a:r>
            <a:r>
              <a:rPr lang="cs-CZ" dirty="0" err="1"/>
              <a:t>об</a:t>
            </a:r>
            <a:r>
              <a:rPr lang="cs-CZ" dirty="0"/>
              <a:t> </a:t>
            </a:r>
            <a:r>
              <a:rPr lang="cs-CZ" dirty="0" err="1"/>
              <a:t>русском</a:t>
            </a:r>
            <a:r>
              <a:rPr lang="cs-CZ" dirty="0"/>
              <a:t> </a:t>
            </a:r>
            <a:r>
              <a:rPr lang="cs-CZ" dirty="0" err="1"/>
              <a:t>театре</a:t>
            </a:r>
            <a:r>
              <a:rPr lang="cs-CZ" dirty="0"/>
              <a:t>»</a:t>
            </a:r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8A149B0-B59A-4A83-A4D4-D920AD55D0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0439" y="1509874"/>
            <a:ext cx="487363" cy="487363"/>
          </a:xfrm>
          <a:prstGeom prst="rect">
            <a:avLst/>
          </a:prstGeom>
        </p:spPr>
      </p:pic>
      <p:pic>
        <p:nvPicPr>
          <p:cNvPr id="5" name="Online médium 4" title="А.С.Пушкин. Маленькие трагедии. Скупой рыцарь. Моцарт и Сальери (1971)">
            <a:hlinkClick r:id="" action="ppaction://media"/>
            <a:extLst>
              <a:ext uri="{FF2B5EF4-FFF2-40B4-BE49-F238E27FC236}">
                <a16:creationId xmlns:a16="http://schemas.microsoft.com/office/drawing/2014/main" id="{0374A277-C12F-4E0E-AA7F-90F355D46F0C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6"/>
          <a:stretch>
            <a:fillRect/>
          </a:stretch>
        </p:blipFill>
        <p:spPr>
          <a:xfrm>
            <a:off x="7199301" y="2113199"/>
            <a:ext cx="4554121" cy="341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94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5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5A42DF-405F-43C6-A146-1959B7232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721" y="549275"/>
            <a:ext cx="10690741" cy="1332000"/>
          </a:xfrm>
        </p:spPr>
        <p:txBody>
          <a:bodyPr>
            <a:normAutofit fontScale="90000"/>
          </a:bodyPr>
          <a:lstStyle/>
          <a:p>
            <a:r>
              <a:rPr lang="cs-CZ" altLang="cs-CZ" b="1" dirty="0" err="1"/>
              <a:t>Николай</a:t>
            </a:r>
            <a:r>
              <a:rPr lang="cs-CZ" altLang="cs-CZ" b="1" dirty="0"/>
              <a:t> </a:t>
            </a:r>
            <a:r>
              <a:rPr lang="cs-CZ" altLang="cs-CZ" b="1" dirty="0" err="1"/>
              <a:t>Васильевич</a:t>
            </a:r>
            <a:r>
              <a:rPr lang="cs-CZ" altLang="cs-CZ" b="1" dirty="0"/>
              <a:t> </a:t>
            </a:r>
            <a:r>
              <a:rPr lang="cs-CZ" altLang="cs-CZ" b="1" dirty="0" err="1"/>
              <a:t>Гоголь</a:t>
            </a:r>
            <a:r>
              <a:rPr lang="cs-CZ" altLang="cs-CZ" b="1" dirty="0"/>
              <a:t> (1809 – 1853)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9A00EB1-EAF8-418C-96B7-D7361734C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113199"/>
            <a:ext cx="2742843" cy="3979625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cs-CZ" altLang="cs-CZ" dirty="0"/>
              <a:t>«</a:t>
            </a:r>
            <a:r>
              <a:rPr lang="cs-CZ" altLang="cs-CZ" dirty="0" err="1"/>
              <a:t>Женитьбa</a:t>
            </a:r>
            <a:r>
              <a:rPr lang="cs-CZ" altLang="cs-CZ" dirty="0"/>
              <a:t>»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dirty="0"/>
              <a:t>«</a:t>
            </a:r>
            <a:r>
              <a:rPr lang="cs-CZ" altLang="cs-CZ" dirty="0" err="1"/>
              <a:t>Ревизор</a:t>
            </a:r>
            <a:r>
              <a:rPr lang="cs-CZ" altLang="cs-CZ" dirty="0"/>
              <a:t>»</a:t>
            </a:r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461F363-0FAE-4D74-8CC0-9D5FF7A480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5856" y="727912"/>
            <a:ext cx="487363" cy="487363"/>
          </a:xfrm>
          <a:prstGeom prst="rect">
            <a:avLst/>
          </a:prstGeom>
        </p:spPr>
      </p:pic>
      <p:pic>
        <p:nvPicPr>
          <p:cNvPr id="6" name="Online médium 5" title="Значение финала пьесы. Роль смеха в комедии. Новаторство Гоголя драматурга">
            <a:hlinkClick r:id="" action="ppaction://media"/>
            <a:extLst>
              <a:ext uri="{FF2B5EF4-FFF2-40B4-BE49-F238E27FC236}">
                <a16:creationId xmlns:a16="http://schemas.microsoft.com/office/drawing/2014/main" id="{EC9E56E7-5FD4-4155-9EAB-64313139A7DA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6"/>
          <a:stretch>
            <a:fillRect/>
          </a:stretch>
        </p:blipFill>
        <p:spPr>
          <a:xfrm>
            <a:off x="4088882" y="2113199"/>
            <a:ext cx="7636858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27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35062D-7EC9-470F-B0FD-CE741E0F7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dirty="0"/>
              <a:t>«</a:t>
            </a:r>
            <a:r>
              <a:rPr lang="cs-CZ" altLang="cs-CZ" dirty="0" err="1"/>
              <a:t>Ревизор</a:t>
            </a:r>
            <a:r>
              <a:rPr lang="cs-CZ" altLang="cs-CZ" dirty="0"/>
              <a:t>»</a:t>
            </a:r>
            <a:endParaRPr lang="cs-CZ" dirty="0"/>
          </a:p>
        </p:txBody>
      </p:sp>
      <p:pic>
        <p:nvPicPr>
          <p:cNvPr id="4" name="Online médium 4" title="&quot;Ревизор&quot; Н.В.Гоголя - Малый театр">
            <a:hlinkClick r:id="" action="ppaction://media"/>
            <a:extLst>
              <a:ext uri="{FF2B5EF4-FFF2-40B4-BE49-F238E27FC236}">
                <a16:creationId xmlns:a16="http://schemas.microsoft.com/office/drawing/2014/main" id="{75935B51-A03B-449F-8846-15A25BE8D72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93418" y="2043295"/>
            <a:ext cx="7316053" cy="413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83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D41F64-3860-49A5-BBF0-25640FCAB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044" y="549275"/>
            <a:ext cx="10653417" cy="896970"/>
          </a:xfrm>
        </p:spPr>
        <p:txBody>
          <a:bodyPr>
            <a:normAutofit/>
          </a:bodyPr>
          <a:lstStyle/>
          <a:p>
            <a:r>
              <a:rPr lang="cs-CZ" altLang="cs-CZ" sz="3600" b="1" dirty="0" err="1"/>
              <a:t>Михаил</a:t>
            </a:r>
            <a:r>
              <a:rPr lang="cs-CZ" altLang="cs-CZ" sz="3600" b="1" dirty="0"/>
              <a:t> </a:t>
            </a:r>
            <a:r>
              <a:rPr lang="cs-CZ" altLang="cs-CZ" sz="3600" b="1" dirty="0" err="1"/>
              <a:t>Юрьевич</a:t>
            </a:r>
            <a:r>
              <a:rPr lang="cs-CZ" altLang="cs-CZ" sz="3600" b="1" dirty="0"/>
              <a:t> </a:t>
            </a:r>
            <a:r>
              <a:rPr lang="cs-CZ" altLang="cs-CZ" sz="3600" b="1" dirty="0" err="1"/>
              <a:t>Лермонтов</a:t>
            </a:r>
            <a:r>
              <a:rPr lang="cs-CZ" altLang="cs-CZ" sz="3600" b="1" dirty="0"/>
              <a:t> (1814-1841)</a:t>
            </a: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D3F269-4264-481A-9CC7-202CD5A5D8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113199"/>
            <a:ext cx="6456427" cy="1059209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cs-CZ" altLang="cs-CZ" dirty="0"/>
              <a:t>«</a:t>
            </a:r>
            <a:r>
              <a:rPr lang="cs-CZ" altLang="cs-CZ" dirty="0" err="1"/>
              <a:t>Люди</a:t>
            </a:r>
            <a:r>
              <a:rPr lang="cs-CZ" altLang="cs-CZ" dirty="0"/>
              <a:t> и </a:t>
            </a:r>
            <a:r>
              <a:rPr lang="cs-CZ" altLang="cs-CZ" dirty="0" err="1"/>
              <a:t>страсти</a:t>
            </a:r>
            <a:r>
              <a:rPr lang="cs-CZ" altLang="cs-CZ" dirty="0"/>
              <a:t>», «</a:t>
            </a:r>
            <a:r>
              <a:rPr lang="cs-CZ" altLang="cs-CZ" dirty="0" err="1"/>
              <a:t>Странный</a:t>
            </a:r>
            <a:r>
              <a:rPr lang="cs-CZ" altLang="cs-CZ" dirty="0"/>
              <a:t> </a:t>
            </a:r>
            <a:r>
              <a:rPr lang="cs-CZ" altLang="cs-CZ" dirty="0" err="1"/>
              <a:t>человек</a:t>
            </a:r>
            <a:r>
              <a:rPr lang="cs-CZ" altLang="cs-CZ" dirty="0"/>
              <a:t>», «</a:t>
            </a:r>
            <a:r>
              <a:rPr lang="cs-CZ" altLang="cs-CZ" dirty="0" err="1"/>
              <a:t>Два</a:t>
            </a:r>
            <a:r>
              <a:rPr lang="cs-CZ" altLang="cs-CZ" dirty="0"/>
              <a:t> </a:t>
            </a:r>
            <a:r>
              <a:rPr lang="cs-CZ" altLang="cs-CZ" dirty="0" err="1"/>
              <a:t>брата</a:t>
            </a:r>
            <a:r>
              <a:rPr lang="cs-CZ" altLang="cs-CZ" dirty="0"/>
              <a:t>»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cs-CZ" dirty="0"/>
              <a:t>«</a:t>
            </a:r>
            <a:r>
              <a:rPr lang="cs-CZ" altLang="cs-CZ" dirty="0" err="1"/>
              <a:t>Маскарад</a:t>
            </a:r>
            <a:r>
              <a:rPr lang="cs-CZ" altLang="cs-CZ" dirty="0"/>
              <a:t>»</a:t>
            </a:r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9EADE91-1400-4A22-ADE1-3F7742B1BA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5857" y="727912"/>
            <a:ext cx="487363" cy="487363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2189D4B9-6BF8-4E8E-AFD6-F10E1C6E0D73}"/>
              </a:ext>
            </a:extLst>
          </p:cNvPr>
          <p:cNvSpPr txBox="1">
            <a:spLocks/>
          </p:cNvSpPr>
          <p:nvPr/>
        </p:nvSpPr>
        <p:spPr>
          <a:xfrm>
            <a:off x="1044417" y="3644726"/>
            <a:ext cx="11091600" cy="13320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b="1" dirty="0" err="1"/>
              <a:t>Александр</a:t>
            </a:r>
            <a:r>
              <a:rPr lang="cs-CZ" sz="3600" b="1" dirty="0"/>
              <a:t> </a:t>
            </a:r>
            <a:r>
              <a:rPr lang="cs-CZ" sz="3600" b="1" dirty="0" err="1"/>
              <a:t>Николаевич</a:t>
            </a:r>
            <a:r>
              <a:rPr lang="cs-CZ" sz="3600" b="1" dirty="0"/>
              <a:t> </a:t>
            </a:r>
            <a:r>
              <a:rPr lang="cs-CZ" sz="3600" b="1" dirty="0" err="1"/>
              <a:t>Островский</a:t>
            </a:r>
            <a:r>
              <a:rPr lang="cs-CZ" sz="3600" b="1" dirty="0"/>
              <a:t> (1823-1886)</a:t>
            </a:r>
            <a:endParaRPr lang="cs-CZ" sz="3600" dirty="0"/>
          </a:p>
        </p:txBody>
      </p:sp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0BA599ED-DC55-4545-A2F4-A3F83975E76C}"/>
              </a:ext>
            </a:extLst>
          </p:cNvPr>
          <p:cNvSpPr txBox="1">
            <a:spLocks/>
          </p:cNvSpPr>
          <p:nvPr/>
        </p:nvSpPr>
        <p:spPr>
          <a:xfrm>
            <a:off x="549538" y="4624365"/>
            <a:ext cx="11090274" cy="1684360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  <a:defRPr/>
            </a:pPr>
            <a:r>
              <a:rPr lang="ru-RU" dirty="0"/>
              <a:t>реалистическая драма нового типа</a:t>
            </a:r>
            <a:endParaRPr lang="cs-CZ" dirty="0"/>
          </a:p>
          <a:p>
            <a:pPr>
              <a:spcAft>
                <a:spcPts val="0"/>
              </a:spcAft>
              <a:defRPr/>
            </a:pPr>
            <a:r>
              <a:rPr lang="cs-CZ" dirty="0" err="1"/>
              <a:t>Комедии</a:t>
            </a:r>
            <a:r>
              <a:rPr lang="cs-CZ" dirty="0"/>
              <a:t>: «</a:t>
            </a:r>
            <a:r>
              <a:rPr lang="cs-CZ" dirty="0" err="1"/>
              <a:t>Бедность</a:t>
            </a:r>
            <a:r>
              <a:rPr lang="cs-CZ" dirty="0"/>
              <a:t> </a:t>
            </a:r>
            <a:r>
              <a:rPr lang="cs-CZ" dirty="0" err="1"/>
              <a:t>не</a:t>
            </a:r>
            <a:r>
              <a:rPr lang="cs-CZ" dirty="0"/>
              <a:t> </a:t>
            </a:r>
            <a:r>
              <a:rPr lang="cs-CZ" dirty="0" err="1"/>
              <a:t>порок</a:t>
            </a:r>
            <a:r>
              <a:rPr lang="cs-CZ" dirty="0"/>
              <a:t>», «</a:t>
            </a:r>
            <a:r>
              <a:rPr lang="cs-CZ" dirty="0" err="1"/>
              <a:t>Доходное</a:t>
            </a:r>
            <a:r>
              <a:rPr lang="cs-CZ" dirty="0"/>
              <a:t> </a:t>
            </a:r>
            <a:r>
              <a:rPr lang="cs-CZ" dirty="0" err="1"/>
              <a:t>место</a:t>
            </a:r>
            <a:r>
              <a:rPr lang="cs-CZ" dirty="0"/>
              <a:t>»,«</a:t>
            </a:r>
            <a:r>
              <a:rPr lang="cs-CZ" dirty="0" err="1"/>
              <a:t>Волки</a:t>
            </a:r>
            <a:r>
              <a:rPr lang="cs-CZ" dirty="0"/>
              <a:t> и </a:t>
            </a:r>
            <a:r>
              <a:rPr lang="cs-CZ" dirty="0" err="1"/>
              <a:t>овцы</a:t>
            </a:r>
            <a:r>
              <a:rPr lang="cs-CZ" dirty="0"/>
              <a:t>», «</a:t>
            </a:r>
            <a:r>
              <a:rPr lang="cs-CZ" dirty="0" err="1"/>
              <a:t>Гроза</a:t>
            </a:r>
            <a:r>
              <a:rPr lang="cs-CZ" dirty="0"/>
              <a:t>», «</a:t>
            </a:r>
            <a:r>
              <a:rPr lang="cs-CZ" dirty="0" err="1"/>
              <a:t>Горячее</a:t>
            </a:r>
            <a:r>
              <a:rPr lang="cs-CZ" dirty="0"/>
              <a:t> </a:t>
            </a:r>
            <a:r>
              <a:rPr lang="cs-CZ" dirty="0" err="1"/>
              <a:t>сердце</a:t>
            </a:r>
            <a:r>
              <a:rPr lang="cs-CZ" dirty="0"/>
              <a:t>», «</a:t>
            </a:r>
            <a:r>
              <a:rPr lang="cs-CZ" dirty="0" err="1"/>
              <a:t>Лес</a:t>
            </a:r>
            <a:r>
              <a:rPr lang="cs-CZ" dirty="0"/>
              <a:t>», «</a:t>
            </a:r>
            <a:r>
              <a:rPr lang="cs-CZ" dirty="0" err="1"/>
              <a:t>Последняя</a:t>
            </a:r>
            <a:r>
              <a:rPr lang="cs-CZ" dirty="0"/>
              <a:t> </a:t>
            </a:r>
            <a:r>
              <a:rPr lang="cs-CZ" dirty="0" err="1"/>
              <a:t>жертва</a:t>
            </a:r>
            <a:r>
              <a:rPr lang="cs-CZ" dirty="0"/>
              <a:t>», «</a:t>
            </a:r>
            <a:r>
              <a:rPr lang="cs-CZ" dirty="0" err="1"/>
              <a:t>Без</a:t>
            </a:r>
            <a:r>
              <a:rPr lang="cs-CZ" dirty="0"/>
              <a:t> </a:t>
            </a:r>
            <a:r>
              <a:rPr lang="cs-CZ" dirty="0" err="1"/>
              <a:t>вины</a:t>
            </a:r>
            <a:r>
              <a:rPr lang="cs-CZ" dirty="0"/>
              <a:t> </a:t>
            </a:r>
            <a:r>
              <a:rPr lang="cs-CZ" dirty="0" err="1"/>
              <a:t>виноватые</a:t>
            </a:r>
            <a:r>
              <a:rPr lang="cs-CZ" dirty="0"/>
              <a:t>», «</a:t>
            </a:r>
            <a:r>
              <a:rPr lang="cs-CZ" dirty="0" err="1"/>
              <a:t>Бесприданница</a:t>
            </a:r>
            <a:r>
              <a:rPr lang="cs-CZ" dirty="0"/>
              <a:t>» и </a:t>
            </a:r>
            <a:r>
              <a:rPr lang="cs-CZ" dirty="0" err="1"/>
              <a:t>др</a:t>
            </a:r>
            <a:r>
              <a:rPr lang="cs-CZ" dirty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1877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9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DDDFC9-FB51-4943-B4CB-D1BCE158C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682893"/>
            <a:ext cx="11090274" cy="1746107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dirty="0" err="1"/>
              <a:t>реалистическиe</a:t>
            </a:r>
            <a:r>
              <a:rPr lang="cs-CZ" dirty="0"/>
              <a:t> </a:t>
            </a:r>
            <a:r>
              <a:rPr lang="cs-CZ" dirty="0" err="1"/>
              <a:t>комедии</a:t>
            </a:r>
            <a:r>
              <a:rPr lang="cs-CZ" dirty="0"/>
              <a:t>: «</a:t>
            </a:r>
            <a:r>
              <a:rPr lang="cs-CZ" dirty="0" err="1"/>
              <a:t>Безденежье</a:t>
            </a:r>
            <a:r>
              <a:rPr lang="cs-CZ" dirty="0"/>
              <a:t>», «</a:t>
            </a:r>
            <a:r>
              <a:rPr lang="cs-CZ" dirty="0" err="1"/>
              <a:t>Холостяк</a:t>
            </a:r>
            <a:r>
              <a:rPr lang="cs-CZ" dirty="0"/>
              <a:t>», «</a:t>
            </a:r>
            <a:r>
              <a:rPr lang="cs-CZ" dirty="0" err="1"/>
              <a:t>Нахлебник</a:t>
            </a:r>
            <a:r>
              <a:rPr lang="cs-CZ" dirty="0"/>
              <a:t>»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dirty="0"/>
              <a:t>«Завтрак у предводителя» 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dirty="0"/>
              <a:t>«Месяц в деревне», «Где тонко, там и рвется»</a:t>
            </a:r>
            <a:r>
              <a:rPr lang="cs-CZ" dirty="0"/>
              <a:t>, </a:t>
            </a:r>
            <a:r>
              <a:rPr lang="ru-RU" dirty="0"/>
              <a:t>«Провинциалка»</a:t>
            </a:r>
            <a:endParaRPr lang="cs-CZ" dirty="0"/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45BEDB2-632A-4FA4-96DB-672650788C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2488" y="755650"/>
            <a:ext cx="487363" cy="487363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B4011B5-60E8-4988-BA62-7A182CB88FC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2488" y="4220223"/>
            <a:ext cx="487363" cy="487363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0AB9EF7D-24F9-43F5-AD11-75156ADD6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720" y="529482"/>
            <a:ext cx="10653417" cy="938440"/>
          </a:xfrm>
        </p:spPr>
        <p:txBody>
          <a:bodyPr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4400" b="1" dirty="0" err="1"/>
              <a:t>Иван</a:t>
            </a:r>
            <a:r>
              <a:rPr lang="cs-CZ" sz="4400" b="1" dirty="0"/>
              <a:t> </a:t>
            </a:r>
            <a:r>
              <a:rPr lang="cs-CZ" sz="4400" b="1" dirty="0" err="1"/>
              <a:t>Сергеевич</a:t>
            </a:r>
            <a:r>
              <a:rPr lang="cs-CZ" sz="4400" b="1" dirty="0"/>
              <a:t> </a:t>
            </a:r>
            <a:r>
              <a:rPr lang="cs-CZ" sz="4400" b="1" dirty="0" err="1"/>
              <a:t>Тургенев</a:t>
            </a:r>
            <a:endParaRPr lang="cs-CZ" sz="4400" dirty="0"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885FC259-DA0D-4B69-99E3-8CBB20F9B1BE}"/>
              </a:ext>
            </a:extLst>
          </p:cNvPr>
          <p:cNvSpPr txBox="1">
            <a:spLocks/>
          </p:cNvSpPr>
          <p:nvPr/>
        </p:nvSpPr>
        <p:spPr>
          <a:xfrm>
            <a:off x="987719" y="4115547"/>
            <a:ext cx="10653417" cy="84833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4000" b="1" dirty="0" err="1"/>
              <a:t>Михаил</a:t>
            </a:r>
            <a:r>
              <a:rPr lang="cs-CZ" sz="4000" b="1" dirty="0"/>
              <a:t> </a:t>
            </a:r>
            <a:r>
              <a:rPr lang="cs-CZ" sz="4000" b="1" dirty="0" err="1"/>
              <a:t>Евграфович</a:t>
            </a:r>
            <a:r>
              <a:rPr lang="cs-CZ" sz="4000" b="1" dirty="0"/>
              <a:t> </a:t>
            </a:r>
            <a:r>
              <a:rPr lang="cs-CZ" sz="4000" b="1" dirty="0" err="1"/>
              <a:t>Салтыков</a:t>
            </a:r>
            <a:r>
              <a:rPr lang="cs-CZ" sz="4000" b="1" dirty="0"/>
              <a:t> – </a:t>
            </a:r>
            <a:r>
              <a:rPr lang="cs-CZ" sz="4000" b="1" dirty="0" err="1"/>
              <a:t>Щедрин</a:t>
            </a:r>
            <a:endParaRPr lang="cs-CZ" sz="4000" b="1" dirty="0"/>
          </a:p>
        </p:txBody>
      </p:sp>
      <p:sp>
        <p:nvSpPr>
          <p:cNvPr id="10" name="Zástupný obsah 2">
            <a:extLst>
              <a:ext uri="{FF2B5EF4-FFF2-40B4-BE49-F238E27FC236}">
                <a16:creationId xmlns:a16="http://schemas.microsoft.com/office/drawing/2014/main" id="{BDFC26C6-41B5-4825-8910-092CF925F69E}"/>
              </a:ext>
            </a:extLst>
          </p:cNvPr>
          <p:cNvSpPr txBox="1">
            <a:spLocks/>
          </p:cNvSpPr>
          <p:nvPr/>
        </p:nvSpPr>
        <p:spPr>
          <a:xfrm>
            <a:off x="769290" y="4963886"/>
            <a:ext cx="11090274" cy="1576873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/>
              <a:t>«Смерть </a:t>
            </a:r>
            <a:r>
              <a:rPr lang="ru-RU" dirty="0" err="1"/>
              <a:t>Пазухина</a:t>
            </a:r>
            <a:r>
              <a:rPr lang="ru-RU" dirty="0"/>
              <a:t>», «Соглашение»</a:t>
            </a:r>
            <a:endParaRPr lang="cs-CZ" dirty="0"/>
          </a:p>
          <a:p>
            <a:pPr marL="0" indent="0">
              <a:buNone/>
            </a:pPr>
            <a:r>
              <a:rPr lang="ru-RU" dirty="0"/>
              <a:t>«Погоня за счастьем», «Недовольные», «Тени»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0350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3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907045-5E19-47C7-BB77-8AD94F475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200" y="549275"/>
            <a:ext cx="11091600" cy="13320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Антон Павлович Чехов</a:t>
            </a:r>
            <a:r>
              <a:rPr lang="cs-CZ" b="1" dirty="0"/>
              <a:t> (1860-1904)</a:t>
            </a:r>
            <a:br>
              <a:rPr lang="ru-RU" b="1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7EABAE-3122-45B5-AE16-1E7545EDD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7482" y="1693321"/>
            <a:ext cx="10492992" cy="4791455"/>
          </a:xfrm>
        </p:spPr>
        <p:txBody>
          <a:bodyPr>
            <a:normAutofit fontScale="85000" lnSpcReduction="20000"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dirty="0"/>
              <a:t>: «О вреде курения табака», «Лебединая песня», «Медведь» и др.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dirty="0"/>
              <a:t>в 1895 – 1903 году: «Чайка», «Вишневый сад», «Дядя Ваня», «Три сестры».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dirty="0"/>
              <a:t>Творчество Чехова ознаменовало глубокий сдвиг в истории драматического театра и оказало огромное влияние на развитие драматургии 20 века.</a:t>
            </a:r>
            <a:endParaRPr lang="cs-CZ" dirty="0"/>
          </a:p>
          <a:p>
            <a:pPr marL="0" indent="0" fontAlgn="auto">
              <a:spcAft>
                <a:spcPts val="0"/>
              </a:spcAft>
              <a:buNone/>
              <a:defRPr/>
            </a:pPr>
            <a:endParaRPr lang="cs-CZ" dirty="0"/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ru-RU" b="1" dirty="0"/>
              <a:t>Особенности поэтики «новой драмы»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dirty="0"/>
              <a:t>внутренние конфликты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dirty="0"/>
              <a:t>реплики героев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dirty="0"/>
              <a:t>задача драматурга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dirty="0"/>
              <a:t>у каждого героя своя драма жизни, одиночество</a:t>
            </a:r>
            <a:r>
              <a:rPr lang="cs-CZ" dirty="0"/>
              <a:t> </a:t>
            </a:r>
            <a:r>
              <a:rPr lang="cs-CZ" dirty="0">
                <a:solidFill>
                  <a:schemeClr val="tx1"/>
                </a:solidFill>
              </a:rPr>
              <a:t>- </a:t>
            </a:r>
            <a:r>
              <a:rPr lang="ru-RU" b="0" i="0" dirty="0">
                <a:solidFill>
                  <a:schemeClr val="tx1"/>
                </a:solidFill>
                <a:effectLst/>
                <a:latin typeface="YS Text Optional"/>
              </a:rPr>
              <a:t>«разговор глухих»</a:t>
            </a:r>
            <a:endParaRPr lang="ru-RU" dirty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dirty="0"/>
              <a:t>переплетение в пьесе лирического, комического и драматического начала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dirty="0"/>
              <a:t>ремарки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dirty="0"/>
              <a:t>символы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dirty="0"/>
              <a:t>финалы пьес чаще всего трагичны</a:t>
            </a:r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9CB5A20-1EC7-4BA0-A48D-62628B6C5E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6518" y="2972746"/>
            <a:ext cx="487363" cy="487363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B790842-C1CE-4250-80E8-94B0AA129FC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1478" y="16375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46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4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34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édium 3" title="А.П.Чехов. Дядя Ваня. Фрагмент спектакля во МХАТе. О.Борисов и А.Мягков (1985)">
            <a:hlinkClick r:id="" action="ppaction://media"/>
            <a:extLst>
              <a:ext uri="{FF2B5EF4-FFF2-40B4-BE49-F238E27FC236}">
                <a16:creationId xmlns:a16="http://schemas.microsoft.com/office/drawing/2014/main" id="{46B3C572-21A5-4088-8F47-059427D90DD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11200" y="2476500"/>
            <a:ext cx="4573037" cy="342977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C3902F4-25C2-45EA-964C-2A1D88DE2D29}"/>
              </a:ext>
            </a:extLst>
          </p:cNvPr>
          <p:cNvSpPr txBox="1"/>
          <p:nvPr/>
        </p:nvSpPr>
        <p:spPr>
          <a:xfrm>
            <a:off x="711200" y="1472497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«</a:t>
            </a:r>
            <a:r>
              <a:rPr lang="cs-CZ" dirty="0" err="1"/>
              <a:t>Дядя</a:t>
            </a:r>
            <a:r>
              <a:rPr lang="cs-CZ" dirty="0"/>
              <a:t> </a:t>
            </a:r>
            <a:r>
              <a:rPr lang="cs-CZ" dirty="0" err="1"/>
              <a:t>Ваня</a:t>
            </a:r>
            <a:r>
              <a:rPr lang="cs-CZ" dirty="0"/>
              <a:t>». </a:t>
            </a:r>
            <a:r>
              <a:rPr lang="cs-CZ" dirty="0" err="1"/>
              <a:t>Фрагмент</a:t>
            </a:r>
            <a:r>
              <a:rPr lang="cs-CZ" dirty="0"/>
              <a:t> </a:t>
            </a:r>
            <a:r>
              <a:rPr lang="cs-CZ" dirty="0" err="1"/>
              <a:t>спектакля</a:t>
            </a:r>
            <a:r>
              <a:rPr lang="cs-CZ" dirty="0"/>
              <a:t> </a:t>
            </a:r>
            <a:r>
              <a:rPr lang="cs-CZ" dirty="0" err="1"/>
              <a:t>во</a:t>
            </a:r>
            <a:r>
              <a:rPr lang="cs-CZ" dirty="0"/>
              <a:t> </a:t>
            </a:r>
            <a:r>
              <a:rPr lang="cs-CZ" dirty="0" err="1"/>
              <a:t>МХАТе</a:t>
            </a:r>
            <a:r>
              <a:rPr lang="cs-CZ" dirty="0"/>
              <a:t>.</a:t>
            </a:r>
          </a:p>
        </p:txBody>
      </p:sp>
      <p:pic>
        <p:nvPicPr>
          <p:cNvPr id="7" name="Online médium 6" title="Театр им. Пушкина. Спектакль &quot;Вишневый сад&quot;">
            <a:hlinkClick r:id="" action="ppaction://media"/>
            <a:extLst>
              <a:ext uri="{FF2B5EF4-FFF2-40B4-BE49-F238E27FC236}">
                <a16:creationId xmlns:a16="http://schemas.microsoft.com/office/drawing/2014/main" id="{26C65A30-0056-4493-B8FE-E67DA9C09057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5667668" y="2476500"/>
            <a:ext cx="6070404" cy="3429778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79833582-D81E-45DA-A5A2-8218FA6713C0}"/>
              </a:ext>
            </a:extLst>
          </p:cNvPr>
          <p:cNvSpPr txBox="1"/>
          <p:nvPr/>
        </p:nvSpPr>
        <p:spPr>
          <a:xfrm>
            <a:off x="6015135" y="147249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 err="1"/>
              <a:t>Театр</a:t>
            </a:r>
            <a:r>
              <a:rPr lang="cs-CZ" dirty="0"/>
              <a:t> </a:t>
            </a:r>
            <a:r>
              <a:rPr lang="cs-CZ" dirty="0" err="1"/>
              <a:t>им</a:t>
            </a:r>
            <a:r>
              <a:rPr lang="cs-CZ" dirty="0"/>
              <a:t>. </a:t>
            </a:r>
            <a:r>
              <a:rPr lang="cs-CZ" dirty="0" err="1"/>
              <a:t>Пушкина</a:t>
            </a:r>
            <a:r>
              <a:rPr lang="cs-CZ" dirty="0"/>
              <a:t>. </a:t>
            </a:r>
            <a:r>
              <a:rPr lang="cs-CZ" dirty="0" err="1"/>
              <a:t>Спектакль</a:t>
            </a:r>
            <a:r>
              <a:rPr lang="cs-CZ" dirty="0"/>
              <a:t> «</a:t>
            </a:r>
            <a:r>
              <a:rPr lang="cs-CZ" dirty="0" err="1"/>
              <a:t>Вишневый</a:t>
            </a:r>
            <a:r>
              <a:rPr lang="cs-CZ" dirty="0"/>
              <a:t> </a:t>
            </a:r>
            <a:r>
              <a:rPr lang="cs-CZ" dirty="0" err="1"/>
              <a:t>сад</a:t>
            </a:r>
            <a:r>
              <a:rPr lang="cs-CZ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667611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FBB584-4A94-4B6F-850C-AA69D1A11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i="0" dirty="0">
                <a:effectLst/>
              </a:rPr>
              <a:t>Классицистические драматурги: 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FA040DB-D178-4F91-AAE5-EC9351869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3342" y="1750176"/>
            <a:ext cx="7811368" cy="4771922"/>
          </a:xfrm>
        </p:spPr>
        <p:txBody>
          <a:bodyPr>
            <a:normAutofit lnSpcReduction="10000"/>
          </a:bodyPr>
          <a:lstStyle/>
          <a:p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литературная драма утверждается в России в 50-х годах XVIII века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строгое разделение драматических произведений по жанрам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рационализм и строгие правила приводили к тому, что герой выражал лишь одну идею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правило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трёх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единств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0" indent="0">
              <a:buNone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места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времени</a:t>
            </a:r>
            <a:endParaRPr lang="cs-CZ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marL="0" indent="0">
              <a:buNone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действия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9F28418-1D72-4892-A207-BFF53F2AC5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9739" y="1637593"/>
            <a:ext cx="487363" cy="487363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359B1E4-B4F7-4D33-842D-135BE6F6F7B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9739" y="2732601"/>
            <a:ext cx="487363" cy="487363"/>
          </a:xfrm>
          <a:prstGeom prst="rect">
            <a:avLst/>
          </a:prstGeom>
        </p:spPr>
      </p:pic>
      <p:pic>
        <p:nvPicPr>
          <p:cNvPr id="7" name="Grafický objekt 6" descr="Budík se souvislou výplní">
            <a:extLst>
              <a:ext uri="{FF2B5EF4-FFF2-40B4-BE49-F238E27FC236}">
                <a16:creationId xmlns:a16="http://schemas.microsoft.com/office/drawing/2014/main" id="{1D619F2C-8D7D-4A5C-9D4B-0998557E37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415556" y="4822760"/>
            <a:ext cx="914400" cy="914400"/>
          </a:xfrm>
          <a:prstGeom prst="rect">
            <a:avLst/>
          </a:prstGeom>
        </p:spPr>
      </p:pic>
      <p:pic>
        <p:nvPicPr>
          <p:cNvPr id="9" name="Grafický objekt 8" descr="Hodnocení zákazníka se souvislou výplní">
            <a:extLst>
              <a:ext uri="{FF2B5EF4-FFF2-40B4-BE49-F238E27FC236}">
                <a16:creationId xmlns:a16="http://schemas.microsoft.com/office/drawing/2014/main" id="{8AB41825-C374-495F-85B2-A60B6745C3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415556" y="5851525"/>
            <a:ext cx="914400" cy="914400"/>
          </a:xfrm>
          <a:prstGeom prst="rect">
            <a:avLst/>
          </a:prstGeom>
        </p:spPr>
      </p:pic>
      <p:pic>
        <p:nvPicPr>
          <p:cNvPr id="11" name="Grafický objekt 10" descr="Dům se souvislou výplní">
            <a:extLst>
              <a:ext uri="{FF2B5EF4-FFF2-40B4-BE49-F238E27FC236}">
                <a16:creationId xmlns:a16="http://schemas.microsoft.com/office/drawing/2014/main" id="{EA0CB2B7-501F-4843-BA09-12B834E758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377958" y="3744486"/>
            <a:ext cx="914400" cy="9144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25E96AD-7E2E-4CF6-9A87-7501AE38B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710" y="2426742"/>
            <a:ext cx="3042049" cy="3911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CA6F4022-924E-4008-95DE-A94AAF184CDA}"/>
              </a:ext>
            </a:extLst>
          </p:cNvPr>
          <p:cNvSpPr txBox="1"/>
          <p:nvPr/>
        </p:nvSpPr>
        <p:spPr>
          <a:xfrm>
            <a:off x="8879085" y="6337948"/>
            <a:ext cx="34453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«</a:t>
            </a:r>
            <a:r>
              <a:rPr lang="cs-CZ" sz="1400" dirty="0" err="1"/>
              <a:t>Смерть</a:t>
            </a:r>
            <a:r>
              <a:rPr lang="cs-CZ" sz="1400" dirty="0"/>
              <a:t> </a:t>
            </a:r>
            <a:r>
              <a:rPr lang="cs-CZ" sz="1400" dirty="0" err="1"/>
              <a:t>Марата</a:t>
            </a:r>
            <a:r>
              <a:rPr lang="cs-CZ" sz="1400" dirty="0"/>
              <a:t>» - </a:t>
            </a:r>
            <a:r>
              <a:rPr lang="cs-CZ" sz="1400" dirty="0" err="1"/>
              <a:t>Жак</a:t>
            </a:r>
            <a:r>
              <a:rPr lang="cs-CZ" sz="1400" dirty="0"/>
              <a:t> </a:t>
            </a:r>
            <a:r>
              <a:rPr lang="cs-CZ" sz="1400" dirty="0" err="1"/>
              <a:t>Луи</a:t>
            </a:r>
            <a:r>
              <a:rPr lang="cs-CZ" sz="1400" dirty="0"/>
              <a:t> </a:t>
            </a:r>
            <a:r>
              <a:rPr lang="cs-CZ" sz="1400" dirty="0" err="1"/>
              <a:t>Давид</a:t>
            </a:r>
            <a:r>
              <a:rPr lang="cs-CZ" sz="1400" dirty="0"/>
              <a:t> (1793,</a:t>
            </a:r>
          </a:p>
        </p:txBody>
      </p:sp>
    </p:spTree>
    <p:extLst>
      <p:ext uri="{BB962C8B-B14F-4D97-AF65-F5344CB8AC3E}">
        <p14:creationId xmlns:p14="http://schemas.microsoft.com/office/powerpoint/2010/main" val="39627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8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60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920045-4323-4C54-B813-02A456907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800" dirty="0" err="1"/>
              <a:t>Алекс</a:t>
            </a:r>
            <a:r>
              <a:rPr lang="cs-CZ" sz="4800" u="sng" dirty="0" err="1"/>
              <a:t>а</a:t>
            </a:r>
            <a:r>
              <a:rPr lang="cs-CZ" sz="4800" dirty="0" err="1"/>
              <a:t>ндр</a:t>
            </a:r>
            <a:r>
              <a:rPr lang="cs-CZ" sz="4800" dirty="0"/>
              <a:t> </a:t>
            </a:r>
            <a:r>
              <a:rPr lang="cs-CZ" sz="4800" dirty="0" err="1"/>
              <a:t>Петр</a:t>
            </a:r>
            <a:r>
              <a:rPr lang="cs-CZ" sz="4800" u="sng" dirty="0" err="1"/>
              <a:t>о</a:t>
            </a:r>
            <a:r>
              <a:rPr lang="cs-CZ" sz="4800" dirty="0" err="1"/>
              <a:t>вич</a:t>
            </a:r>
            <a:r>
              <a:rPr lang="cs-CZ" sz="4800" dirty="0"/>
              <a:t> </a:t>
            </a:r>
            <a:r>
              <a:rPr lang="cs-CZ" sz="4800" dirty="0" err="1"/>
              <a:t>Сумар</a:t>
            </a:r>
            <a:r>
              <a:rPr lang="cs-CZ" sz="4800" u="sng" dirty="0" err="1"/>
              <a:t>о</a:t>
            </a:r>
            <a:r>
              <a:rPr lang="cs-CZ" sz="4800" dirty="0" err="1"/>
              <a:t>ков</a:t>
            </a:r>
            <a:r>
              <a:rPr lang="cs-CZ" sz="4800" dirty="0"/>
              <a:t> (1717-1777)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163CC0-8524-49B2-BD19-CDA94D0FCF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2778" y="1881275"/>
            <a:ext cx="7033086" cy="3979625"/>
          </a:xfrm>
        </p:spPr>
        <p:txBody>
          <a:bodyPr/>
          <a:lstStyle/>
          <a:p>
            <a:pPr algn="just"/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Хорев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–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написанная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сюжет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истории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Киевской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Руси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Синав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Трувор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», «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Дмитрий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Самозванец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 –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наиболее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известны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его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трагедии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ориентировался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законы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классицизма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творчество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Мольера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Вздoрщица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endParaRPr lang="cs-CZ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E9177E4-B2F4-4079-9A36-739C4E81F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3" r="10986"/>
          <a:stretch>
            <a:fillRect/>
          </a:stretch>
        </p:blipFill>
        <p:spPr bwMode="auto">
          <a:xfrm>
            <a:off x="549538" y="1809491"/>
            <a:ext cx="2898191" cy="4283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74FEC58-0F78-4611-91DF-1111722483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34981" y="1985642"/>
            <a:ext cx="487363" cy="487363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2B9AB50-1862-45CA-A01E-7BAA522F55D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81572" y="33837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90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2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20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ACB80C-3F45-4FBE-8274-F8285D180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Ден</a:t>
            </a:r>
            <a:r>
              <a:rPr lang="cs-CZ" u="sng" dirty="0" err="1"/>
              <a:t>и</a:t>
            </a:r>
            <a:r>
              <a:rPr lang="cs-CZ" dirty="0" err="1"/>
              <a:t>с</a:t>
            </a:r>
            <a:r>
              <a:rPr lang="cs-CZ" dirty="0"/>
              <a:t> </a:t>
            </a:r>
            <a:r>
              <a:rPr lang="cs-CZ" dirty="0" err="1"/>
              <a:t>Ив</a:t>
            </a:r>
            <a:r>
              <a:rPr lang="cs-CZ" u="sng" dirty="0" err="1"/>
              <a:t>а</a:t>
            </a:r>
            <a:r>
              <a:rPr lang="cs-CZ" dirty="0" err="1"/>
              <a:t>нович</a:t>
            </a:r>
            <a:r>
              <a:rPr lang="cs-CZ" dirty="0"/>
              <a:t> </a:t>
            </a:r>
            <a:r>
              <a:rPr lang="cs-CZ" dirty="0" err="1"/>
              <a:t>Фонв</a:t>
            </a:r>
            <a:r>
              <a:rPr lang="cs-CZ" u="sng" dirty="0" err="1"/>
              <a:t>и</a:t>
            </a:r>
            <a:r>
              <a:rPr lang="cs-CZ" dirty="0" err="1"/>
              <a:t>зин</a:t>
            </a:r>
            <a:r>
              <a:rPr lang="cs-CZ" dirty="0"/>
              <a:t> (1745–1792)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951648E-9020-46E7-A3EF-CE3E92CE6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881275"/>
            <a:ext cx="7109570" cy="4211549"/>
          </a:xfrm>
        </p:spPr>
        <p:txBody>
          <a:bodyPr>
            <a:normAutofit/>
          </a:bodyPr>
          <a:lstStyle/>
          <a:p>
            <a:pPr algn="just" fontAlgn="auto">
              <a:spcAft>
                <a:spcPts val="0"/>
              </a:spcAft>
              <a:defRPr/>
            </a:pPr>
            <a:r>
              <a:rPr lang="ru-RU" sz="18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«Отец русской комедии», «сатиры смелый властелин», «северный Мольер» — автор знаменитых бытовых комедий «Бригадир» и «Недоросль». Писатель екатерининской эпохи за свою недолгую жизнь успел преобразовать русскую культуру, дипломатию, классическую и переводную литературу. </a:t>
            </a:r>
            <a:endParaRPr lang="cs-CZ" sz="1800" dirty="0">
              <a:solidFill>
                <a:schemeClr val="tx1">
                  <a:lumMod val="9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fontAlgn="auto">
              <a:spcAft>
                <a:spcPts val="0"/>
              </a:spcAft>
              <a:defRPr/>
            </a:pPr>
            <a:endParaRPr lang="cs-CZ" sz="1800" b="0" i="0" dirty="0">
              <a:solidFill>
                <a:schemeClr val="tx1">
                  <a:lumMod val="95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fontAlgn="auto">
              <a:spcAft>
                <a:spcPts val="0"/>
              </a:spcAft>
              <a:defRPr/>
            </a:pPr>
            <a:r>
              <a:rPr lang="ru-RU" sz="1800" b="0" i="0" dirty="0">
                <a:solidFill>
                  <a:schemeClr val="tx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Творчество Фонвизина развивалось в рамках классицизма, но именно он сделал в русской литературе первый шаг на пути создания реалистической драмы.</a:t>
            </a:r>
            <a:endParaRPr lang="cs-CZ" sz="1800" b="0" i="0" dirty="0">
              <a:solidFill>
                <a:schemeClr val="tx1">
                  <a:lumMod val="95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ru-RU" sz="1800" b="0" i="0" dirty="0">
                <a:solidFill>
                  <a:schemeClr val="tx1">
                    <a:lumMod val="9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Традиции Фонвизина были продолжены в последующее время Н.В. Гоголем и М. Е. Салтыковым-Щедриным.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78F76FD-6C47-40E1-8E33-F29F0A29F6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775" y="212725"/>
            <a:ext cx="487363" cy="487363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2E5F8781-AE57-485A-99C2-995C23C16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516" y="1660783"/>
            <a:ext cx="3505621" cy="443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12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06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F168D5-39B3-418A-B3FD-3B43FB8AF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«Недоросль» - Малый театр</a:t>
            </a:r>
            <a:endParaRPr lang="cs-CZ" dirty="0"/>
          </a:p>
        </p:txBody>
      </p:sp>
      <p:pic>
        <p:nvPicPr>
          <p:cNvPr id="4" name="Online médium 3" title="&quot;Недоросль&quot; - Малый театр">
            <a:hlinkClick r:id="" action="ppaction://media"/>
            <a:extLst>
              <a:ext uri="{FF2B5EF4-FFF2-40B4-BE49-F238E27FC236}">
                <a16:creationId xmlns:a16="http://schemas.microsoft.com/office/drawing/2014/main" id="{D73943F8-E697-4784-AB88-AD85E4FDC77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90710" y="2188936"/>
            <a:ext cx="7658359" cy="432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70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9F3A7C-2B85-481A-B23B-65F69C63F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Васи́лий</a:t>
            </a:r>
            <a:r>
              <a:rPr lang="ru-RU" dirty="0"/>
              <a:t> </a:t>
            </a:r>
            <a:r>
              <a:rPr lang="ru-RU" dirty="0" err="1"/>
              <a:t>Васи́льевич</a:t>
            </a:r>
            <a:r>
              <a:rPr lang="ru-RU" dirty="0"/>
              <a:t> </a:t>
            </a:r>
            <a:r>
              <a:rPr lang="ru-RU" dirty="0" err="1"/>
              <a:t>Капни́ст</a:t>
            </a:r>
            <a:r>
              <a:rPr lang="ru-RU" dirty="0"/>
              <a:t> (1758–1823</a:t>
            </a:r>
            <a:r>
              <a:rPr lang="cs-CZ" dirty="0"/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57BEB87-7341-4155-A20C-DD8B3FE6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226" y="2316009"/>
            <a:ext cx="7650162" cy="3979625"/>
          </a:xfrm>
        </p:spPr>
        <p:txBody>
          <a:bodyPr/>
          <a:lstStyle/>
          <a:p>
            <a:r>
              <a:rPr lang="ru-RU" dirty="0">
                <a:solidFill>
                  <a:schemeClr val="tx1">
                    <a:lumMod val="95000"/>
                  </a:schemeClr>
                </a:solidFill>
              </a:rPr>
              <a:t>продолжает традиции А.П. Сумарокова и Д.И. Фонвизина</a:t>
            </a:r>
            <a:endParaRPr lang="cs-CZ" dirty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ru-RU" dirty="0">
                <a:solidFill>
                  <a:schemeClr val="tx1">
                    <a:lumMod val="95000"/>
                  </a:schemeClr>
                </a:solidFill>
              </a:rPr>
              <a:t>«Ода на рабство»</a:t>
            </a:r>
            <a:r>
              <a:rPr lang="cs-CZ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20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—</a:t>
            </a:r>
            <a:r>
              <a:rPr lang="cs-CZ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95000"/>
                  </a:schemeClr>
                </a:solidFill>
              </a:rPr>
              <a:t>антикрепостническиое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</a:rPr>
              <a:t> произведение</a:t>
            </a:r>
            <a:endParaRPr lang="cs-CZ" dirty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ru-RU" dirty="0">
                <a:solidFill>
                  <a:schemeClr val="tx1">
                    <a:lumMod val="95000"/>
                  </a:schemeClr>
                </a:solidFill>
              </a:rPr>
              <a:t>«Ябеда»</a:t>
            </a:r>
            <a:r>
              <a:rPr lang="cs-CZ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sz="2000" dirty="0">
                <a:solidFill>
                  <a:schemeClr val="tx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—</a:t>
            </a:r>
            <a:r>
              <a:rPr lang="cs-CZ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</a:rPr>
              <a:t>сатирическая комедия</a:t>
            </a:r>
            <a:endParaRPr lang="cs-CZ" dirty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ru-RU" dirty="0">
                <a:solidFill>
                  <a:schemeClr val="tx1">
                    <a:lumMod val="95000"/>
                  </a:schemeClr>
                </a:solidFill>
              </a:rPr>
              <a:t>обличительный характер творчества</a:t>
            </a:r>
          </a:p>
          <a:p>
            <a:r>
              <a:rPr lang="ru-RU" dirty="0">
                <a:solidFill>
                  <a:schemeClr val="tx1">
                    <a:lumMod val="95000"/>
                  </a:schemeClr>
                </a:solidFill>
              </a:rPr>
              <a:t>бытовой язык</a:t>
            </a:r>
            <a:endParaRPr lang="cs-CZ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CDAD60E-5A05-44D4-B46C-74B3EAFEE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277" y="2171094"/>
            <a:ext cx="2994537" cy="399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F097B33-D3A4-4B0C-A3CD-28EE9578E1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5856" y="15388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03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1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BB93F3-AD67-4B76-B0E6-A135FEB17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Вторая половина </a:t>
            </a:r>
            <a:r>
              <a:rPr lang="cs-CZ" dirty="0"/>
              <a:t>XVIII </a:t>
            </a:r>
            <a:r>
              <a:rPr lang="ru-RU" dirty="0"/>
              <a:t>века 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E3ED36-D8C2-444E-9763-D53057ED1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699" y="1657560"/>
            <a:ext cx="5654350" cy="4808554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dirty="0">
                <a:solidFill>
                  <a:schemeClr val="tx1">
                    <a:lumMod val="95000"/>
                  </a:schemeClr>
                </a:solidFill>
              </a:rPr>
              <a:t>сатирическая комедия: </a:t>
            </a:r>
            <a:endParaRPr lang="cs-CZ" dirty="0">
              <a:solidFill>
                <a:schemeClr val="tx1">
                  <a:lumMod val="9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dirty="0">
                <a:solidFill>
                  <a:schemeClr val="tx1">
                    <a:lumMod val="95000"/>
                  </a:schemeClr>
                </a:solidFill>
              </a:rPr>
              <a:t>	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</a:rPr>
              <a:t>Я.Б. Княжнин</a:t>
            </a:r>
            <a:endParaRPr lang="cs-CZ" dirty="0">
              <a:solidFill>
                <a:schemeClr val="tx1">
                  <a:lumMod val="9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dirty="0">
                <a:solidFill>
                  <a:schemeClr val="tx1">
                    <a:lumMod val="95000"/>
                  </a:schemeClr>
                </a:solidFill>
              </a:rPr>
              <a:t>	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</a:rPr>
              <a:t>В.В. Капнист</a:t>
            </a:r>
            <a:endParaRPr lang="cs-CZ" dirty="0">
              <a:solidFill>
                <a:schemeClr val="tx1">
                  <a:lumMod val="9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dirty="0">
                <a:solidFill>
                  <a:schemeClr val="tx1">
                    <a:lumMod val="95000"/>
                  </a:schemeClr>
                </a:solidFill>
              </a:rPr>
              <a:t>	</a:t>
            </a:r>
            <a:r>
              <a:rPr lang="ru-RU" dirty="0">
                <a:solidFill>
                  <a:schemeClr val="tx1">
                    <a:lumMod val="95000"/>
                  </a:schemeClr>
                </a:solidFill>
              </a:rPr>
              <a:t>И.А. Крылов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000" dirty="0">
                <a:solidFill>
                  <a:schemeClr val="tx1">
                    <a:lumMod val="95000"/>
                  </a:schemeClr>
                </a:solidFill>
              </a:rPr>
              <a:t>политическая трагедия: </a:t>
            </a:r>
            <a:endParaRPr lang="cs-CZ" sz="2000" dirty="0">
              <a:solidFill>
                <a:schemeClr val="tx1">
                  <a:lumMod val="9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dirty="0">
                <a:solidFill>
                  <a:schemeClr val="tx1">
                    <a:lumMod val="95000"/>
                  </a:schemeClr>
                </a:solidFill>
              </a:rPr>
              <a:t>	</a:t>
            </a:r>
            <a:r>
              <a:rPr lang="ru-RU" sz="2000" dirty="0">
                <a:solidFill>
                  <a:schemeClr val="tx1">
                    <a:lumMod val="95000"/>
                  </a:schemeClr>
                </a:solidFill>
              </a:rPr>
              <a:t>Н.Н. </a:t>
            </a:r>
            <a:r>
              <a:rPr lang="ru-RU" sz="2000" dirty="0" err="1">
                <a:solidFill>
                  <a:schemeClr val="tx1">
                    <a:lumMod val="95000"/>
                  </a:schemeClr>
                </a:solidFill>
              </a:rPr>
              <a:t>Николев</a:t>
            </a:r>
            <a:endParaRPr lang="cs-CZ" dirty="0">
              <a:solidFill>
                <a:schemeClr val="tx1">
                  <a:lumMod val="9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sz="2000" dirty="0">
                <a:solidFill>
                  <a:schemeClr val="tx1">
                    <a:lumMod val="95000"/>
                  </a:schemeClr>
                </a:solidFill>
              </a:rPr>
              <a:t>	</a:t>
            </a:r>
            <a:r>
              <a:rPr lang="ru-RU" sz="2000" dirty="0">
                <a:solidFill>
                  <a:schemeClr val="tx1">
                    <a:lumMod val="95000"/>
                  </a:schemeClr>
                </a:solidFill>
              </a:rPr>
              <a:t>Я.Б. Княжнин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000" dirty="0">
                <a:solidFill>
                  <a:schemeClr val="tx1">
                    <a:lumMod val="95000"/>
                  </a:schemeClr>
                </a:solidFill>
              </a:rPr>
              <a:t>слёзная комедия и мещанская драма: </a:t>
            </a:r>
            <a:endParaRPr lang="cs-CZ" sz="2000" dirty="0">
              <a:solidFill>
                <a:schemeClr val="tx1">
                  <a:lumMod val="9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sz="2000" dirty="0">
                <a:solidFill>
                  <a:schemeClr val="tx1">
                    <a:lumMod val="95000"/>
                  </a:schemeClr>
                </a:solidFill>
              </a:rPr>
              <a:t>	</a:t>
            </a:r>
            <a:r>
              <a:rPr lang="ru-RU" sz="2000" dirty="0">
                <a:solidFill>
                  <a:schemeClr val="tx1">
                    <a:lumMod val="95000"/>
                  </a:schemeClr>
                </a:solidFill>
              </a:rPr>
              <a:t>В.И. Лукин</a:t>
            </a:r>
            <a:endParaRPr lang="cs-CZ" sz="2000" dirty="0">
              <a:solidFill>
                <a:schemeClr val="tx1">
                  <a:lumMod val="95000"/>
                </a:schemeClr>
              </a:solidFill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cs-CZ" sz="2000" dirty="0">
                <a:solidFill>
                  <a:schemeClr val="tx1">
                    <a:lumMod val="95000"/>
                  </a:schemeClr>
                </a:solidFill>
              </a:rPr>
              <a:t>	</a:t>
            </a:r>
            <a:r>
              <a:rPr lang="ru-RU" sz="2000" dirty="0">
                <a:solidFill>
                  <a:schemeClr val="tx1">
                    <a:lumMod val="95000"/>
                  </a:schemeClr>
                </a:solidFill>
              </a:rPr>
              <a:t>М.М. Херасков</a:t>
            </a:r>
            <a:endParaRPr lang="cs-CZ" sz="2000" dirty="0">
              <a:solidFill>
                <a:schemeClr val="tx1">
                  <a:lumMod val="95000"/>
                </a:schemeClr>
              </a:solidFill>
            </a:endParaRPr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904B959-D8BC-42C9-AFB0-88D5248D10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5856" y="1566528"/>
            <a:ext cx="487363" cy="487363"/>
          </a:xfrm>
          <a:prstGeom prst="rect">
            <a:avLst/>
          </a:prstGeom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2930DDA5-9E2E-4D8F-90CE-EB9939F164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8" b="3156"/>
          <a:stretch/>
        </p:blipFill>
        <p:spPr bwMode="auto">
          <a:xfrm>
            <a:off x="6774351" y="2226508"/>
            <a:ext cx="4868111" cy="342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53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11DDA9-631B-43A7-999A-B74955405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06" y="549275"/>
            <a:ext cx="10634756" cy="1332000"/>
          </a:xfrm>
        </p:spPr>
        <p:txBody>
          <a:bodyPr/>
          <a:lstStyle/>
          <a:p>
            <a:r>
              <a:rPr lang="cs-CZ" dirty="0"/>
              <a:t>XIX </a:t>
            </a:r>
            <a:r>
              <a:rPr lang="ru-RU" dirty="0"/>
              <a:t>век 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A175398-5FBC-45E5-AE7F-B25437E32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9078" y="1881275"/>
            <a:ext cx="7117575" cy="3979625"/>
          </a:xfrm>
        </p:spPr>
        <p:txBody>
          <a:bodyPr>
            <a:normAutofit fontScale="85000" lnSpcReduction="20000"/>
          </a:bodyPr>
          <a:lstStyle/>
          <a:p>
            <a:pPr>
              <a:spcAft>
                <a:spcPts val="0"/>
              </a:spcAft>
              <a:defRPr/>
            </a:pPr>
            <a:r>
              <a:rPr lang="cs-CZ" sz="2000" dirty="0">
                <a:solidFill>
                  <a:schemeClr val="tx1"/>
                </a:solidFill>
              </a:rPr>
              <a:t>И.А. </a:t>
            </a:r>
            <a:r>
              <a:rPr lang="cs-CZ" sz="2000" dirty="0" err="1">
                <a:solidFill>
                  <a:schemeClr val="tx1"/>
                </a:solidFill>
              </a:rPr>
              <a:t>Крылов</a:t>
            </a:r>
            <a:r>
              <a:rPr lang="cs-CZ" sz="2000" dirty="0">
                <a:solidFill>
                  <a:schemeClr val="tx1"/>
                </a:solidFill>
              </a:rPr>
              <a:t> 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—</a:t>
            </a:r>
            <a:r>
              <a:rPr lang="cs-CZ" sz="2000" dirty="0">
                <a:solidFill>
                  <a:schemeClr val="tx1"/>
                </a:solidFill>
              </a:rPr>
              <a:t> «</a:t>
            </a:r>
            <a:r>
              <a:rPr lang="cs-CZ" sz="2000" dirty="0" err="1">
                <a:solidFill>
                  <a:schemeClr val="tx1"/>
                </a:solidFill>
              </a:rPr>
              <a:t>Модная</a:t>
            </a:r>
            <a:r>
              <a:rPr lang="cs-CZ" sz="2000" dirty="0">
                <a:solidFill>
                  <a:schemeClr val="tx1"/>
                </a:solidFill>
              </a:rPr>
              <a:t> </a:t>
            </a:r>
            <a:r>
              <a:rPr lang="cs-CZ" sz="2000" dirty="0" err="1">
                <a:solidFill>
                  <a:schemeClr val="tx1"/>
                </a:solidFill>
              </a:rPr>
              <a:t>Лавка</a:t>
            </a:r>
            <a:r>
              <a:rPr lang="cs-CZ" sz="2000" dirty="0">
                <a:solidFill>
                  <a:schemeClr val="tx1"/>
                </a:solidFill>
              </a:rPr>
              <a:t>» (1806),  «</a:t>
            </a:r>
            <a:r>
              <a:rPr lang="cs-CZ" sz="2000" dirty="0" err="1">
                <a:solidFill>
                  <a:schemeClr val="tx1"/>
                </a:solidFill>
              </a:rPr>
              <a:t>Урок</a:t>
            </a:r>
            <a:r>
              <a:rPr lang="cs-CZ" sz="2000" dirty="0">
                <a:solidFill>
                  <a:schemeClr val="tx1"/>
                </a:solidFill>
              </a:rPr>
              <a:t> </a:t>
            </a:r>
            <a:r>
              <a:rPr lang="cs-CZ" sz="2000" dirty="0" err="1">
                <a:solidFill>
                  <a:schemeClr val="tx1"/>
                </a:solidFill>
              </a:rPr>
              <a:t>дочкам</a:t>
            </a:r>
            <a:r>
              <a:rPr lang="cs-CZ" sz="2000" dirty="0">
                <a:solidFill>
                  <a:schemeClr val="tx1"/>
                </a:solidFill>
              </a:rPr>
              <a:t>» (1807)</a:t>
            </a:r>
          </a:p>
          <a:p>
            <a:pPr>
              <a:spcAft>
                <a:spcPts val="0"/>
              </a:spcAft>
              <a:defRPr/>
            </a:pPr>
            <a:endParaRPr lang="cs-CZ" sz="2000" dirty="0">
              <a:solidFill>
                <a:schemeClr val="tx1"/>
              </a:solidFill>
            </a:endParaRPr>
          </a:p>
          <a:p>
            <a:pPr>
              <a:spcAft>
                <a:spcPts val="0"/>
              </a:spcAft>
              <a:defRPr/>
            </a:pPr>
            <a:r>
              <a:rPr lang="ru-RU" sz="2000" dirty="0">
                <a:solidFill>
                  <a:schemeClr val="tx1"/>
                </a:solidFill>
              </a:rPr>
              <a:t>становление исторической драматургии</a:t>
            </a:r>
          </a:p>
          <a:p>
            <a:pPr marL="0" indent="0">
              <a:spcAft>
                <a:spcPts val="0"/>
              </a:spcAft>
              <a:buNone/>
              <a:defRPr/>
            </a:pPr>
            <a:r>
              <a:rPr lang="cs-CZ" sz="2000" dirty="0">
                <a:solidFill>
                  <a:schemeClr val="tx1"/>
                </a:solidFill>
              </a:rPr>
              <a:t>	</a:t>
            </a:r>
            <a:r>
              <a:rPr lang="ru-RU" sz="2000" dirty="0">
                <a:solidFill>
                  <a:schemeClr val="tx1"/>
                </a:solidFill>
              </a:rPr>
              <a:t>В.А. Озерова - «Дмитрий Донской»</a:t>
            </a:r>
          </a:p>
          <a:p>
            <a:pPr marL="0" indent="0">
              <a:spcAft>
                <a:spcPts val="0"/>
              </a:spcAft>
              <a:buNone/>
              <a:defRPr/>
            </a:pPr>
            <a:r>
              <a:rPr lang="cs-CZ" sz="2000" dirty="0">
                <a:solidFill>
                  <a:schemeClr val="tx1"/>
                </a:solidFill>
              </a:rPr>
              <a:t>	</a:t>
            </a:r>
            <a:r>
              <a:rPr lang="ru-RU" sz="2000" dirty="0">
                <a:solidFill>
                  <a:schemeClr val="tx1"/>
                </a:solidFill>
              </a:rPr>
              <a:t>Ф.Ф. Иванов - «Марфа Посадница, или Покорение Новгорода»</a:t>
            </a:r>
          </a:p>
          <a:p>
            <a:pPr marL="0" indent="0">
              <a:spcAft>
                <a:spcPts val="0"/>
              </a:spcAft>
              <a:buNone/>
              <a:defRPr/>
            </a:pPr>
            <a:r>
              <a:rPr lang="cs-CZ" sz="2000" dirty="0">
                <a:solidFill>
                  <a:schemeClr val="tx1"/>
                </a:solidFill>
              </a:rPr>
              <a:t>	</a:t>
            </a:r>
            <a:r>
              <a:rPr lang="ru-RU" sz="2000" dirty="0">
                <a:solidFill>
                  <a:schemeClr val="tx1"/>
                </a:solidFill>
              </a:rPr>
              <a:t>А.С. Пушкин - «Борис Годунов» </a:t>
            </a:r>
          </a:p>
          <a:p>
            <a:pPr>
              <a:spcAft>
                <a:spcPts val="0"/>
              </a:spcAft>
              <a:defRPr/>
            </a:pPr>
            <a:endParaRPr lang="ru-RU" sz="2000" dirty="0">
              <a:solidFill>
                <a:schemeClr val="tx1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000" dirty="0">
                <a:solidFill>
                  <a:schemeClr val="tx1"/>
                </a:solidFill>
              </a:rPr>
              <a:t>шедевры реалистической драматургии:</a:t>
            </a:r>
          </a:p>
          <a:p>
            <a:pPr marL="0" indent="0">
              <a:spcAft>
                <a:spcPts val="0"/>
              </a:spcAft>
              <a:buNone/>
              <a:defRPr/>
            </a:pPr>
            <a:r>
              <a:rPr lang="cs-CZ" sz="2000" dirty="0">
                <a:solidFill>
                  <a:schemeClr val="tx1"/>
                </a:solidFill>
              </a:rPr>
              <a:t>	</a:t>
            </a:r>
            <a:r>
              <a:rPr lang="ru-RU" sz="2000" dirty="0">
                <a:solidFill>
                  <a:schemeClr val="tx1"/>
                </a:solidFill>
              </a:rPr>
              <a:t>«Горе от ума» Грибоедова</a:t>
            </a:r>
          </a:p>
          <a:p>
            <a:pPr marL="0" indent="0">
              <a:spcAft>
                <a:spcPts val="0"/>
              </a:spcAft>
              <a:buNone/>
              <a:defRPr/>
            </a:pPr>
            <a:r>
              <a:rPr lang="cs-CZ" sz="2000" dirty="0">
                <a:solidFill>
                  <a:schemeClr val="tx1"/>
                </a:solidFill>
              </a:rPr>
              <a:t>	</a:t>
            </a:r>
            <a:r>
              <a:rPr lang="ru-RU" sz="2000" dirty="0">
                <a:solidFill>
                  <a:schemeClr val="tx1"/>
                </a:solidFill>
              </a:rPr>
              <a:t>«Борис Годунов», «маленькие трагедии» Пушкина</a:t>
            </a:r>
          </a:p>
          <a:p>
            <a:pPr marL="0" indent="0">
              <a:spcAft>
                <a:spcPts val="0"/>
              </a:spcAft>
              <a:buNone/>
              <a:defRPr/>
            </a:pPr>
            <a:r>
              <a:rPr lang="cs-CZ" sz="2000" dirty="0">
                <a:solidFill>
                  <a:schemeClr val="tx1"/>
                </a:solidFill>
              </a:rPr>
              <a:t>	</a:t>
            </a:r>
            <a:r>
              <a:rPr lang="ru-RU" sz="2000" dirty="0">
                <a:solidFill>
                  <a:schemeClr val="tx1"/>
                </a:solidFill>
              </a:rPr>
              <a:t>«Ревизор» и «Женитьба» Гоголя</a:t>
            </a:r>
            <a:endParaRPr lang="cs-CZ" sz="2000" dirty="0">
              <a:solidFill>
                <a:schemeClr val="tx1"/>
              </a:solidFill>
            </a:endParaRPr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2635A10-BEE9-4154-A497-3F7F6E51C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5856" y="727912"/>
            <a:ext cx="487363" cy="487363"/>
          </a:xfrm>
          <a:prstGeom prst="rect">
            <a:avLst/>
          </a:prstGeom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CE35384A-D584-4E03-A941-8685868F6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82" y="1563152"/>
            <a:ext cx="3166187" cy="474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9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2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1D8C74-3D30-4367-8F6D-54F01C76E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err="1"/>
              <a:t>Александр</a:t>
            </a:r>
            <a:r>
              <a:rPr lang="cs-CZ" sz="4000" b="1" dirty="0"/>
              <a:t> </a:t>
            </a:r>
            <a:r>
              <a:rPr lang="cs-CZ" sz="4000" b="1" dirty="0" err="1"/>
              <a:t>Сергеевич</a:t>
            </a:r>
            <a:r>
              <a:rPr lang="cs-CZ" sz="4000" b="1" dirty="0"/>
              <a:t> </a:t>
            </a:r>
            <a:r>
              <a:rPr lang="cs-CZ" sz="4000" b="1" dirty="0" err="1"/>
              <a:t>Грибоедов</a:t>
            </a:r>
            <a:r>
              <a:rPr lang="cs-CZ" sz="4000" b="1" dirty="0"/>
              <a:t> (1795-1829)</a:t>
            </a:r>
            <a:endParaRPr lang="cs-CZ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5EE0A4-AE39-4883-BF3E-352B2D220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538" y="1881275"/>
            <a:ext cx="10431268" cy="3979625"/>
          </a:xfrm>
        </p:spPr>
        <p:txBody>
          <a:bodyPr>
            <a:normAutofit lnSpcReduction="10000"/>
          </a:bodyPr>
          <a:lstStyle/>
          <a:p>
            <a:pPr marL="0" indent="0" algn="just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dirty="0"/>
              <a:t>Александр Грибоедов был дипломатом и лингвистом, историком и экономистом, музыкантом и композитором. Но главным делом своей жизни он считал литературу. «Поэзия!! Люблю ее без памяти страстно, но любовь достаточна ли, чтобы себя прославить? И наконец, что слава?» — писал в дневнике Александр Грибоедов.</a:t>
            </a:r>
            <a:endParaRPr lang="cs-CZ" dirty="0"/>
          </a:p>
          <a:p>
            <a:pPr marL="0" indent="0" algn="just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dirty="0"/>
          </a:p>
          <a:p>
            <a:pPr marL="0" indent="0" algn="just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dirty="0"/>
              <a:t>«</a:t>
            </a:r>
            <a:r>
              <a:rPr lang="cs-CZ" dirty="0" err="1"/>
              <a:t>Молодые</a:t>
            </a:r>
            <a:r>
              <a:rPr lang="cs-CZ" dirty="0"/>
              <a:t> </a:t>
            </a:r>
            <a:r>
              <a:rPr lang="cs-CZ" dirty="0" err="1"/>
              <a:t>супруги</a:t>
            </a:r>
            <a:r>
              <a:rPr lang="cs-CZ" dirty="0"/>
              <a:t>»</a:t>
            </a:r>
          </a:p>
          <a:p>
            <a:pPr marL="0" indent="0" algn="just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dirty="0"/>
              <a:t>«</a:t>
            </a:r>
            <a:r>
              <a:rPr lang="cs-CZ" dirty="0" err="1"/>
              <a:t>Притворная</a:t>
            </a:r>
            <a:r>
              <a:rPr lang="cs-CZ" dirty="0"/>
              <a:t> </a:t>
            </a:r>
            <a:r>
              <a:rPr lang="cs-CZ" dirty="0" err="1"/>
              <a:t>неверность</a:t>
            </a:r>
            <a:r>
              <a:rPr lang="cs-CZ" dirty="0"/>
              <a:t>»</a:t>
            </a:r>
          </a:p>
          <a:p>
            <a:pPr marL="0" indent="0" algn="just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dirty="0"/>
              <a:t>«</a:t>
            </a:r>
            <a:r>
              <a:rPr lang="cs-CZ" dirty="0" err="1"/>
              <a:t>Своя</a:t>
            </a:r>
            <a:r>
              <a:rPr lang="cs-CZ" dirty="0"/>
              <a:t> </a:t>
            </a:r>
            <a:r>
              <a:rPr lang="cs-CZ" dirty="0" err="1"/>
              <a:t>семья</a:t>
            </a:r>
            <a:r>
              <a:rPr lang="cs-CZ" dirty="0"/>
              <a:t>, </a:t>
            </a:r>
            <a:r>
              <a:rPr lang="cs-CZ" dirty="0" err="1"/>
              <a:t>или</a:t>
            </a:r>
            <a:r>
              <a:rPr lang="cs-CZ" dirty="0"/>
              <a:t> </a:t>
            </a:r>
            <a:r>
              <a:rPr lang="cs-CZ" dirty="0" err="1"/>
              <a:t>Замужняя</a:t>
            </a:r>
            <a:r>
              <a:rPr lang="cs-CZ" dirty="0"/>
              <a:t> </a:t>
            </a:r>
            <a:r>
              <a:rPr lang="cs-CZ" dirty="0" err="1"/>
              <a:t>невеста</a:t>
            </a:r>
            <a:r>
              <a:rPr lang="cs-CZ" dirty="0"/>
              <a:t>»</a:t>
            </a:r>
          </a:p>
          <a:p>
            <a:pPr marL="0" indent="0" algn="just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dirty="0"/>
              <a:t>«</a:t>
            </a:r>
            <a:r>
              <a:rPr lang="cs-CZ" dirty="0" err="1"/>
              <a:t>Студент</a:t>
            </a:r>
            <a:r>
              <a:rPr lang="cs-CZ" dirty="0"/>
              <a:t>»</a:t>
            </a:r>
          </a:p>
          <a:p>
            <a:pPr marL="0" indent="0" algn="just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dirty="0"/>
              <a:t>«</a:t>
            </a:r>
            <a:r>
              <a:rPr lang="cs-CZ" dirty="0" err="1"/>
              <a:t>Кто</a:t>
            </a:r>
            <a:r>
              <a:rPr lang="cs-CZ" dirty="0"/>
              <a:t> </a:t>
            </a:r>
            <a:r>
              <a:rPr lang="cs-CZ" dirty="0" err="1"/>
              <a:t>брат</a:t>
            </a:r>
            <a:r>
              <a:rPr lang="cs-CZ" dirty="0"/>
              <a:t>, </a:t>
            </a:r>
            <a:r>
              <a:rPr lang="cs-CZ" dirty="0" err="1"/>
              <a:t>кто</a:t>
            </a:r>
            <a:r>
              <a:rPr lang="cs-CZ" dirty="0"/>
              <a:t> </a:t>
            </a:r>
            <a:r>
              <a:rPr lang="cs-CZ" dirty="0" err="1"/>
              <a:t>сестра</a:t>
            </a:r>
            <a:r>
              <a:rPr lang="cs-CZ" dirty="0"/>
              <a:t>, </a:t>
            </a:r>
            <a:r>
              <a:rPr lang="cs-CZ" dirty="0" err="1"/>
              <a:t>или</a:t>
            </a:r>
            <a:r>
              <a:rPr lang="cs-CZ" dirty="0"/>
              <a:t> </a:t>
            </a:r>
            <a:r>
              <a:rPr lang="cs-CZ" dirty="0" err="1"/>
              <a:t>Обман</a:t>
            </a:r>
            <a:r>
              <a:rPr lang="cs-CZ" dirty="0"/>
              <a:t> </a:t>
            </a:r>
            <a:r>
              <a:rPr lang="cs-CZ" dirty="0" err="1"/>
              <a:t>за</a:t>
            </a:r>
            <a:r>
              <a:rPr lang="cs-CZ" dirty="0"/>
              <a:t> </a:t>
            </a:r>
            <a:r>
              <a:rPr lang="cs-CZ" dirty="0" err="1"/>
              <a:t>обманом</a:t>
            </a:r>
            <a:r>
              <a:rPr lang="cs-CZ" dirty="0"/>
              <a:t>»</a:t>
            </a:r>
          </a:p>
          <a:p>
            <a:pPr marL="0" indent="0" algn="just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dirty="0"/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FDE1E1F-6D07-462B-9A92-E3BA6C1B62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3158" y="279400"/>
            <a:ext cx="487363" cy="487363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CCBFBA60-0E9A-43E0-84CD-97AE32F0D6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9" t="2199" r="6244" b="4218"/>
          <a:stretch/>
        </p:blipFill>
        <p:spPr bwMode="auto">
          <a:xfrm>
            <a:off x="9050695" y="2995787"/>
            <a:ext cx="2845835" cy="357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642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8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DFloatVTI">
  <a:themeElements>
    <a:clrScheme name="AnalogousFromRegularSeedRightStep">
      <a:dk1>
        <a:srgbClr val="000000"/>
      </a:dk1>
      <a:lt1>
        <a:srgbClr val="FFFFFF"/>
      </a:lt1>
      <a:dk2>
        <a:srgbClr val="281D33"/>
      </a:dk2>
      <a:lt2>
        <a:srgbClr val="E8E8E2"/>
      </a:lt2>
      <a:accent1>
        <a:srgbClr val="312FE1"/>
      </a:accent1>
      <a:accent2>
        <a:srgbClr val="6A1DCF"/>
      </a:accent2>
      <a:accent3>
        <a:srgbClr val="C62FE1"/>
      </a:accent3>
      <a:accent4>
        <a:srgbClr val="CF1DA0"/>
      </a:accent4>
      <a:accent5>
        <a:srgbClr val="E12F68"/>
      </a:accent5>
      <a:accent6>
        <a:srgbClr val="CF2E1D"/>
      </a:accent6>
      <a:hlink>
        <a:srgbClr val="87882D"/>
      </a:hlink>
      <a:folHlink>
        <a:srgbClr val="7F7F7F"/>
      </a:folHlink>
    </a:clrScheme>
    <a:fontScheme name="Float">
      <a:majorFont>
        <a:latin typeface="Sitka Heading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DFloatVTI" id="{F59BA300-ED19-4B39-9AE3-7882B1DE8B78}" vid="{0FEC63E3-719F-4F50-9F1E-5B8BAF39109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796</Words>
  <Application>Microsoft Office PowerPoint</Application>
  <PresentationFormat>Širokoúhlá obrazovka</PresentationFormat>
  <Paragraphs>103</Paragraphs>
  <Slides>17</Slides>
  <Notes>0</Notes>
  <HiddenSlides>0</HiddenSlides>
  <MMClips>23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3" baseType="lpstr">
      <vt:lpstr>Arial</vt:lpstr>
      <vt:lpstr>Calibri</vt:lpstr>
      <vt:lpstr>Sitka Heading</vt:lpstr>
      <vt:lpstr>Source Sans Pro</vt:lpstr>
      <vt:lpstr>YS Text Optional</vt:lpstr>
      <vt:lpstr>3DFloatVTI</vt:lpstr>
      <vt:lpstr>Драматургия XIX века </vt:lpstr>
      <vt:lpstr>Классицистические драматурги: </vt:lpstr>
      <vt:lpstr>Александр Петрович Сумароков (1717-1777)</vt:lpstr>
      <vt:lpstr>Денис Иванович Фонвизин (1745–1792) </vt:lpstr>
      <vt:lpstr>«Недоросль» - Малый театр</vt:lpstr>
      <vt:lpstr>Васи́лий Васи́льевич Капни́ст (1758–1823)</vt:lpstr>
      <vt:lpstr>Вторая половина XVIII века </vt:lpstr>
      <vt:lpstr>XIX век </vt:lpstr>
      <vt:lpstr>Александр Сергеевич Грибоедов (1795-1829)</vt:lpstr>
      <vt:lpstr>«Горе от ума»</vt:lpstr>
      <vt:lpstr>Александр Сергеевич Пушкин (1799-1837) </vt:lpstr>
      <vt:lpstr>Николай Васильевич Гоголь (1809 – 1853)</vt:lpstr>
      <vt:lpstr>«Ревизор»</vt:lpstr>
      <vt:lpstr>Михаил Юрьевич Лермонтов (1814-1841)</vt:lpstr>
      <vt:lpstr>Иван Сергеевич Тургенев</vt:lpstr>
      <vt:lpstr>Антон Павлович Чехов (1860-1904) 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Alexandra Gončarenko</dc:creator>
  <cp:lastModifiedBy>Alexandra Gončarenko</cp:lastModifiedBy>
  <cp:revision>19</cp:revision>
  <dcterms:created xsi:type="dcterms:W3CDTF">2021-04-09T11:04:10Z</dcterms:created>
  <dcterms:modified xsi:type="dcterms:W3CDTF">2021-04-09T14:19:11Z</dcterms:modified>
</cp:coreProperties>
</file>