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58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4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843-7597-4225-AB52-FA538C8DD1C8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2329843-7597-4225-AB52-FA538C8DD1C8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B9768B9-4567-4E84-B0BF-240F221B8C0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000" dirty="0" smtClean="0"/>
              <a:t>Andragogika</a:t>
            </a:r>
            <a:endParaRPr lang="cs-CZ" sz="8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Šance na změnu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06804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Učící se organizace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ctr">
              <a:defRPr/>
            </a:pPr>
            <a:r>
              <a:rPr lang="cs-CZ" altLang="cs-CZ" sz="4800" dirty="0"/>
              <a:t>v centru stojí učení organizace,</a:t>
            </a:r>
          </a:p>
          <a:p>
            <a:pPr algn="ctr">
              <a:defRPr/>
            </a:pPr>
            <a:r>
              <a:rPr lang="cs-CZ" altLang="cs-CZ" sz="4800" dirty="0"/>
              <a:t>ne  pouze individuální učení</a:t>
            </a:r>
          </a:p>
          <a:p>
            <a:pPr lvl="1" algn="ctr">
              <a:defRPr/>
            </a:pPr>
            <a:r>
              <a:rPr lang="cs-CZ" altLang="cs-CZ" sz="4800" dirty="0"/>
              <a:t>proces je kontinuální, celistvý, konkrétní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296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Učící se společnost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Char char="Ø"/>
              <a:defRPr/>
            </a:pPr>
            <a:r>
              <a:rPr lang="cs-CZ" altLang="cs-CZ" sz="3200" b="1" dirty="0"/>
              <a:t>učení jako nepřetržitá aktivita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altLang="cs-CZ" sz="3200" b="1" dirty="0"/>
              <a:t>jednotlivci přejímají odpovědnost za vlastní rozvoj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altLang="cs-CZ" sz="3200" b="1" dirty="0"/>
              <a:t>hodnocení výsledku upřednostňuje úspěch </a:t>
            </a:r>
          </a:p>
          <a:p>
            <a:pPr>
              <a:defRPr/>
            </a:pPr>
            <a:r>
              <a:rPr lang="cs-CZ" altLang="cs-CZ" sz="3200" b="1" dirty="0"/>
              <a:t>před nezdarem brání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altLang="cs-CZ" sz="3200" b="1" dirty="0"/>
              <a:t>schopnosti, hodnoty, tým rovnocenný se znalostmi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altLang="cs-CZ" sz="3200" b="1" dirty="0"/>
              <a:t>učení jako partnerství se všemi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90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Dnešní stav vzdělávání dospělých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-274320" algn="ctr">
              <a:lnSpc>
                <a:spcPct val="80000"/>
              </a:lnSpc>
              <a:defRPr/>
            </a:pPr>
            <a:r>
              <a:rPr lang="cs-CZ" alt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stále více lidí má zájem o další vzdělávání</a:t>
            </a:r>
          </a:p>
          <a:p>
            <a:pPr indent="-274320" algn="ctr">
              <a:lnSpc>
                <a:spcPct val="80000"/>
              </a:lnSpc>
              <a:defRPr/>
            </a:pPr>
            <a:r>
              <a:rPr lang="cs-CZ" alt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 dospělých – součástí personální politiky v hospodářství</a:t>
            </a:r>
          </a:p>
          <a:p>
            <a:pPr indent="-274320" algn="ctr">
              <a:lnSpc>
                <a:spcPct val="80000"/>
              </a:lnSpc>
              <a:defRPr/>
            </a:pPr>
            <a:r>
              <a:rPr lang="cs-CZ" alt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roste trh vzdělávacích komerčních nabídek, průmyslu volného času a komerční kultury</a:t>
            </a:r>
          </a:p>
          <a:p>
            <a:pPr indent="-274320" algn="ctr">
              <a:lnSpc>
                <a:spcPct val="80000"/>
              </a:lnSpc>
              <a:defRPr/>
            </a:pPr>
            <a:r>
              <a:rPr lang="cs-CZ" alt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tradice svépomocného sociálního hnutí se obnovují s jiným obsahem </a:t>
            </a:r>
          </a:p>
          <a:p>
            <a:pPr indent="-274320" algn="ctr">
              <a:lnSpc>
                <a:spcPct val="80000"/>
              </a:lnSpc>
              <a:defRPr/>
            </a:pPr>
            <a:r>
              <a:rPr lang="cs-CZ" alt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formy zaměřené na vnitřní svět</a:t>
            </a:r>
          </a:p>
          <a:p>
            <a:pPr indent="-274320" algn="ctr">
              <a:lnSpc>
                <a:spcPct val="80000"/>
              </a:lnSpc>
              <a:defRPr/>
            </a:pPr>
            <a:r>
              <a:rPr lang="cs-CZ" alt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mění se metody a obsahy vzdělávání dospělých – v praxi, při práci a trávení volného času</a:t>
            </a:r>
          </a:p>
          <a:p>
            <a:pPr indent="-274320" algn="ctr">
              <a:lnSpc>
                <a:spcPct val="80000"/>
              </a:lnSpc>
              <a:defRPr/>
            </a:pPr>
            <a:r>
              <a:rPr lang="cs-CZ" alt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zvyšují se nároky na lidi – vzdělání a hodnotová zaměření, rozvoj informační techniky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7442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 dalšího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-274320">
              <a:lnSpc>
                <a:spcPct val="80000"/>
              </a:lnSpc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druhá vzdělávací šance pro lidi bez vzdělání </a:t>
            </a:r>
          </a:p>
          <a:p>
            <a:pPr indent="-274320" algn="r">
              <a:lnSpc>
                <a:spcPct val="80000"/>
              </a:lnSpc>
              <a:defRPr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odborné vzdělání a zvyšování kvalifikace</a:t>
            </a:r>
          </a:p>
          <a:p>
            <a:pPr indent="-274320">
              <a:lnSpc>
                <a:spcPct val="80000"/>
              </a:lnSpc>
              <a:defRPr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rozvoj schopností vyplňovat sociální role v rodině, sociálním životě, jako občan, atd.</a:t>
            </a:r>
          </a:p>
          <a:p>
            <a:pPr indent="-274320" algn="r">
              <a:lnSpc>
                <a:spcPct val="80000"/>
              </a:lnSpc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péče (výchova ke zdraví)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74320" algn="r">
              <a:lnSpc>
                <a:spcPct val="80000"/>
              </a:lnSpc>
              <a:defRPr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 rozvoj, osobnostní rozvoj, schopnost trávit hodnotně volný čas, sociální solidarita</a:t>
            </a:r>
          </a:p>
          <a:p>
            <a:pPr indent="-274320" algn="r">
              <a:lnSpc>
                <a:spcPct val="80000"/>
              </a:lnSpc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 dospělých význam pro reprodukci, stabilizaci nebo transformaci společnosti </a:t>
            </a:r>
          </a:p>
          <a:p>
            <a:pPr indent="-274320" algn="just">
              <a:lnSpc>
                <a:spcPct val="80000"/>
              </a:lnSpc>
              <a:defRPr/>
            </a:pPr>
            <a:r>
              <a:rPr lang="cs-CZ" alt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 dospělých může zvyšovat schopnost vidět svět novým způsobem a aktivně ho měnit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031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274320" algn="ctr">
              <a:defRPr/>
            </a:pPr>
            <a:r>
              <a:rPr lang="cs-CZ" altLang="cs-CZ" sz="4000" dirty="0" err="1"/>
              <a:t>Adragogika</a:t>
            </a:r>
            <a:r>
              <a:rPr lang="cs-CZ" altLang="cs-CZ" sz="4000" dirty="0"/>
              <a:t> – lat. – „</a:t>
            </a:r>
            <a:r>
              <a:rPr lang="cs-CZ" altLang="cs-CZ" sz="4000" i="1" dirty="0"/>
              <a:t>doprovázení muže“</a:t>
            </a:r>
          </a:p>
          <a:p>
            <a:pPr indent="-274320" algn="ctr">
              <a:buNone/>
              <a:defRPr/>
            </a:pPr>
            <a:endParaRPr lang="cs-CZ" altLang="cs-CZ" sz="4000" dirty="0"/>
          </a:p>
          <a:p>
            <a:pPr indent="-274320" algn="ctr">
              <a:defRPr/>
            </a:pPr>
            <a:r>
              <a:rPr lang="cs-CZ" altLang="cs-CZ" sz="4000" dirty="0"/>
              <a:t>1989 – MŠMT -  název andragogika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816722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Andragogika se vztahuje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274320" algn="ctr">
              <a:defRPr/>
            </a:pPr>
            <a:r>
              <a:rPr lang="cs-CZ" altLang="cs-CZ" b="1" dirty="0"/>
              <a:t>K oblasti společenské činnosti, ve které se realizuje vzdělávání dospělých</a:t>
            </a:r>
          </a:p>
          <a:p>
            <a:pPr marL="68580" indent="0" algn="ctr">
              <a:buNone/>
              <a:defRPr/>
            </a:pPr>
            <a:endParaRPr lang="cs-CZ" altLang="cs-CZ" b="1" dirty="0"/>
          </a:p>
          <a:p>
            <a:pPr indent="-274320" algn="ctr">
              <a:defRPr/>
            </a:pPr>
            <a:r>
              <a:rPr lang="cs-CZ" altLang="cs-CZ" b="1" dirty="0"/>
              <a:t>Je to vědní obor</a:t>
            </a:r>
          </a:p>
          <a:p>
            <a:pPr marL="68580" indent="0" algn="ctr">
              <a:buNone/>
              <a:defRPr/>
            </a:pPr>
            <a:endParaRPr lang="cs-CZ" altLang="cs-CZ" b="1" dirty="0"/>
          </a:p>
          <a:p>
            <a:pPr indent="-274320" algn="ctr">
              <a:defRPr/>
            </a:pPr>
            <a:r>
              <a:rPr lang="cs-CZ" altLang="cs-CZ" b="1" dirty="0"/>
              <a:t>Studijní obor sloužící k přípravě budoucích odborníků v oblasti vzdělávání </a:t>
            </a:r>
            <a:r>
              <a:rPr lang="cs-CZ" altLang="cs-CZ" sz="2400" b="1" dirty="0"/>
              <a:t>dospělých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302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(Palán, 1997 – Výkladový slovník vzdělávání dospělých)</a:t>
            </a:r>
            <a:r>
              <a:rPr lang="cs-CZ" altLang="cs-CZ" sz="5400" dirty="0"/>
              <a:t/>
            </a:r>
            <a:br>
              <a:rPr lang="cs-CZ" altLang="cs-CZ" sz="54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cs-CZ" altLang="cs-CZ" sz="3200" b="1" dirty="0"/>
              <a:t>Věda o výchově dospělých, vzdělávání dospělých a péči o dospělé, </a:t>
            </a:r>
          </a:p>
          <a:p>
            <a:pPr algn="ctr">
              <a:lnSpc>
                <a:spcPct val="90000"/>
              </a:lnSpc>
              <a:buNone/>
            </a:pPr>
            <a:r>
              <a:rPr lang="cs-CZ" altLang="cs-CZ" sz="3200" b="1" dirty="0"/>
              <a:t>respektující všestranně zvláštnosti dospělé populace a zabývající se její personalizací </a:t>
            </a:r>
          </a:p>
          <a:p>
            <a:pPr algn="ctr">
              <a:lnSpc>
                <a:spcPct val="90000"/>
              </a:lnSpc>
              <a:buNone/>
            </a:pPr>
            <a:r>
              <a:rPr lang="cs-CZ" altLang="cs-CZ" b="1" dirty="0"/>
              <a:t>(podle autora znamená utváření a kultivace osobnosti), </a:t>
            </a:r>
            <a:r>
              <a:rPr lang="cs-CZ" altLang="cs-CZ" sz="3200" b="1" dirty="0"/>
              <a:t>socializací a </a:t>
            </a:r>
            <a:r>
              <a:rPr lang="cs-CZ" altLang="cs-CZ" sz="3200" b="1" dirty="0" err="1"/>
              <a:t>enkulturací</a:t>
            </a:r>
            <a:r>
              <a:rPr lang="cs-CZ" altLang="cs-CZ" sz="3200" b="1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947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aspekt andragogiky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4400" b="1" dirty="0"/>
              <a:t>Vzdělávání dospělých jako součást socializace, </a:t>
            </a:r>
            <a:r>
              <a:rPr lang="cs-CZ" altLang="cs-CZ" sz="4400" b="1" dirty="0" smtClean="0"/>
              <a:t>vzdělávání – </a:t>
            </a:r>
            <a:r>
              <a:rPr lang="cs-CZ" altLang="cs-CZ" sz="4400" b="1" dirty="0"/>
              <a:t>obohacuje společnost a koriguje negativní</a:t>
            </a:r>
            <a:r>
              <a:rPr lang="cs-CZ" altLang="cs-CZ" sz="4400" dirty="0"/>
              <a:t> </a:t>
            </a:r>
            <a:r>
              <a:rPr lang="cs-CZ" altLang="cs-CZ" sz="4400" b="1" dirty="0"/>
              <a:t>vlivy</a:t>
            </a:r>
          </a:p>
          <a:p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445052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Andragogika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-274320" algn="ctr">
              <a:lnSpc>
                <a:spcPct val="80000"/>
              </a:lnSpc>
              <a:defRPr/>
            </a:pPr>
            <a:r>
              <a:rPr lang="cs-CZ" alt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nabídka, kterou využívá dospělý podle svých potřeb nebo pod tlakem okolností – není tedy permanentní</a:t>
            </a:r>
          </a:p>
          <a:p>
            <a:pPr indent="-274320" algn="ctr">
              <a:lnSpc>
                <a:spcPct val="80000"/>
              </a:lnSpc>
              <a:defRPr/>
            </a:pPr>
            <a:r>
              <a:rPr lang="cs-CZ" alt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spíše </a:t>
            </a:r>
            <a:r>
              <a:rPr lang="cs-CZ" alt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doprovází než řídí</a:t>
            </a:r>
          </a:p>
          <a:p>
            <a:pPr indent="-274320" algn="ctr">
              <a:lnSpc>
                <a:spcPct val="80000"/>
              </a:lnSpc>
              <a:defRPr/>
            </a:pPr>
            <a:r>
              <a:rPr lang="cs-CZ" alt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nezahrnuje veškeré učení dospělého</a:t>
            </a:r>
            <a:r>
              <a:rPr lang="cs-CZ" alt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1953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Moderní vzdělávání dospělých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7472" lvl="1" indent="0">
              <a:lnSpc>
                <a:spcPct val="90000"/>
              </a:lnSpc>
              <a:buNone/>
            </a:pPr>
            <a:r>
              <a:rPr lang="cs-CZ" altLang="cs-CZ" dirty="0" smtClean="0"/>
              <a:t>Myslet na </a:t>
            </a:r>
            <a:r>
              <a:rPr lang="cs-CZ" altLang="cs-CZ" dirty="0"/>
              <a:t>budoucnost, rozvíjet perspektivy a vyzkoušet kooperaci, přitáhnout nové skupiny účastníků.</a:t>
            </a:r>
          </a:p>
          <a:p>
            <a:pPr lvl="1" algn="r">
              <a:lnSpc>
                <a:spcPct val="90000"/>
              </a:lnSpc>
            </a:pPr>
            <a:r>
              <a:rPr lang="cs-CZ" altLang="cs-CZ" b="1" dirty="0"/>
              <a:t>Projevovat otevřenost vůči společenskému vývoji, stejně jako vůči individuálním problémů lidí a ofenzivně postupovat na vzdělávacím trhu.</a:t>
            </a:r>
          </a:p>
          <a:p>
            <a:pPr marL="347472" lvl="1" indent="0">
              <a:lnSpc>
                <a:spcPct val="90000"/>
              </a:lnSpc>
              <a:buNone/>
            </a:pPr>
            <a:r>
              <a:rPr lang="cs-CZ" altLang="cs-CZ" dirty="0"/>
              <a:t>Rozšířit prostupnost vzdělávacího systému – intenzivní propojení a spolupráce – MŠ, ZŠ, </a:t>
            </a:r>
            <a:r>
              <a:rPr lang="cs-CZ" altLang="cs-CZ" dirty="0" smtClean="0"/>
              <a:t>SŠ, akademie</a:t>
            </a:r>
            <a:r>
              <a:rPr lang="cs-CZ" altLang="cs-CZ" dirty="0"/>
              <a:t>, odborné školy, </a:t>
            </a:r>
            <a:r>
              <a:rPr lang="cs-CZ" altLang="cs-CZ" dirty="0" smtClean="0"/>
              <a:t>univerzity.</a:t>
            </a:r>
          </a:p>
          <a:p>
            <a:pPr marL="347472" lvl="1" indent="0" algn="just">
              <a:lnSpc>
                <a:spcPct val="90000"/>
              </a:lnSpc>
              <a:buNone/>
            </a:pPr>
            <a:r>
              <a:rPr lang="cs-CZ" altLang="cs-CZ" b="1" dirty="0" smtClean="0"/>
              <a:t>Využívat </a:t>
            </a:r>
            <a:r>
              <a:rPr lang="cs-CZ" altLang="cs-CZ" b="1" dirty="0"/>
              <a:t>společenského významu vzdělávání </a:t>
            </a:r>
            <a:r>
              <a:rPr lang="cs-CZ" altLang="cs-CZ" b="1" dirty="0" smtClean="0"/>
              <a:t>dospělých</a:t>
            </a:r>
          </a:p>
          <a:p>
            <a:pPr marL="347472" lvl="1" indent="0" algn="just">
              <a:lnSpc>
                <a:spcPct val="90000"/>
              </a:lnSpc>
              <a:buNone/>
            </a:pPr>
            <a:r>
              <a:rPr lang="cs-CZ" b="1" dirty="0" smtClean="0"/>
              <a:t>Aktivizace jedince a společnosti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2779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/>
              <a:t>Vědění je moc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645024"/>
            <a:ext cx="7772400" cy="9144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F. Bacon,1561 - 1626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86614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Složitost doby a světa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7472" lvl="1" indent="0" algn="ctr">
              <a:lnSpc>
                <a:spcPct val="80000"/>
              </a:lnSpc>
              <a:buNone/>
            </a:pPr>
            <a:r>
              <a:rPr lang="cs-CZ" alt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Jsme </a:t>
            </a: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příslušníky skupin, regionů, kontinentů a světového </a:t>
            </a:r>
            <a:r>
              <a:rPr lang="cs-CZ" alt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společenství, jak s tím pracovat ve vzdělávání dospělých?</a:t>
            </a:r>
          </a:p>
          <a:p>
            <a:pPr marL="347472" lvl="1" indent="0" algn="ctr">
              <a:lnSpc>
                <a:spcPct val="80000"/>
              </a:lnSpc>
              <a:buNone/>
            </a:pPr>
            <a:endParaRPr lang="cs-CZ" alt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Strasti, radosti, utrpení i úspěch – kategorie a témata </a:t>
            </a: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 – vztah andragogiky a sociální pedagogiky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jak tomu rozumíme? </a:t>
            </a:r>
          </a:p>
          <a:p>
            <a:pPr lvl="1">
              <a:lnSpc>
                <a:spcPct val="8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r">
              <a:lnSpc>
                <a:spcPct val="8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vzdělávání dospělých je důležité brát ohled na rozum i city </a:t>
            </a:r>
            <a:r>
              <a:rPr lang="cs-CZ" alt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lidí – co se tím myslí?</a:t>
            </a:r>
            <a:endParaRPr lang="cs-CZ" alt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Vývoj </a:t>
            </a:r>
            <a:r>
              <a:rPr lang="cs-CZ" alt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nebo spíše proměna je </a:t>
            </a:r>
            <a:r>
              <a:rPr lang="cs-CZ" alt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principem společnosti i dalšího vzdělávání.</a:t>
            </a:r>
          </a:p>
          <a:p>
            <a:pPr algn="ctr">
              <a:lnSpc>
                <a:spcPct val="80000"/>
              </a:lnSpc>
            </a:pP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814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Font typeface="Wingdings" pitchFamily="2" charset="2"/>
              <a:buNone/>
            </a:pPr>
            <a:r>
              <a:rPr lang="cs-CZ" altLang="cs-CZ" sz="4000" b="1" i="1" dirty="0"/>
              <a:t>Rozvoj vzdělávání dospělých je </a:t>
            </a:r>
            <a:r>
              <a:rPr lang="cs-CZ" altLang="cs-CZ" sz="4000" b="1" i="1" dirty="0" smtClean="0"/>
              <a:t>na </a:t>
            </a:r>
            <a:r>
              <a:rPr lang="cs-CZ" altLang="cs-CZ" sz="4000" b="1" i="1" dirty="0"/>
              <a:t>rozdíl </a:t>
            </a:r>
            <a:endParaRPr lang="cs-CZ" altLang="cs-CZ" sz="4000" b="1" i="1" dirty="0" smtClean="0"/>
          </a:p>
          <a:p>
            <a:pPr algn="ctr">
              <a:buFont typeface="Wingdings" pitchFamily="2" charset="2"/>
              <a:buNone/>
            </a:pPr>
            <a:r>
              <a:rPr lang="cs-CZ" altLang="cs-CZ" sz="4000" b="1" i="1" dirty="0" smtClean="0"/>
              <a:t>od </a:t>
            </a:r>
            <a:r>
              <a:rPr lang="cs-CZ" altLang="cs-CZ" sz="4000" b="1" i="1" dirty="0"/>
              <a:t>státního školství spojen </a:t>
            </a:r>
          </a:p>
          <a:p>
            <a:pPr algn="ctr">
              <a:buFont typeface="Wingdings" pitchFamily="2" charset="2"/>
              <a:buNone/>
            </a:pPr>
            <a:r>
              <a:rPr lang="cs-CZ" altLang="cs-CZ" sz="4000" b="1" i="1" dirty="0"/>
              <a:t>se sociálně-emancipačním hnutím různorodého charakteru </a:t>
            </a:r>
          </a:p>
        </p:txBody>
      </p:sp>
    </p:spTree>
    <p:extLst>
      <p:ext uri="{BB962C8B-B14F-4D97-AF65-F5344CB8AC3E}">
        <p14:creationId xmlns:p14="http://schemas.microsoft.com/office/powerpoint/2010/main" val="85846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r>
              <a:rPr lang="cs-CZ" altLang="cs-CZ" sz="4800" b="1" i="1" dirty="0" smtClean="0"/>
              <a:t>Moderní andragogika znamená </a:t>
            </a:r>
            <a:endParaRPr lang="cs-CZ" altLang="cs-CZ" sz="4800" b="1" i="1" dirty="0"/>
          </a:p>
          <a:p>
            <a:pPr algn="ctr">
              <a:buFont typeface="Wingdings" pitchFamily="2" charset="2"/>
              <a:buNone/>
            </a:pPr>
            <a:r>
              <a:rPr lang="cs-CZ" altLang="cs-CZ" sz="4800" b="1" i="1" dirty="0"/>
              <a:t>snažit se analyzovat požadavky naší doby a porozumět jim.</a:t>
            </a:r>
            <a:r>
              <a:rPr lang="cs-CZ" altLang="cs-CZ" sz="4800" dirty="0"/>
              <a:t> </a:t>
            </a:r>
          </a:p>
          <a:p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3201630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altLang="cs-CZ" sz="4000" dirty="0" smtClean="0"/>
              <a:t>Vzdělávání </a:t>
            </a:r>
            <a:r>
              <a:rPr lang="cs-CZ" altLang="cs-CZ" sz="4000" dirty="0"/>
              <a:t>je proces, </a:t>
            </a:r>
            <a:endParaRPr lang="cs-CZ" altLang="cs-CZ" sz="4000" dirty="0" smtClean="0"/>
          </a:p>
          <a:p>
            <a:pPr marL="0" indent="0" algn="ctr">
              <a:buNone/>
            </a:pPr>
            <a:r>
              <a:rPr lang="cs-CZ" altLang="cs-CZ" sz="4000" dirty="0" smtClean="0"/>
              <a:t>který </a:t>
            </a:r>
            <a:r>
              <a:rPr lang="cs-CZ" altLang="cs-CZ" sz="4000" dirty="0"/>
              <a:t>člověka doprovází po celý život, </a:t>
            </a:r>
            <a:endParaRPr lang="cs-CZ" altLang="cs-CZ" sz="4000" dirty="0" smtClean="0"/>
          </a:p>
          <a:p>
            <a:pPr marL="0" indent="0" algn="ctr">
              <a:buNone/>
            </a:pPr>
            <a:r>
              <a:rPr lang="cs-CZ" altLang="cs-CZ" sz="4000" dirty="0" smtClean="0"/>
              <a:t>člověk </a:t>
            </a:r>
            <a:r>
              <a:rPr lang="cs-CZ" altLang="cs-CZ" sz="4000" dirty="0"/>
              <a:t>má právo, ale i povinnost zdokonalovat se, jinak mu hrozí, že nezvládne měnící se podmínky života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3276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Celoživotní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defRPr/>
            </a:pPr>
            <a:r>
              <a:rPr lang="cs-CZ" altLang="cs-CZ" sz="3000" b="1" dirty="0"/>
              <a:t>vzdělávání x učení </a:t>
            </a:r>
          </a:p>
          <a:p>
            <a:pPr algn="ctr">
              <a:defRPr/>
            </a:pPr>
            <a:r>
              <a:rPr lang="cs-CZ" altLang="cs-CZ" sz="3000" b="1" dirty="0"/>
              <a:t>strategie celoživotního učení</a:t>
            </a:r>
            <a:endParaRPr lang="cs-CZ" altLang="cs-CZ" sz="3000" b="1" i="1" dirty="0"/>
          </a:p>
          <a:p>
            <a:pPr algn="ctr">
              <a:defRPr/>
            </a:pPr>
            <a:r>
              <a:rPr lang="cs-CZ" altLang="cs-CZ" sz="3000" b="1" i="1" dirty="0"/>
              <a:t>/nepřetržitě, kdykoli, kdekoli/</a:t>
            </a:r>
            <a:endParaRPr lang="cs-CZ" altLang="cs-CZ" sz="3000" b="1" dirty="0"/>
          </a:p>
          <a:p>
            <a:pPr algn="ctr">
              <a:defRPr/>
            </a:pPr>
            <a:r>
              <a:rPr lang="cs-CZ" altLang="cs-CZ" sz="3000" b="1" dirty="0"/>
              <a:t>učení je schopnost, kterou lze rozvíjet</a:t>
            </a:r>
            <a:endParaRPr lang="cs-CZ" altLang="cs-CZ" sz="3000" b="1" u="sng" dirty="0"/>
          </a:p>
          <a:p>
            <a:pPr algn="ctr">
              <a:defRPr/>
            </a:pPr>
            <a:r>
              <a:rPr lang="cs-CZ" altLang="cs-CZ" sz="3000" b="1" u="sng" dirty="0"/>
              <a:t>činorodost intelektu rozvíjí </a:t>
            </a:r>
            <a:r>
              <a:rPr lang="cs-CZ" altLang="cs-CZ" sz="3000" b="1" u="sng" dirty="0" smtClean="0"/>
              <a:t>osobnost</a:t>
            </a:r>
            <a:endParaRPr lang="cs-CZ" altLang="cs-CZ" sz="3000" b="1" u="sng" dirty="0"/>
          </a:p>
          <a:p>
            <a:pPr algn="ctr">
              <a:defRPr/>
            </a:pPr>
            <a:r>
              <a:rPr lang="cs-CZ" altLang="cs-CZ" sz="3000" b="1" u="sng" dirty="0"/>
              <a:t>zpomaluje stárnutí</a:t>
            </a:r>
            <a:endParaRPr lang="cs-CZ" altLang="cs-CZ" sz="3000" b="1" i="1" dirty="0"/>
          </a:p>
          <a:p>
            <a:pPr algn="ctr">
              <a:defRPr/>
            </a:pPr>
            <a:r>
              <a:rPr lang="cs-CZ" altLang="cs-CZ" sz="3000" b="1" i="1" dirty="0"/>
              <a:t>zvídavý životní styl</a:t>
            </a:r>
            <a:endParaRPr lang="cs-CZ" altLang="cs-CZ" sz="3000" b="1" dirty="0"/>
          </a:p>
          <a:p>
            <a:pPr algn="ctr">
              <a:defRPr/>
            </a:pPr>
            <a:r>
              <a:rPr lang="cs-CZ" altLang="cs-CZ" sz="3000" b="1" dirty="0"/>
              <a:t>samostatné učení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8850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7200" dirty="0" smtClean="0"/>
              <a:t>Dva pohledy</a:t>
            </a:r>
            <a:endParaRPr lang="cs-CZ" sz="7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endParaRPr lang="cs-CZ" altLang="cs-CZ" b="1" dirty="0"/>
          </a:p>
          <a:p>
            <a:pPr algn="ctr">
              <a:defRPr/>
            </a:pPr>
            <a:r>
              <a:rPr lang="cs-CZ" altLang="cs-CZ" sz="5400" b="1" dirty="0"/>
              <a:t>učební z hlediska cílů a výsledků</a:t>
            </a:r>
          </a:p>
          <a:p>
            <a:pPr algn="ctr">
              <a:defRPr/>
            </a:pPr>
            <a:r>
              <a:rPr lang="cs-CZ" altLang="cs-CZ" sz="5400" b="1" i="1" dirty="0"/>
              <a:t>učení jako proces</a:t>
            </a:r>
          </a:p>
          <a:p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855383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celoživotního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cs-CZ" altLang="cs-CZ" sz="2400" dirty="0"/>
              <a:t>hodnota samo o sobě, nejen instrumentální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dirty="0"/>
              <a:t>všeobecná dostupnost učebních možností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dirty="0"/>
              <a:t>uznání významu </a:t>
            </a:r>
            <a:r>
              <a:rPr lang="cs-CZ" altLang="cs-CZ" sz="2400" dirty="0" smtClean="0"/>
              <a:t>neformálního učení </a:t>
            </a:r>
            <a:r>
              <a:rPr lang="cs-CZ" altLang="cs-CZ" sz="2400" dirty="0"/>
              <a:t>v různých prostředích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dirty="0"/>
              <a:t>šíře prostředků, metod a učení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dirty="0"/>
              <a:t>kdo se učí, podporuje osobní rysy pro navazující učení, včetně motivace, samostatnosti, nezávislosti učení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dirty="0"/>
              <a:t>koncepce celoživotního učení jako alternativa ke vzdělávací </a:t>
            </a:r>
            <a:r>
              <a:rPr lang="cs-CZ" altLang="cs-CZ" sz="2400" dirty="0" smtClean="0"/>
              <a:t>filozofii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dirty="0" smtClean="0"/>
              <a:t>Význam neformálního vzdělávání v rozvoji člověka</a:t>
            </a:r>
            <a:endParaRPr lang="cs-CZ" altLang="cs-CZ" sz="2400" dirty="0"/>
          </a:p>
          <a:p>
            <a:pPr algn="r">
              <a:lnSpc>
                <a:spcPct val="80000"/>
              </a:lnSpc>
              <a:buNone/>
              <a:defRPr/>
            </a:pPr>
            <a:r>
              <a:rPr lang="cs-CZ" altLang="cs-CZ" sz="2400" b="1" dirty="0"/>
              <a:t> 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400" b="1" dirty="0"/>
              <a:t>prostředek rozvoje společnosti</a:t>
            </a:r>
            <a:endParaRPr lang="cs-CZ" altLang="cs-CZ" sz="2400" b="1" i="1" dirty="0"/>
          </a:p>
          <a:p>
            <a:pPr lvl="1" algn="ctr">
              <a:lnSpc>
                <a:spcPct val="80000"/>
              </a:lnSpc>
              <a:buNone/>
              <a:defRPr/>
            </a:pPr>
            <a:r>
              <a:rPr lang="cs-CZ" altLang="cs-CZ" b="1" i="1" dirty="0"/>
              <a:t>(zapojení každého jednotlivce)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28147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Char char="q"/>
              <a:defRPr/>
            </a:pPr>
            <a:r>
              <a:rPr lang="cs-CZ" altLang="cs-CZ" sz="3200" i="1" dirty="0"/>
              <a:t>počátek již v předškolní a školní výchově</a:t>
            </a:r>
          </a:p>
          <a:p>
            <a:pPr lvl="1" algn="r">
              <a:buFont typeface="Wingdings" pitchFamily="2" charset="2"/>
              <a:buChar char="q"/>
              <a:defRPr/>
            </a:pPr>
            <a:r>
              <a:rPr lang="cs-CZ" altLang="cs-CZ" sz="3200" b="1" i="1" dirty="0"/>
              <a:t>posílit vzdělávání v předškolním věku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3200" i="1" dirty="0"/>
              <a:t>flexibilita v současné škole</a:t>
            </a:r>
          </a:p>
          <a:p>
            <a:pPr lvl="1" algn="r">
              <a:buFont typeface="Wingdings" pitchFamily="2" charset="2"/>
              <a:buChar char="q"/>
              <a:defRPr/>
            </a:pPr>
            <a:r>
              <a:rPr lang="cs-CZ" altLang="cs-CZ" sz="3200" b="1" i="1" dirty="0"/>
              <a:t>propojení teorie a praxe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3200" i="1" dirty="0"/>
              <a:t>nové metody, více využívat </a:t>
            </a:r>
            <a:r>
              <a:rPr lang="cs-CZ" altLang="cs-CZ" sz="3200" i="1" dirty="0" smtClean="0"/>
              <a:t>technologie</a:t>
            </a:r>
            <a:endParaRPr lang="cs-CZ" altLang="cs-CZ" sz="3200" i="1" dirty="0"/>
          </a:p>
          <a:p>
            <a:pPr lvl="1" algn="r">
              <a:buFont typeface="Wingdings" pitchFamily="2" charset="2"/>
              <a:buChar char="q"/>
              <a:defRPr/>
            </a:pPr>
            <a:r>
              <a:rPr lang="cs-CZ" altLang="cs-CZ" sz="3200" b="1" i="1" dirty="0"/>
              <a:t>plná podpora od všech subjektů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60234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127</TotalTime>
  <Words>476</Words>
  <Application>Microsoft Office PowerPoint</Application>
  <PresentationFormat>Předvádění na obrazovce (4:3)</PresentationFormat>
  <Paragraphs>101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Times New Roman</vt:lpstr>
      <vt:lpstr>Verdana</vt:lpstr>
      <vt:lpstr>Wingdings</vt:lpstr>
      <vt:lpstr>Wingdings 2</vt:lpstr>
      <vt:lpstr>Aspekt</vt:lpstr>
      <vt:lpstr>Andragogika</vt:lpstr>
      <vt:lpstr>Vědění je moc</vt:lpstr>
      <vt:lpstr>Prezentace aplikace PowerPoint</vt:lpstr>
      <vt:lpstr>Prezentace aplikace PowerPoint</vt:lpstr>
      <vt:lpstr>Prezentace aplikace PowerPoint</vt:lpstr>
      <vt:lpstr>Celoživotní učení</vt:lpstr>
      <vt:lpstr>Dva pohledy</vt:lpstr>
      <vt:lpstr>Znaky celoživotního učení</vt:lpstr>
      <vt:lpstr>Prezentace aplikace PowerPoint</vt:lpstr>
      <vt:lpstr>Učící se organizace</vt:lpstr>
      <vt:lpstr>Učící se společnost</vt:lpstr>
      <vt:lpstr>Dnešní stav vzdělávání dospělých</vt:lpstr>
      <vt:lpstr>Účel dalšího vzdělávání</vt:lpstr>
      <vt:lpstr>Prezentace aplikace PowerPoint</vt:lpstr>
      <vt:lpstr>Andragogika se vztahuje</vt:lpstr>
      <vt:lpstr>(Palán, 1997 – Výkladový slovník vzdělávání dospělých) </vt:lpstr>
      <vt:lpstr>Sociální aspekt andragogiky</vt:lpstr>
      <vt:lpstr>Andragogika</vt:lpstr>
      <vt:lpstr>Moderní vzdělávání dospělých</vt:lpstr>
      <vt:lpstr>Složitost doby a světa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Andragogika</dc:title>
  <dc:creator>Gulova</dc:creator>
  <cp:lastModifiedBy>Lektor</cp:lastModifiedBy>
  <cp:revision>6</cp:revision>
  <dcterms:created xsi:type="dcterms:W3CDTF">2018-02-26T17:52:25Z</dcterms:created>
  <dcterms:modified xsi:type="dcterms:W3CDTF">2020-02-19T10:53:21Z</dcterms:modified>
</cp:coreProperties>
</file>