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7" r:id="rId1"/>
  </p:sldMasterIdLst>
  <p:sldIdLst>
    <p:sldId id="256" r:id="rId2"/>
    <p:sldId id="258" r:id="rId3"/>
    <p:sldId id="260" r:id="rId4"/>
    <p:sldId id="259" r:id="rId5"/>
    <p:sldId id="261" r:id="rId6"/>
    <p:sldId id="262" r:id="rId7"/>
    <p:sldId id="263" r:id="rId8"/>
    <p:sldId id="257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A68E5FFB-A25D-4F22-9DCD-277A6FF6C665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9CAE43CF-8FDD-4F86-B703-04F5835936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338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E5FFB-A25D-4F22-9DCD-277A6FF6C665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E43CF-8FDD-4F86-B703-04F5835936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7458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E5FFB-A25D-4F22-9DCD-277A6FF6C665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E43CF-8FDD-4F86-B703-04F5835936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0065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E5FFB-A25D-4F22-9DCD-277A6FF6C665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E43CF-8FDD-4F86-B703-04F58359368D}" type="slidenum">
              <a:rPr lang="en-US" smtClean="0"/>
              <a:t>‹#›</a:t>
            </a:fld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161748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E5FFB-A25D-4F22-9DCD-277A6FF6C665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E43CF-8FDD-4F86-B703-04F5835936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8404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E5FFB-A25D-4F22-9DCD-277A6FF6C665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E43CF-8FDD-4F86-B703-04F5835936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8118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E5FFB-A25D-4F22-9DCD-277A6FF6C665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E43CF-8FDD-4F86-B703-04F5835936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0300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E5FFB-A25D-4F22-9DCD-277A6FF6C665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E43CF-8FDD-4F86-B703-04F5835936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6408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E5FFB-A25D-4F22-9DCD-277A6FF6C665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E43CF-8FDD-4F86-B703-04F5835936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62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E5FFB-A25D-4F22-9DCD-277A6FF6C665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E43CF-8FDD-4F86-B703-04F5835936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6134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E5FFB-A25D-4F22-9DCD-277A6FF6C665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E43CF-8FDD-4F86-B703-04F5835936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7071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E5FFB-A25D-4F22-9DCD-277A6FF6C665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E43CF-8FDD-4F86-B703-04F5835936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5305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E5FFB-A25D-4F22-9DCD-277A6FF6C665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E43CF-8FDD-4F86-B703-04F5835936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7670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E5FFB-A25D-4F22-9DCD-277A6FF6C665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E43CF-8FDD-4F86-B703-04F5835936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0527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E5FFB-A25D-4F22-9DCD-277A6FF6C665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E43CF-8FDD-4F86-B703-04F5835936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0135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E5FFB-A25D-4F22-9DCD-277A6FF6C665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E43CF-8FDD-4F86-B703-04F5835936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7147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E5FFB-A25D-4F22-9DCD-277A6FF6C665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E43CF-8FDD-4F86-B703-04F5835936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681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8E5FFB-A25D-4F22-9DCD-277A6FF6C665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AE43CF-8FDD-4F86-B703-04F5835936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82006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  <p:sldLayoutId id="2147483759" r:id="rId12"/>
    <p:sldLayoutId id="2147483760" r:id="rId13"/>
    <p:sldLayoutId id="2147483761" r:id="rId14"/>
    <p:sldLayoutId id="2147483762" r:id="rId15"/>
    <p:sldLayoutId id="2147483763" r:id="rId16"/>
    <p:sldLayoutId id="2147483764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611086" y="1122363"/>
            <a:ext cx="9056913" cy="993820"/>
          </a:xfrm>
        </p:spPr>
        <p:txBody>
          <a:bodyPr/>
          <a:lstStyle/>
          <a:p>
            <a:r>
              <a:rPr lang="cs-CZ" dirty="0" err="1" smtClean="0"/>
              <a:t>Reuven</a:t>
            </a:r>
            <a:r>
              <a:rPr lang="cs-CZ" dirty="0" smtClean="0"/>
              <a:t> </a:t>
            </a:r>
            <a:r>
              <a:rPr lang="cs-CZ" dirty="0" err="1" smtClean="0"/>
              <a:t>feuerstein</a:t>
            </a:r>
            <a:r>
              <a:rPr lang="cs-CZ" dirty="0" smtClean="0"/>
              <a:t> (1921-2014)</a:t>
            </a:r>
            <a:endParaRPr lang="en-US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672046" y="3602038"/>
            <a:ext cx="8995953" cy="1655762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1086" y="2450553"/>
            <a:ext cx="8995952" cy="2807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34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879356"/>
          </a:xfrm>
        </p:spPr>
        <p:txBody>
          <a:bodyPr/>
          <a:lstStyle/>
          <a:p>
            <a:r>
              <a:rPr lang="cs-CZ" dirty="0" smtClean="0"/>
              <a:t>Dospívání a Mládí 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41412" y="1645920"/>
            <a:ext cx="9905999" cy="472004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p</a:t>
            </a:r>
            <a:r>
              <a:rPr lang="cs-CZ" dirty="0" smtClean="0"/>
              <a:t>ochází z Rumunska – dětství v židovské rodině</a:t>
            </a:r>
          </a:p>
          <a:p>
            <a:pPr marL="0" indent="0">
              <a:buNone/>
            </a:pPr>
            <a:r>
              <a:rPr lang="cs-CZ" dirty="0" smtClean="0"/>
              <a:t>1940-1944 – studium pedagogiky na univerzitě v Bukurešti</a:t>
            </a:r>
          </a:p>
          <a:p>
            <a:pPr marL="0" indent="0">
              <a:buNone/>
            </a:pPr>
            <a:r>
              <a:rPr lang="cs-CZ" dirty="0" smtClean="0"/>
              <a:t>1944 – pracovní lágr – vytvořil výukový plán, učil děti</a:t>
            </a:r>
          </a:p>
          <a:p>
            <a:pPr marL="0" indent="0">
              <a:buNone/>
            </a:pPr>
            <a:r>
              <a:rPr lang="cs-CZ" dirty="0" smtClean="0"/>
              <a:t>útěk, </a:t>
            </a:r>
            <a:r>
              <a:rPr lang="cs-CZ" dirty="0"/>
              <a:t>e</a:t>
            </a:r>
            <a:r>
              <a:rPr lang="cs-CZ" dirty="0" smtClean="0"/>
              <a:t>migrace do Izraele</a:t>
            </a:r>
          </a:p>
          <a:p>
            <a:pPr marL="0" indent="0">
              <a:buNone/>
            </a:pPr>
            <a:r>
              <a:rPr lang="cs-CZ" dirty="0" smtClean="0"/>
              <a:t>1944-1948 působil v kibucu, pracoval s dětmi přeživšími holokaust</a:t>
            </a:r>
          </a:p>
          <a:p>
            <a:pPr marL="0" indent="0">
              <a:buNone/>
            </a:pPr>
            <a:r>
              <a:rPr lang="cs-CZ" dirty="0" smtClean="0"/>
              <a:t>1948 těžká forma tuberkulózy, sanatorium ve švýcarských Alpách</a:t>
            </a:r>
          </a:p>
          <a:p>
            <a:pPr marL="0" indent="0">
              <a:buNone/>
            </a:pPr>
            <a:r>
              <a:rPr lang="cs-CZ" dirty="0"/>
              <a:t>s</a:t>
            </a:r>
            <a:r>
              <a:rPr lang="cs-CZ" dirty="0" smtClean="0"/>
              <a:t>etkal se zda s C. G. Jungem, ten ho inspiroval ke studiu psychologie, F se rozhodl, že se uzdraví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958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896773"/>
          </a:xfrm>
        </p:spPr>
        <p:txBody>
          <a:bodyPr/>
          <a:lstStyle/>
          <a:p>
            <a:r>
              <a:rPr lang="cs-CZ" dirty="0" smtClean="0"/>
              <a:t>Přemítání o kognitivních funkcích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41412" y="1515291"/>
            <a:ext cx="9905999" cy="4502332"/>
          </a:xfrm>
        </p:spPr>
        <p:txBody>
          <a:bodyPr>
            <a:normAutofit fontScale="92500"/>
          </a:bodyPr>
          <a:lstStyle/>
          <a:p>
            <a:r>
              <a:rPr lang="cs-CZ" dirty="0" smtClean="0"/>
              <a:t>Studium v Ženevě, stal se žákem Jeana </a:t>
            </a:r>
            <a:r>
              <a:rPr lang="cs-CZ" dirty="0" err="1" smtClean="0"/>
              <a:t>Piageta</a:t>
            </a:r>
            <a:endParaRPr lang="cs-CZ" dirty="0" smtClean="0"/>
          </a:p>
          <a:p>
            <a:r>
              <a:rPr lang="en-US" dirty="0"/>
              <a:t>Piaget </a:t>
            </a:r>
            <a:r>
              <a:rPr lang="en-US" dirty="0" err="1" smtClean="0"/>
              <a:t>revoluční</a:t>
            </a:r>
            <a:r>
              <a:rPr lang="en-US" dirty="0" smtClean="0"/>
              <a:t> </a:t>
            </a:r>
            <a:r>
              <a:rPr lang="en-US" dirty="0" err="1"/>
              <a:t>objevy</a:t>
            </a:r>
            <a:r>
              <a:rPr lang="en-US" dirty="0"/>
              <a:t> v </a:t>
            </a:r>
            <a:r>
              <a:rPr lang="en-US" dirty="0" err="1"/>
              <a:t>oblasti</a:t>
            </a:r>
            <a:r>
              <a:rPr lang="en-US" dirty="0"/>
              <a:t> </a:t>
            </a:r>
            <a:r>
              <a:rPr lang="en-US" dirty="0" err="1"/>
              <a:t>fungování</a:t>
            </a:r>
            <a:r>
              <a:rPr lang="en-US" dirty="0"/>
              <a:t> </a:t>
            </a:r>
            <a:r>
              <a:rPr lang="en-US" dirty="0" err="1"/>
              <a:t>kognitivních</a:t>
            </a:r>
            <a:r>
              <a:rPr lang="en-US" dirty="0"/>
              <a:t> </a:t>
            </a:r>
            <a:r>
              <a:rPr lang="en-US" dirty="0" err="1" smtClean="0"/>
              <a:t>funkcí</a:t>
            </a:r>
            <a:r>
              <a:rPr lang="cs-CZ" dirty="0" smtClean="0"/>
              <a:t>, F. od něj </a:t>
            </a:r>
            <a:r>
              <a:rPr lang="en-US" dirty="0" err="1" smtClean="0"/>
              <a:t>koncept</a:t>
            </a:r>
            <a:r>
              <a:rPr lang="en-US" dirty="0" smtClean="0"/>
              <a:t> </a:t>
            </a:r>
            <a:r>
              <a:rPr lang="en-US" dirty="0" err="1"/>
              <a:t>struktury</a:t>
            </a:r>
            <a:r>
              <a:rPr lang="en-US" dirty="0"/>
              <a:t> </a:t>
            </a:r>
            <a:r>
              <a:rPr lang="en-US" dirty="0" err="1"/>
              <a:t>kognitivních</a:t>
            </a:r>
            <a:r>
              <a:rPr lang="en-US" dirty="0"/>
              <a:t> </a:t>
            </a:r>
            <a:r>
              <a:rPr lang="en-US" dirty="0" err="1"/>
              <a:t>funkcí</a:t>
            </a:r>
            <a:r>
              <a:rPr lang="en-US" dirty="0"/>
              <a:t> </a:t>
            </a:r>
            <a:r>
              <a:rPr lang="en-US" dirty="0" smtClean="0"/>
              <a:t>do </a:t>
            </a:r>
            <a:r>
              <a:rPr lang="en-US" dirty="0" err="1"/>
              <a:t>značné</a:t>
            </a:r>
            <a:r>
              <a:rPr lang="en-US" dirty="0"/>
              <a:t> </a:t>
            </a:r>
            <a:r>
              <a:rPr lang="en-US" dirty="0" err="1"/>
              <a:t>míry</a:t>
            </a:r>
            <a:r>
              <a:rPr lang="en-US" dirty="0"/>
              <a:t> </a:t>
            </a:r>
            <a:r>
              <a:rPr lang="en-US" dirty="0" err="1" smtClean="0"/>
              <a:t>převzal</a:t>
            </a:r>
            <a:endParaRPr lang="cs-CZ" dirty="0" smtClean="0"/>
          </a:p>
          <a:p>
            <a:r>
              <a:rPr lang="cs-CZ" dirty="0" smtClean="0"/>
              <a:t>Zároveň inspirace četbou </a:t>
            </a:r>
            <a:r>
              <a:rPr lang="cs-CZ" dirty="0" err="1" smtClean="0"/>
              <a:t>Vygotského</a:t>
            </a:r>
            <a:r>
              <a:rPr lang="cs-CZ" dirty="0" smtClean="0"/>
              <a:t> a vlastní mnohaletá zkušenost s prací s dětmi</a:t>
            </a:r>
          </a:p>
          <a:p>
            <a:r>
              <a:rPr lang="en-US" dirty="0" err="1" smtClean="0"/>
              <a:t>Vymez</a:t>
            </a:r>
            <a:r>
              <a:rPr lang="cs-CZ" dirty="0" err="1" smtClean="0"/>
              <a:t>il</a:t>
            </a:r>
            <a:r>
              <a:rPr lang="cs-CZ" dirty="0" smtClean="0"/>
              <a:t> se </a:t>
            </a:r>
            <a:r>
              <a:rPr lang="en-US" dirty="0" err="1" smtClean="0"/>
              <a:t>vůči</a:t>
            </a:r>
            <a:r>
              <a:rPr lang="en-US" dirty="0" smtClean="0"/>
              <a:t> </a:t>
            </a:r>
            <a:r>
              <a:rPr lang="en-US" dirty="0" err="1"/>
              <a:t>teorii</a:t>
            </a:r>
            <a:r>
              <a:rPr lang="en-US" dirty="0"/>
              <a:t>, v </a:t>
            </a:r>
            <a:r>
              <a:rPr lang="en-US" dirty="0" err="1"/>
              <a:t>níž</a:t>
            </a:r>
            <a:r>
              <a:rPr lang="en-US" dirty="0"/>
              <a:t> je </a:t>
            </a:r>
            <a:r>
              <a:rPr lang="en-US" dirty="0" err="1"/>
              <a:t>uspořádání</a:t>
            </a:r>
            <a:r>
              <a:rPr lang="en-US" dirty="0"/>
              <a:t> a </a:t>
            </a:r>
            <a:r>
              <a:rPr lang="en-US" dirty="0" err="1"/>
              <a:t>načasování</a:t>
            </a:r>
            <a:r>
              <a:rPr lang="en-US" dirty="0"/>
              <a:t> </a:t>
            </a:r>
            <a:r>
              <a:rPr lang="en-US" dirty="0" err="1"/>
              <a:t>kognitivního</a:t>
            </a:r>
            <a:r>
              <a:rPr lang="en-US" dirty="0"/>
              <a:t> </a:t>
            </a:r>
            <a:r>
              <a:rPr lang="en-US" dirty="0" err="1"/>
              <a:t>vývoje</a:t>
            </a:r>
            <a:r>
              <a:rPr lang="en-US" dirty="0"/>
              <a:t> </a:t>
            </a:r>
            <a:r>
              <a:rPr lang="en-US" dirty="0" err="1"/>
              <a:t>řízeno</a:t>
            </a:r>
            <a:r>
              <a:rPr lang="en-US" dirty="0"/>
              <a:t> </a:t>
            </a:r>
            <a:r>
              <a:rPr lang="en-US" dirty="0" err="1"/>
              <a:t>vnitřním</a:t>
            </a:r>
            <a:r>
              <a:rPr lang="en-US" dirty="0"/>
              <a:t>, </a:t>
            </a:r>
            <a:r>
              <a:rPr lang="en-US" dirty="0" err="1"/>
              <a:t>biologicky</a:t>
            </a:r>
            <a:r>
              <a:rPr lang="en-US" dirty="0"/>
              <a:t> </a:t>
            </a:r>
            <a:r>
              <a:rPr lang="en-US" dirty="0" err="1"/>
              <a:t>daným</a:t>
            </a:r>
            <a:r>
              <a:rPr lang="en-US" dirty="0"/>
              <a:t> </a:t>
            </a:r>
            <a:r>
              <a:rPr lang="en-US" dirty="0" err="1"/>
              <a:t>mechanismem</a:t>
            </a:r>
            <a:r>
              <a:rPr lang="en-US" dirty="0"/>
              <a:t> </a:t>
            </a:r>
            <a:r>
              <a:rPr lang="en-US" dirty="0" err="1" smtClean="0"/>
              <a:t>zrání</a:t>
            </a:r>
            <a:endParaRPr lang="cs-CZ" dirty="0" smtClean="0"/>
          </a:p>
          <a:p>
            <a:r>
              <a:rPr lang="en-US" dirty="0" err="1" smtClean="0"/>
              <a:t>Stál</a:t>
            </a:r>
            <a:r>
              <a:rPr lang="en-US" dirty="0" smtClean="0"/>
              <a:t>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přesně</a:t>
            </a:r>
            <a:r>
              <a:rPr lang="en-US" dirty="0"/>
              <a:t> </a:t>
            </a:r>
            <a:r>
              <a:rPr lang="en-US" dirty="0" err="1"/>
              <a:t>opačným</a:t>
            </a:r>
            <a:r>
              <a:rPr lang="en-US" dirty="0"/>
              <a:t> </a:t>
            </a:r>
            <a:r>
              <a:rPr lang="en-US" dirty="0" err="1" smtClean="0"/>
              <a:t>tvrzením</a:t>
            </a:r>
            <a:r>
              <a:rPr lang="cs-CZ" dirty="0" smtClean="0"/>
              <a:t> - </a:t>
            </a:r>
            <a:r>
              <a:rPr lang="en-US" b="1" dirty="0" err="1" smtClean="0"/>
              <a:t>strukturu</a:t>
            </a:r>
            <a:r>
              <a:rPr lang="en-US" b="1" dirty="0" smtClean="0"/>
              <a:t> </a:t>
            </a:r>
            <a:r>
              <a:rPr lang="en-US" b="1" dirty="0" err="1"/>
              <a:t>kognitivních</a:t>
            </a:r>
            <a:r>
              <a:rPr lang="en-US" b="1" dirty="0"/>
              <a:t> </a:t>
            </a:r>
            <a:r>
              <a:rPr lang="en-US" b="1" dirty="0" err="1"/>
              <a:t>funkcí</a:t>
            </a:r>
            <a:r>
              <a:rPr lang="en-US" b="1" dirty="0"/>
              <a:t> a </a:t>
            </a:r>
            <a:r>
              <a:rPr lang="en-US" b="1" dirty="0" err="1"/>
              <a:t>časovou</a:t>
            </a:r>
            <a:r>
              <a:rPr lang="en-US" b="1" dirty="0"/>
              <a:t> </a:t>
            </a:r>
            <a:r>
              <a:rPr lang="en-US" b="1" dirty="0" err="1"/>
              <a:t>posloupnost</a:t>
            </a:r>
            <a:r>
              <a:rPr lang="en-US" b="1" dirty="0"/>
              <a:t> </a:t>
            </a:r>
            <a:r>
              <a:rPr lang="en-US" b="1" dirty="0" err="1"/>
              <a:t>jejich</a:t>
            </a:r>
            <a:r>
              <a:rPr lang="en-US" b="1" dirty="0"/>
              <a:t> </a:t>
            </a:r>
            <a:r>
              <a:rPr lang="en-US" b="1" dirty="0" err="1"/>
              <a:t>vývoje</a:t>
            </a:r>
            <a:r>
              <a:rPr lang="en-US" b="1" dirty="0"/>
              <a:t> </a:t>
            </a:r>
            <a:r>
              <a:rPr lang="en-US" b="1" dirty="0" err="1"/>
              <a:t>určují</a:t>
            </a:r>
            <a:r>
              <a:rPr lang="en-US" b="1" dirty="0"/>
              <a:t> </a:t>
            </a:r>
            <a:r>
              <a:rPr lang="en-US" b="1" dirty="0" err="1"/>
              <a:t>vztahy</a:t>
            </a:r>
            <a:r>
              <a:rPr lang="en-US" b="1" dirty="0"/>
              <a:t> s </a:t>
            </a:r>
            <a:r>
              <a:rPr lang="en-US" b="1" dirty="0" err="1"/>
              <a:t>druhými</a:t>
            </a:r>
            <a:r>
              <a:rPr lang="en-US" b="1" dirty="0"/>
              <a:t> </a:t>
            </a:r>
            <a:r>
              <a:rPr lang="en-US" b="1" dirty="0" err="1" smtClean="0"/>
              <a:t>lidmi</a:t>
            </a:r>
            <a:r>
              <a:rPr lang="cs-CZ" b="1" dirty="0" smtClean="0"/>
              <a:t>, tzv. </a:t>
            </a:r>
            <a:r>
              <a:rPr lang="en-US" b="1" dirty="0" err="1" smtClean="0"/>
              <a:t>kulturní</a:t>
            </a:r>
            <a:r>
              <a:rPr lang="en-US" b="1" dirty="0" smtClean="0"/>
              <a:t> </a:t>
            </a:r>
            <a:r>
              <a:rPr lang="en-US" b="1" dirty="0" err="1" smtClean="0"/>
              <a:t>transmise</a:t>
            </a:r>
            <a:endParaRPr lang="cs-CZ" b="1" dirty="0" smtClean="0"/>
          </a:p>
          <a:p>
            <a:r>
              <a:rPr lang="cs-CZ" dirty="0" smtClean="0"/>
              <a:t>Setkání a spolupráce s André </a:t>
            </a:r>
            <a:r>
              <a:rPr lang="cs-CZ" dirty="0" err="1" smtClean="0"/>
              <a:t>Reyem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7473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Komplexní teorie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41412" y="2249486"/>
            <a:ext cx="9905999" cy="4186147"/>
          </a:xfrm>
        </p:spPr>
        <p:txBody>
          <a:bodyPr/>
          <a:lstStyle/>
          <a:p>
            <a:r>
              <a:rPr lang="cs-CZ" dirty="0" smtClean="0"/>
              <a:t>1950-1954 </a:t>
            </a:r>
            <a:r>
              <a:rPr lang="cs-CZ" dirty="0" err="1" smtClean="0"/>
              <a:t>Feuerstein</a:t>
            </a:r>
            <a:r>
              <a:rPr lang="cs-CZ" dirty="0" smtClean="0"/>
              <a:t> a </a:t>
            </a:r>
            <a:r>
              <a:rPr lang="cs-CZ" dirty="0" err="1" smtClean="0"/>
              <a:t>Rey</a:t>
            </a:r>
            <a:r>
              <a:rPr lang="cs-CZ" dirty="0" smtClean="0"/>
              <a:t> výzkumná studie </a:t>
            </a:r>
            <a:r>
              <a:rPr lang="cs-CZ" dirty="0" err="1" smtClean="0"/>
              <a:t>Children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Mellah</a:t>
            </a:r>
            <a:endParaRPr lang="cs-CZ" dirty="0" smtClean="0"/>
          </a:p>
          <a:p>
            <a:r>
              <a:rPr lang="cs-CZ" dirty="0" smtClean="0"/>
              <a:t>1954 -1970 vytvoření ucelené komplexní teorie s mnohými nástroji:</a:t>
            </a:r>
          </a:p>
          <a:p>
            <a:pPr lvl="1"/>
            <a:r>
              <a:rPr lang="en-US" dirty="0" err="1" smtClean="0"/>
              <a:t>teorie</a:t>
            </a:r>
            <a:r>
              <a:rPr lang="en-US" dirty="0" smtClean="0"/>
              <a:t> </a:t>
            </a:r>
            <a:r>
              <a:rPr lang="en-US" dirty="0" err="1" smtClean="0"/>
              <a:t>struktur</a:t>
            </a:r>
            <a:r>
              <a:rPr lang="cs-CZ" dirty="0" err="1" smtClean="0"/>
              <a:t>ální</a:t>
            </a:r>
            <a:r>
              <a:rPr lang="en-US" dirty="0" smtClean="0"/>
              <a:t> </a:t>
            </a:r>
            <a:r>
              <a:rPr lang="en-US" dirty="0" err="1"/>
              <a:t>kognitivní</a:t>
            </a:r>
            <a:r>
              <a:rPr lang="en-US" dirty="0"/>
              <a:t> </a:t>
            </a:r>
            <a:r>
              <a:rPr lang="en-US" dirty="0" err="1" smtClean="0"/>
              <a:t>modifikovatelnosti</a:t>
            </a:r>
            <a:endParaRPr lang="cs-CZ" dirty="0" smtClean="0"/>
          </a:p>
          <a:p>
            <a:pPr lvl="1"/>
            <a:r>
              <a:rPr lang="cs-CZ" dirty="0"/>
              <a:t>z</a:t>
            </a:r>
            <a:r>
              <a:rPr lang="cs-CZ" dirty="0" smtClean="0"/>
              <a:t>prostředkované učení</a:t>
            </a:r>
            <a:endParaRPr lang="cs-CZ" dirty="0"/>
          </a:p>
          <a:p>
            <a:pPr lvl="1"/>
            <a:r>
              <a:rPr lang="en-US" dirty="0" err="1" smtClean="0"/>
              <a:t>dimenz</a:t>
            </a:r>
            <a:r>
              <a:rPr lang="cs-CZ" dirty="0" smtClean="0"/>
              <a:t>e</a:t>
            </a:r>
            <a:r>
              <a:rPr lang="en-US" dirty="0" smtClean="0"/>
              <a:t> </a:t>
            </a:r>
            <a:r>
              <a:rPr lang="en-US" dirty="0" err="1"/>
              <a:t>kognitivní</a:t>
            </a:r>
            <a:r>
              <a:rPr lang="en-US" dirty="0"/>
              <a:t> </a:t>
            </a:r>
            <a:r>
              <a:rPr lang="en-US" dirty="0" err="1"/>
              <a:t>mapy</a:t>
            </a:r>
            <a:r>
              <a:rPr lang="en-US" dirty="0"/>
              <a:t> </a:t>
            </a:r>
            <a:endParaRPr lang="cs-CZ" dirty="0"/>
          </a:p>
          <a:p>
            <a:pPr lvl="1"/>
            <a:r>
              <a:rPr lang="en-US" dirty="0" err="1" smtClean="0"/>
              <a:t>Instrumentálního</a:t>
            </a:r>
            <a:r>
              <a:rPr lang="en-US" dirty="0" smtClean="0"/>
              <a:t> </a:t>
            </a:r>
            <a:r>
              <a:rPr lang="en-US" dirty="0" err="1" smtClean="0"/>
              <a:t>obohacování</a:t>
            </a:r>
            <a:r>
              <a:rPr lang="cs-CZ" dirty="0" smtClean="0"/>
              <a:t> - </a:t>
            </a:r>
            <a:r>
              <a:rPr lang="en-US" dirty="0" err="1"/>
              <a:t>tvoření</a:t>
            </a:r>
            <a:r>
              <a:rPr lang="en-US" dirty="0"/>
              <a:t> </a:t>
            </a:r>
            <a:r>
              <a:rPr lang="en-US" dirty="0" err="1"/>
              <a:t>souboru</a:t>
            </a:r>
            <a:r>
              <a:rPr lang="en-US" dirty="0"/>
              <a:t> </a:t>
            </a:r>
            <a:r>
              <a:rPr lang="en-US" dirty="0" err="1"/>
              <a:t>kognitivně</a:t>
            </a:r>
            <a:r>
              <a:rPr lang="en-US" dirty="0"/>
              <a:t> </a:t>
            </a:r>
            <a:r>
              <a:rPr lang="en-US" dirty="0" err="1"/>
              <a:t>stimulačních</a:t>
            </a:r>
            <a:r>
              <a:rPr lang="en-US" dirty="0"/>
              <a:t> </a:t>
            </a:r>
            <a:r>
              <a:rPr lang="en-US" dirty="0" err="1"/>
              <a:t>materiálů</a:t>
            </a:r>
            <a:endParaRPr lang="cs-CZ" dirty="0" smtClean="0"/>
          </a:p>
          <a:p>
            <a:pPr lvl="1"/>
            <a:r>
              <a:rPr lang="en-US" dirty="0" err="1" smtClean="0"/>
              <a:t>diagnostická</a:t>
            </a:r>
            <a:r>
              <a:rPr lang="en-US" dirty="0" smtClean="0"/>
              <a:t> </a:t>
            </a:r>
            <a:r>
              <a:rPr lang="en-US" dirty="0" err="1"/>
              <a:t>testová</a:t>
            </a:r>
            <a:r>
              <a:rPr lang="en-US" dirty="0"/>
              <a:t> </a:t>
            </a:r>
            <a:r>
              <a:rPr lang="en-US" dirty="0" err="1"/>
              <a:t>baterie</a:t>
            </a:r>
            <a:r>
              <a:rPr lang="en-US" dirty="0"/>
              <a:t> pro </a:t>
            </a:r>
            <a:r>
              <a:rPr lang="en-US" dirty="0" err="1"/>
              <a:t>zjišťování</a:t>
            </a:r>
            <a:r>
              <a:rPr lang="en-US" dirty="0"/>
              <a:t> </a:t>
            </a:r>
            <a:r>
              <a:rPr lang="en-US" dirty="0" err="1"/>
              <a:t>potenciality</a:t>
            </a:r>
            <a:r>
              <a:rPr lang="en-US" dirty="0"/>
              <a:t> </a:t>
            </a:r>
            <a:r>
              <a:rPr lang="en-US" dirty="0" err="1"/>
              <a:t>učit</a:t>
            </a:r>
            <a:r>
              <a:rPr lang="en-US" dirty="0"/>
              <a:t> se (LPAD</a:t>
            </a:r>
            <a:r>
              <a:rPr lang="en-US" dirty="0" smtClean="0"/>
              <a:t>)</a:t>
            </a:r>
            <a:endParaRPr lang="cs-CZ" dirty="0" smtClean="0"/>
          </a:p>
          <a:p>
            <a:r>
              <a:rPr lang="cs-CZ" dirty="0" smtClean="0"/>
              <a:t>1970 doktorát na Sorbonně</a:t>
            </a:r>
          </a:p>
        </p:txBody>
      </p:sp>
    </p:spTree>
    <p:extLst>
      <p:ext uri="{BB962C8B-B14F-4D97-AF65-F5344CB8AC3E}">
        <p14:creationId xmlns:p14="http://schemas.microsoft.com/office/powerpoint/2010/main" val="3154337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413" y="219923"/>
            <a:ext cx="9996850" cy="6397984"/>
          </a:xfrm>
        </p:spPr>
      </p:pic>
    </p:spTree>
    <p:extLst>
      <p:ext uri="{BB962C8B-B14F-4D97-AF65-F5344CB8AC3E}">
        <p14:creationId xmlns:p14="http://schemas.microsoft.com/office/powerpoint/2010/main" val="3915955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863" y="443307"/>
            <a:ext cx="4634694" cy="6166499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4314" y="443307"/>
            <a:ext cx="5759440" cy="4319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533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3815" y="363484"/>
            <a:ext cx="8821193" cy="6156067"/>
          </a:xfrm>
        </p:spPr>
      </p:pic>
    </p:spTree>
    <p:extLst>
      <p:ext uri="{BB962C8B-B14F-4D97-AF65-F5344CB8AC3E}">
        <p14:creationId xmlns:p14="http://schemas.microsoft.com/office/powerpoint/2010/main" val="4354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41413" y="121921"/>
            <a:ext cx="9905998" cy="836022"/>
          </a:xfrm>
        </p:spPr>
        <p:txBody>
          <a:bodyPr>
            <a:normAutofit/>
          </a:bodyPr>
          <a:lstStyle/>
          <a:p>
            <a:r>
              <a:rPr lang="cs-CZ" dirty="0" smtClean="0"/>
              <a:t>inspirace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41412" y="1036320"/>
            <a:ext cx="9905999" cy="5486399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3200" b="1" dirty="0"/>
              <a:t>If you are not prepared to look at your pupils strength's, don't touch their weaknesses</a:t>
            </a:r>
            <a:r>
              <a:rPr lang="en-US" sz="3200" b="1" dirty="0" smtClean="0"/>
              <a:t>.</a:t>
            </a:r>
            <a:endParaRPr lang="cs-CZ" sz="3200" b="1" dirty="0" smtClean="0"/>
          </a:p>
          <a:p>
            <a:pPr marL="0" indent="0">
              <a:lnSpc>
                <a:spcPct val="100000"/>
              </a:lnSpc>
              <a:buNone/>
            </a:pPr>
            <a:r>
              <a:rPr lang="cs-CZ" sz="3200" b="1" dirty="0" smtClean="0"/>
              <a:t>Inteligence </a:t>
            </a:r>
            <a:r>
              <a:rPr lang="cs-CZ" sz="3200" b="1" dirty="0" err="1" smtClean="0"/>
              <a:t>is</a:t>
            </a:r>
            <a:r>
              <a:rPr lang="cs-CZ" sz="3200" b="1" dirty="0" smtClean="0"/>
              <a:t> not a static </a:t>
            </a:r>
            <a:r>
              <a:rPr lang="cs-CZ" sz="3200" b="1" dirty="0" err="1" smtClean="0"/>
              <a:t>structure</a:t>
            </a:r>
            <a:r>
              <a:rPr lang="cs-CZ" sz="3200" b="1" dirty="0" smtClean="0"/>
              <a:t>, but </a:t>
            </a:r>
            <a:r>
              <a:rPr lang="cs-CZ" sz="3200" b="1" dirty="0" err="1" smtClean="0"/>
              <a:t>an</a:t>
            </a:r>
            <a:r>
              <a:rPr lang="cs-CZ" sz="3200" b="1" dirty="0" smtClean="0"/>
              <a:t> open </a:t>
            </a:r>
            <a:r>
              <a:rPr lang="cs-CZ" sz="3200" b="1" dirty="0" err="1" smtClean="0"/>
              <a:t>dynamic</a:t>
            </a:r>
            <a:r>
              <a:rPr lang="cs-CZ" sz="3200" b="1" dirty="0" smtClean="0"/>
              <a:t> systém </a:t>
            </a:r>
            <a:r>
              <a:rPr lang="cs-CZ" sz="3200" b="1" dirty="0" err="1" smtClean="0"/>
              <a:t>that</a:t>
            </a:r>
            <a:r>
              <a:rPr lang="cs-CZ" sz="3200" b="1" dirty="0" smtClean="0"/>
              <a:t> </a:t>
            </a:r>
            <a:r>
              <a:rPr lang="cs-CZ" sz="3200" b="1" dirty="0" err="1" smtClean="0"/>
              <a:t>can</a:t>
            </a:r>
            <a:r>
              <a:rPr lang="cs-CZ" sz="3200" b="1" dirty="0" smtClean="0"/>
              <a:t> </a:t>
            </a:r>
            <a:r>
              <a:rPr lang="cs-CZ" sz="3200" b="1" dirty="0" err="1" smtClean="0"/>
              <a:t>continue</a:t>
            </a:r>
            <a:r>
              <a:rPr lang="cs-CZ" sz="3200" b="1" dirty="0" smtClean="0"/>
              <a:t> to </a:t>
            </a:r>
            <a:r>
              <a:rPr lang="cs-CZ" sz="3200" b="1" dirty="0" err="1" smtClean="0"/>
              <a:t>develop</a:t>
            </a:r>
            <a:r>
              <a:rPr lang="cs-CZ" sz="3200" b="1" dirty="0" smtClean="0"/>
              <a:t> </a:t>
            </a:r>
            <a:r>
              <a:rPr lang="cs-CZ" sz="3200" b="1" dirty="0" err="1" smtClean="0"/>
              <a:t>throughout</a:t>
            </a:r>
            <a:r>
              <a:rPr lang="cs-CZ" sz="3200" b="1" dirty="0" smtClean="0"/>
              <a:t> </a:t>
            </a:r>
            <a:r>
              <a:rPr lang="cs-CZ" sz="3200" b="1" dirty="0" err="1" smtClean="0"/>
              <a:t>life</a:t>
            </a:r>
            <a:r>
              <a:rPr lang="cs-CZ" sz="3200" b="1" dirty="0" smtClean="0"/>
              <a:t>.</a:t>
            </a:r>
            <a:endParaRPr lang="cs-CZ" sz="3200" b="1" dirty="0"/>
          </a:p>
          <a:p>
            <a:pPr marL="0" indent="0">
              <a:lnSpc>
                <a:spcPct val="100000"/>
              </a:lnSpc>
              <a:buNone/>
            </a:pPr>
            <a:r>
              <a:rPr lang="en-US" sz="3200" b="1" dirty="0"/>
              <a:t>A goal of education </a:t>
            </a:r>
            <a:r>
              <a:rPr lang="en-US" sz="3200" b="1" dirty="0" smtClean="0"/>
              <a:t>is</a:t>
            </a:r>
            <a:r>
              <a:rPr lang="cs-CZ" sz="3200" b="1" dirty="0" smtClean="0"/>
              <a:t>:</a:t>
            </a:r>
            <a:r>
              <a:rPr lang="en-US" sz="3200" b="1" dirty="0" smtClean="0"/>
              <a:t> </a:t>
            </a:r>
            <a:r>
              <a:rPr lang="en-US" sz="3200" b="1" dirty="0"/>
              <a:t>to assist growth toward greater complexity and integration and to assist in the process of self-organization - to modify individuals capacity to modify themselves.</a:t>
            </a:r>
            <a:endParaRPr lang="cs-CZ" sz="3200" b="1" dirty="0" smtClean="0"/>
          </a:p>
          <a:p>
            <a:pPr marL="0" indent="0">
              <a:lnSpc>
                <a:spcPct val="100000"/>
              </a:lnSpc>
              <a:buNone/>
            </a:pPr>
            <a:r>
              <a:rPr lang="cs-CZ" sz="3200" b="1" dirty="0" smtClean="0"/>
              <a:t>Nejde </a:t>
            </a:r>
            <a:r>
              <a:rPr lang="cs-CZ" sz="3200" b="1" dirty="0"/>
              <a:t>o to chytit někomu každý den rybu, aby se najedl, ale dát mu nezbytné vybavení, znalosti a dovednosti, které mu umožní chytat ryby samostatně a tehdy, kdy on sám je </a:t>
            </a:r>
            <a:r>
              <a:rPr lang="cs-CZ" sz="3200" b="1" dirty="0" smtClean="0"/>
              <a:t>potřebuje.</a:t>
            </a:r>
          </a:p>
          <a:p>
            <a:pPr marL="0" indent="0">
              <a:buNone/>
            </a:pP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978426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bvod">
  <a:themeElements>
    <a:clrScheme name="Obvod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Obvod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bvod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TM04033919[[fn=Obvod]]</Template>
  <TotalTime>196</TotalTime>
  <Words>344</Words>
  <Application>Microsoft Office PowerPoint</Application>
  <PresentationFormat>Širokoúhlá obrazovka</PresentationFormat>
  <Paragraphs>30</Paragraphs>
  <Slides>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2" baseType="lpstr">
      <vt:lpstr>Arial</vt:lpstr>
      <vt:lpstr>Trebuchet MS</vt:lpstr>
      <vt:lpstr>Tw Cen MT</vt:lpstr>
      <vt:lpstr>Obvod</vt:lpstr>
      <vt:lpstr>Reuven feuerstein (1921-2014)</vt:lpstr>
      <vt:lpstr>Dospívání a Mládí </vt:lpstr>
      <vt:lpstr>Přemítání o kognitivních funkcích</vt:lpstr>
      <vt:lpstr>Komplexní teorie</vt:lpstr>
      <vt:lpstr>Prezentace aplikace PowerPoint</vt:lpstr>
      <vt:lpstr>Prezentace aplikace PowerPoint</vt:lpstr>
      <vt:lpstr>Prezentace aplikace PowerPoint</vt:lpstr>
      <vt:lpstr>inspirace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Hewlett-Packard Company</dc:creator>
  <cp:lastModifiedBy>Hewlett-Packard Company</cp:lastModifiedBy>
  <cp:revision>8</cp:revision>
  <dcterms:created xsi:type="dcterms:W3CDTF">2021-04-08T16:54:34Z</dcterms:created>
  <dcterms:modified xsi:type="dcterms:W3CDTF">2021-04-08T20:10:35Z</dcterms:modified>
</cp:coreProperties>
</file>