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71c22cf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871c22cf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71c22cf1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71c22cf1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71c22cf1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871c22cf1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71c22cf1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871c22cf1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71c22cf1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871c22cf1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71c22cf1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871c22cf1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71c22cf1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71c22cf1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bg>
      <p:bgPr>
        <a:solidFill>
          <a:schemeClr val="lt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ctr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None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ctr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None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155448" y="2420112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0" name="Google Shape;30;p2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" name="Google Shape;33;p2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 sz="4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bg>
      <p:bgPr>
        <a:solidFill>
          <a:schemeClr val="lt2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body" idx="1"/>
          </p:nvPr>
        </p:nvSpPr>
        <p:spPr>
          <a:xfrm rot="5400000">
            <a:off x="2269236" y="-443484"/>
            <a:ext cx="4599432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ldNum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VERTICAL_TITLE_AND_VERTICAL_TEXT">
    <p:bg>
      <p:bgPr>
        <a:solidFill>
          <a:schemeClr val="l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12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p12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0" name="Google Shape;150;p12"/>
          <p:cNvCxnSpPr/>
          <p:nvPr/>
        </p:nvCxnSpPr>
        <p:spPr>
          <a:xfrm rot="5400000">
            <a:off x="4021836" y="3278124"/>
            <a:ext cx="6245352" cy="0"/>
          </a:xfrm>
          <a:prstGeom prst="straightConnector1">
            <a:avLst/>
          </a:prstGeom>
          <a:noFill/>
          <a:ln w="95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1" name="Google Shape;151;p12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2" name="Google Shape;152;p12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3" name="Google Shape;153;p12"/>
          <p:cNvSpPr txBox="1">
            <a:spLocks noGrp="1"/>
          </p:cNvSpPr>
          <p:nvPr>
            <p:ph type="sldNum" idx="12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body" idx="1"/>
          </p:nvPr>
        </p:nvSpPr>
        <p:spPr>
          <a:xfrm rot="5400000">
            <a:off x="670717" y="-61117"/>
            <a:ext cx="5821366" cy="6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 rot="5400000">
            <a:off x="5189537" y="2506664"/>
            <a:ext cx="5851525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sldNum" idx="12"/>
          </p:nvPr>
        </p:nvSpPr>
        <p:spPr>
          <a:xfrm>
            <a:off x="4267200" y="6324600"/>
            <a:ext cx="609600" cy="44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5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63" name="Google Shape;63;p5"/>
          <p:cNvCxnSpPr/>
          <p:nvPr/>
        </p:nvCxnSpPr>
        <p:spPr>
          <a:xfrm>
            <a:off x="152400" y="243840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4" name="Google Shape;64;p5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dt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sldNum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73" name="Google Shape;73;p6"/>
          <p:cNvCxnSpPr/>
          <p:nvPr/>
        </p:nvCxnSpPr>
        <p:spPr>
          <a:xfrm rot="10800000" flipH="1">
            <a:off x="4563080" y="1575652"/>
            <a:ext cx="8921" cy="481955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4" name="Google Shape;74;p6"/>
          <p:cNvSpPr txBox="1">
            <a:spLocks noGrp="1"/>
          </p:cNvSpPr>
          <p:nvPr>
            <p:ph type="body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3537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25"/>
              <a:buFont typeface="Noto Sans Symbols"/>
              <a:buChar char="●"/>
              <a:defRPr sz="2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body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3537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25"/>
              <a:buFont typeface="Noto Sans Symbols"/>
              <a:buChar char="●"/>
              <a:defRPr sz="2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ovnání" type="twoTxTwoObj">
  <p:cSld name="TWO_OBJECTS_WITH_TEXT">
    <p:bg>
      <p:bgPr>
        <a:solidFill>
          <a:schemeClr val="lt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7"/>
          <p:cNvCxnSpPr/>
          <p:nvPr/>
        </p:nvCxnSpPr>
        <p:spPr>
          <a:xfrm rot="10800000">
            <a:off x="4572000" y="2200275"/>
            <a:ext cx="0" cy="41879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8" name="Google Shape;78;p7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7"/>
          <p:cNvSpPr/>
          <p:nvPr/>
        </p:nvSpPr>
        <p:spPr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22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body" idx="2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2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ft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88" name="Google Shape;88;p7"/>
          <p:cNvCxnSpPr/>
          <p:nvPr/>
        </p:nvCxnSpPr>
        <p:spPr>
          <a:xfrm>
            <a:off x="152400" y="128016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9" name="Google Shape;89;p7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3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body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sldNum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4343400" y="103602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/>
          <p:nvPr/>
        </p:nvSpPr>
        <p:spPr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" name="Google Shape;103;p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4" name="Google Shape;104;p9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" name="Google Shape;105;p9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22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1" name="Google Shape;111;p9"/>
          <p:cNvCxnSpPr/>
          <p:nvPr/>
        </p:nvCxnSpPr>
        <p:spPr>
          <a:xfrm>
            <a:off x="152400" y="53340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2" name="Google Shape;112;p9"/>
          <p:cNvSpPr txBox="1">
            <a:spLocks noGrp="1"/>
          </p:cNvSpPr>
          <p:nvPr>
            <p:ph type="body" idx="2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9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p9"/>
          <p:cNvSpPr txBox="1">
            <a:spLocks noGrp="1"/>
          </p:cNvSpPr>
          <p:nvPr>
            <p:ph type="sldNum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6" name="Google Shape;116;p9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p9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ftr" idx="11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10"/>
          <p:cNvCxnSpPr/>
          <p:nvPr/>
        </p:nvCxnSpPr>
        <p:spPr>
          <a:xfrm>
            <a:off x="152400" y="53340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1" name="Google Shape;121;p1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5" name="Google Shape;125;p10"/>
          <p:cNvSpPr/>
          <p:nvPr/>
        </p:nvSpPr>
        <p:spPr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7" name="Google Shape;127;p10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0" name="Google Shape;130;p10"/>
          <p:cNvSpPr txBox="1">
            <a:spLocks noGrp="1"/>
          </p:cNvSpPr>
          <p:nvPr>
            <p:ph type="sldNum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1" name="Google Shape;131;p10"/>
          <p:cNvSpPr txBox="1"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eorgia"/>
              <a:buNone/>
              <a:defRPr sz="24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10"/>
          <p:cNvSpPr>
            <a:spLocks noGrp="1"/>
          </p:cNvSpPr>
          <p:nvPr>
            <p:ph type="pic" idx="2"/>
          </p:nvPr>
        </p:nvSpPr>
        <p:spPr>
          <a:xfrm>
            <a:off x="3000375" y="609600"/>
            <a:ext cx="5867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822960" marR="0" lvl="2" indent="-23876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097280" marR="0" lvl="3" indent="-23368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716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45920" marR="0" lvl="5" indent="-18542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920240" marR="0" lvl="6" indent="-193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103120" marR="0" lvl="7" indent="-18542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377440" marR="0" lvl="8" indent="-19303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24384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8194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Char char="○"/>
              <a:defRPr sz="1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76225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750"/>
              <a:buFont typeface="Noto Sans Symbols"/>
              <a:buChar char="•"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68605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630"/>
              <a:buFont typeface="Noto Sans Symbols"/>
              <a:buChar char="•"/>
              <a:defRPr sz="9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85750" algn="l" rtl="0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Georgia"/>
              <a:buChar char="•"/>
              <a:defRPr sz="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4" name="Google Shape;134;p10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10"/>
          <p:cNvSpPr txBox="1">
            <a:spLocks noGrp="1"/>
          </p:cNvSpPr>
          <p:nvPr>
            <p:ph type="dt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ft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152400" y="1276743"/>
            <a:ext cx="8833104" cy="0"/>
          </a:xfrm>
          <a:prstGeom prst="straightConnector1">
            <a:avLst/>
          </a:prstGeom>
          <a:noFill/>
          <a:ln w="95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" name="Google Shape;15;p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is.muni.cz/auth/osoba/214871?fakulta=1441;obdobi=7523" TargetMode="External"/><Relationship Id="rId5" Type="http://schemas.openxmlformats.org/officeDocument/2006/relationships/hyperlink" Target="https://is.muni.cz/auth/osoba/15347?fakulta=1441;obdobi=7523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1600" b="1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3" name="Google Shape;163;p13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Georgia"/>
              <a:buNone/>
            </a:pPr>
            <a:r>
              <a:rPr lang="cs-CZ" sz="4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OFTALMOLOGIE PRO SPECIÁLNÍ PEDAGOGY</a:t>
            </a:r>
            <a:endParaRPr sz="4200" b="0" i="0" u="none" strike="noStrike" cap="none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3E2BE5-064F-B249-AA80-D2489E39B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7"/>
    </mc:Choice>
    <mc:Fallback>
      <p:transition spd="slow" advTm="2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OČNICE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7 kostí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40 x 35 mm, délka = 40 mm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Bubus, oční svaly, zvedač horního víčka, cévy, nervy, slzná žláza, orbitální tuk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D8291A5-6192-F444-AAF2-D034C4000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68"/>
    </mc:Choice>
    <mc:Fallback>
      <p:transition spd="slow" advTm="14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711199"/>
            <a:ext cx="8219256" cy="532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483DA7-A5E4-5243-BD7E-7254EEBE0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24"/>
    </mc:Choice>
    <mc:Fallback>
      <p:transition spd="slow" advTm="1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BULBUS OCULI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1" name="Google Shape;231;p2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 VRSTVY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Vnitřní část: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Přední komora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Zadní komora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Oční čočka (+ závěsný aparát)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Sklivec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9E0D45-F94A-9E45-8387-5B1B00E34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95"/>
    </mc:Choice>
    <mc:Fallback>
      <p:transition spd="slow" advTm="134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Bulbus oculi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TUNICA FIBROSA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(sclera, cornea)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TUNICA VASCULOSA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(choroidea, corbus ciliare)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TUNICA NERVEA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(retina, stratum pigmentae RPE)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4088E9-A367-4E4A-B266-1CA88DED6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TUNICA FIBROSA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2858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4" name="Google Shape;24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325404" y="1283109"/>
            <a:ext cx="4483748" cy="503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D4ED66-CC51-EE4C-ABF9-46045C8E2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50"/>
    </mc:Choice>
    <mc:Fallback>
      <p:transition spd="slow" advTm="25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sclera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Více než 80% pevného obalu oka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Nejtlustší v zadním pólu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Nejtenčí v místě úponu očních svalů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Area cribriformis sclerae</a:t>
            </a: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Matně bílá barva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Obsahuje 90% vody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Nízký obsah nervových vláken, ciliární arterie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0F8CEB-9D01-0149-B4E8-5A4CAB7D4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40"/>
    </mc:Choice>
    <mc:Fallback>
      <p:transition spd="slow" advTm="11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C7432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EC7432"/>
                </a:solidFill>
                <a:latin typeface="Georgia"/>
                <a:ea typeface="Georgia"/>
                <a:cs typeface="Georgia"/>
                <a:sym typeface="Georgia"/>
              </a:rPr>
              <a:t>Cornea </a:t>
            </a:r>
            <a:endParaRPr sz="3300" b="0" i="0" u="none" strike="noStrike" cap="none">
              <a:solidFill>
                <a:srgbClr val="EC743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Pokračování sclery dopředu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Vysoká lomivost = 43D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Výživa – vnější + vnitřní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5 vrstev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Epitel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Bowmanova membrána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Stroma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Descementová membrána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Endotel</a:t>
            </a:r>
            <a:endParaRPr sz="22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514709-4980-7D4B-B6F4-547AA7881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07"/>
    </mc:Choice>
    <mc:Fallback>
      <p:transition spd="slow" advTm="14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Cornea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EPITEL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Mnohovrstevnatý (5. – 6.) dlaždicový epitel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Schopnost rychlé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REGENERACE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BOWMANOVA MEMBRÁNA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 epitelu ostře ohraničená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NEREGENERUJE</a:t>
            </a: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0971C9-3AFA-2645-814A-FED3040A6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43"/>
    </mc:Choice>
    <mc:Fallback>
      <p:transition spd="slow" advTm="5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CORNEA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STROMA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svazečky </a:t>
            </a:r>
            <a:r>
              <a:rPr lang="cs-CZ" sz="27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kolagenních vláken</a:t>
            </a:r>
            <a:r>
              <a:rPr lang="cs-CZ" sz="2700" b="0" i="0" u="none" strike="noStrike" cap="none">
                <a:solidFill>
                  <a:srgbClr val="00669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kříží se ve všech směrech jsou složené z jemných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fibril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pravidelné tloušťce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pravidelné vzdálenosti mezi sebou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0" i="0" u="none" strike="noStrike" cap="none">
                <a:solidFill>
                  <a:srgbClr val="006699"/>
                </a:solidFill>
                <a:latin typeface="Georgia"/>
                <a:ea typeface="Georgia"/>
                <a:cs typeface="Georgia"/>
                <a:sym typeface="Georgia"/>
              </a:rPr>
              <a:t>➢ </a:t>
            </a: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průhlednost rohovky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rgbClr val="00CC9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hydratace stromatu =&gt;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80%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0" i="0" u="none" strike="noStrike" cap="none">
                <a:solidFill>
                  <a:srgbClr val="006699"/>
                </a:solidFill>
                <a:latin typeface="Georgia"/>
                <a:ea typeface="Georgia"/>
                <a:cs typeface="Georgia"/>
                <a:sym typeface="Georgia"/>
              </a:rPr>
              <a:t>➢ </a:t>
            </a: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průhlednost </a:t>
            </a: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  </a:t>
            </a: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rohovky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X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edém (zkalení)</a:t>
            </a:r>
            <a:endParaRPr sz="2700" b="1" i="0" u="sng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B0934D-6125-4449-8E77-79BA62EF0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64"/>
    </mc:Choice>
    <mc:Fallback>
      <p:transition spd="slow" advTm="4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cornea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DESCEMENTOVA MEMBRÁNA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Odolná při infekci a poranění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Ostré ohraničení proti stromatu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ENDOTEL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Jednovrstevný, Počet buněk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4000 – 5000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Během života se zvětšují a ubývají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Méně než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500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=&gt;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edém</a:t>
            </a: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CFE098-ECA0-DC4E-9EC6-0FEEC783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26"/>
    </mc:Choice>
    <mc:Fallback>
      <p:transition spd="slow" advTm="6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KONTAKT</a:t>
            </a:r>
            <a:endParaRPr sz="3300" b="1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1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Konzultace: Martin Vrubel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Kontakt:</a:t>
            </a: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vrubel.m@mail.muni.cz</a:t>
            </a:r>
            <a:endParaRPr sz="2700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A0C9AC-75E4-2843-B4B9-04C53A823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52"/>
    </mc:Choice>
    <mc:Fallback>
      <p:transition spd="slow" advTm="20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TUNICA VASCULOSA</a:t>
            </a:r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Uvea (živnatka)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Iris (duhovka)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Corpus ciliare (řasnaté tělísko)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Choroidea (cévnatka)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/>
              <a:t>KOMOROVÝ ÚHEL!!!</a:t>
            </a:r>
            <a:endParaRPr/>
          </a:p>
        </p:txBody>
      </p:sp>
      <p:pic>
        <p:nvPicPr>
          <p:cNvPr id="281" name="Google Shape;28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323876" y="3325196"/>
            <a:ext cx="2880321" cy="323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AA44BB-1100-EF46-9103-AD1695169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67"/>
    </mc:Choice>
    <mc:Fallback>
      <p:transition spd="slow" advTm="11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UVEA</a:t>
            </a: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Střední vrstva bohatě prokrvená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3 části: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 u="sng">
                <a:solidFill>
                  <a:srgbClr val="0070C0"/>
                </a:solidFill>
              </a:rPr>
              <a:t>IRIS</a:t>
            </a:r>
            <a:r>
              <a:rPr lang="cs-CZ" u="sng"/>
              <a:t> </a:t>
            </a:r>
            <a:r>
              <a:rPr lang="cs-CZ"/>
              <a:t>– reguluje množství propuštěného světla</a:t>
            </a:r>
            <a:endParaRPr u="sng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 u="sng">
                <a:solidFill>
                  <a:srgbClr val="0070C0"/>
                </a:solidFill>
              </a:rPr>
              <a:t>CORPUS CILIARE</a:t>
            </a:r>
            <a:r>
              <a:rPr lang="cs-CZ">
                <a:solidFill>
                  <a:srgbClr val="0070C0"/>
                </a:solidFill>
              </a:rPr>
              <a:t> </a:t>
            </a:r>
            <a:r>
              <a:rPr lang="cs-CZ"/>
              <a:t>– akomodace, komorová voda</a:t>
            </a:r>
            <a:endParaRPr u="sng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 u="sng">
                <a:solidFill>
                  <a:srgbClr val="0070C0"/>
                </a:solidFill>
              </a:rPr>
              <a:t>CHOROIDEA</a:t>
            </a:r>
            <a:r>
              <a:rPr lang="cs-CZ"/>
              <a:t> – výživa tkání</a:t>
            </a:r>
            <a:endParaRPr u="sng"/>
          </a:p>
          <a:p>
            <a:pPr marL="742950" lvl="1" indent="-161290" algn="l" rtl="0">
              <a:spcBef>
                <a:spcPts val="560"/>
              </a:spcBef>
              <a:spcAft>
                <a:spcPts val="0"/>
              </a:spcAft>
              <a:buSzPts val="196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17C2A9-75FB-A44E-AFFD-F91BE2A72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59"/>
    </mc:Choice>
    <mc:Fallback>
      <p:transition spd="slow" advTm="12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</a:t>
            </a:r>
            <a:endParaRPr/>
          </a:p>
        </p:txBody>
      </p:sp>
      <p:sp>
        <p:nvSpPr>
          <p:cNvPr id="293" name="Google Shape;293;p3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Odděluje přední a zadní komoru oka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Uprostřed pupila (zornice)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/>
              <a:t>PUPILOMOTORICKÝ REFLEX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Šířka zornice: 2 – 8 mm</a:t>
            </a:r>
            <a:endParaRPr/>
          </a:p>
        </p:txBody>
      </p:sp>
      <p:pic>
        <p:nvPicPr>
          <p:cNvPr id="294" name="Google Shape;294;p34" descr="https://encrypted-tbn2.gstatic.com/images?q=tbn:ANd9GcQ2yX5ZGNbGAhcSoC6O1EF_kQC2OXkwA7cOy9HYvWtonkMKEu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6136" y="3356992"/>
            <a:ext cx="2828925" cy="161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99A863-94C1-644D-A7C3-05382D048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41"/>
    </mc:Choice>
    <mc:Fallback>
      <p:transition spd="slow" advTm="69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</a:t>
            </a:r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Stroma je složeno z předního a zadního listu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 b="1">
                <a:solidFill>
                  <a:srgbClr val="0070C0"/>
                </a:solidFill>
              </a:rPr>
              <a:t>Pigment</a:t>
            </a:r>
            <a:r>
              <a:rPr lang="cs-CZ"/>
              <a:t>: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/>
              <a:t>	Chromatofory – hnědý, žlutý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/>
              <a:t>	V oblasti svěrače – tmavěhnědý, černý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 b="1">
                <a:solidFill>
                  <a:srgbClr val="FF0000"/>
                </a:solidFill>
              </a:rPr>
              <a:t>Patologie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01" name="Google Shape;301;p35" descr="https://encrypted-tbn3.gstatic.com/images?q=tbn:ANd9GcSAD_mGVywLNi9-yWK6vIh03AT69tnVYv_nSPK32-hKXYcMdGu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2294" y="4434219"/>
            <a:ext cx="2619375" cy="17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F233DF-22D6-FE4F-8E46-F68469ED8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3"/>
    </mc:Choice>
    <mc:Fallback>
      <p:transition spd="slow" advTm="3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 - BARVY</a:t>
            </a:r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7B7153"/>
                </a:solidFill>
              </a:rPr>
              <a:t>Šedá, šedo-modrá </a:t>
            </a:r>
            <a:r>
              <a:rPr lang="cs-CZ" sz="2960"/>
              <a:t>=&gt; málo pigmentu</a:t>
            </a:r>
            <a:endParaRPr/>
          </a:p>
          <a:p>
            <a:pPr marL="34290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None/>
            </a:pP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0070C0"/>
                </a:solidFill>
              </a:rPr>
              <a:t>Modrá</a:t>
            </a:r>
            <a:r>
              <a:rPr lang="cs-CZ" sz="2960"/>
              <a:t> =&gt; jemná tkáň (rozptyl krátkovlného světla na fibrilách stromatu)</a:t>
            </a:r>
            <a:endParaRPr/>
          </a:p>
          <a:p>
            <a:pPr marL="34290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None/>
            </a:pP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7B4A3A"/>
                </a:solidFill>
              </a:rPr>
              <a:t>Hnedá</a:t>
            </a:r>
            <a:r>
              <a:rPr lang="cs-CZ" sz="2960"/>
              <a:t> =&gt; hodně pigmentu</a:t>
            </a:r>
            <a:endParaRPr/>
          </a:p>
          <a:p>
            <a:pPr marL="34290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None/>
            </a:pP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u="sng">
                <a:solidFill>
                  <a:srgbClr val="FFFF00"/>
                </a:solidFill>
              </a:rPr>
              <a:t>Do žluta </a:t>
            </a:r>
            <a:r>
              <a:rPr lang="cs-CZ" sz="2960"/>
              <a:t>=&gt; převaha žlutého pigmentu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00B050"/>
                </a:solidFill>
              </a:rPr>
              <a:t>Zelená</a:t>
            </a:r>
            <a:r>
              <a:rPr lang="cs-CZ" sz="2960"/>
              <a:t> =&gt; kombinace žluté a hnědé</a:t>
            </a:r>
            <a:endParaRPr sz="296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1EC49F-059E-D644-8034-BB7D33774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02"/>
    </mc:Choice>
    <mc:Fallback>
      <p:transition spd="slow" advTm="9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</a:t>
            </a:r>
            <a:endParaRPr/>
          </a:p>
        </p:txBody>
      </p:sp>
      <p:sp>
        <p:nvSpPr>
          <p:cNvPr id="313" name="Google Shape;313;p37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cs-CZ" b="1" u="sng">
                <a:solidFill>
                  <a:schemeClr val="dk1"/>
                </a:solidFill>
              </a:rPr>
              <a:t>SVALY DUHOVKY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>
                <a:solidFill>
                  <a:srgbClr val="FF0000"/>
                </a:solidFill>
              </a:rPr>
              <a:t>m. Dilatator pupilae </a:t>
            </a:r>
            <a:r>
              <a:rPr lang="cs-CZ"/>
              <a:t>(svalová vlákna vytvářejí cirkulární prstenec - </a:t>
            </a:r>
            <a:r>
              <a:rPr lang="cs-CZ">
                <a:solidFill>
                  <a:srgbClr val="0070C0"/>
                </a:solidFill>
              </a:rPr>
              <a:t>sympaticus</a:t>
            </a:r>
            <a:r>
              <a:rPr lang="cs-CZ"/>
              <a:t>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>
                <a:solidFill>
                  <a:srgbClr val="FF0000"/>
                </a:solidFill>
              </a:rPr>
              <a:t>m. Sfincter pupilae </a:t>
            </a:r>
            <a:r>
              <a:rPr lang="cs-CZ"/>
              <a:t>(svěrač – </a:t>
            </a:r>
            <a:r>
              <a:rPr lang="cs-CZ">
                <a:solidFill>
                  <a:srgbClr val="0070C0"/>
                </a:solidFill>
              </a:rPr>
              <a:t>parasympatikus</a:t>
            </a:r>
            <a:r>
              <a:rPr lang="cs-CZ"/>
              <a:t>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BE4B50-8744-A648-B7D6-7D89CE586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34"/>
    </mc:Choice>
    <mc:Fallback>
      <p:transition spd="slow" advTm="4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TUNICA NERVAE - RETINA, RPE</a:t>
            </a:r>
            <a:endParaRPr/>
          </a:p>
        </p:txBody>
      </p:sp>
      <p:sp>
        <p:nvSpPr>
          <p:cNvPr id="319" name="Google Shape;319;p38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308399" y="1115012"/>
            <a:ext cx="4679601" cy="52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D1B8F5-4EF2-574F-8633-579C30EE9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EMBRIOLOGIE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6" name="Google Shape;326;p39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SÍTNICE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VROZENÉ CHOROBY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76E90B-EA4F-F441-A014-3E6A126FD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0"/>
    </mc:Choice>
    <mc:Fallback>
      <p:transition spd="slow" advTm="1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Preembryonální období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→ Oko se vyvíjí po obou stranách předního mozku.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→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Neurální ploténka a neurální rýha 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  (konec 3. týdne po oplodnění)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AE7C95-55BE-834C-A83A-0E2BD64D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36"/>
    </mc:Choice>
    <mc:Fallback>
      <p:transition spd="slow" advTm="2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Embryonální období (4. – 8. týden)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4.týden:</a:t>
            </a:r>
            <a:endParaRPr sz="2092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ztluštěním neurální ploténky → oční ploténka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→ oční jamka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oční váček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5. týden: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oční váček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oční pohárek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diferenciace buněk na vnitřním povrchu 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vrstvy sítnice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čočkové ploténky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čočkový váček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rgbClr val="002060"/>
              </a:buClr>
              <a:buSzPts val="1778"/>
              <a:buFont typeface="Noto Sans Symbols"/>
              <a:buChar char="•"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primární sklivec a hyaloidní cévní systém 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mezi čočkovým váčkem a sítnicí</a:t>
            </a:r>
            <a:endParaRPr/>
          </a:p>
          <a:p>
            <a:pPr marL="274320" marR="0" lvl="0" indent="-161404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None/>
            </a:pPr>
            <a:endParaRPr sz="2092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endParaRPr sz="2092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6E2EC8-8D5A-7940-B1D6-28BB3D87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81"/>
    </mc:Choice>
    <mc:Fallback>
      <p:transition spd="slow" advTm="10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ORGANIZACE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5" name="Google Shape;175;p1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ZÁVĚREČNÝ SKENOVACÍ TEST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hodnocení celého rozsahu učiva 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uzavřené otázky, 1 správná odpověď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za správně zodpovězenou otázku +1 bod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za špatnou odpověď se body neodečítají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max. počet bodů: 40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b="1">
                <a:solidFill>
                  <a:srgbClr val="FF0000"/>
                </a:solidFill>
              </a:rPr>
              <a:t>ÚSTNÍ ZKOUŠKA PŘES MS TEAMS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4AFE72-9C52-784B-9044-F458F7A8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89"/>
    </mc:Choice>
    <mc:Fallback>
      <p:transition spd="slow" advTm="8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4" name="Google Shape;344;p42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6. týden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2700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- tvorba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pouzdra čočky 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- pokračování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diferenciace sítnice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-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sekundární sklivec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vývoj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endotelu rohovky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mesodermu nad čočkovým váčkem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295"/>
              <a:buFont typeface="Noto Sans Symbols"/>
              <a:buChar char="•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epitelu rohovky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povrchového ektodermu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002060"/>
              </a:buClr>
              <a:buSzPts val="2295"/>
              <a:buFont typeface="Noto Sans Symbols"/>
              <a:buChar char="•"/>
            </a:pP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vývoj cévnatky a skléry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002060"/>
              </a:buClr>
              <a:buSzPts val="2295"/>
              <a:buFont typeface="Noto Sans Symbols"/>
              <a:buChar char="•"/>
            </a:pP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víčkové řasy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mesodermu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295"/>
              <a:buFont typeface="Noto Sans Symbols"/>
              <a:buChar char="•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okohybných svalů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mesodermu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102A35-39B3-C745-A293-F4F741C3E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98"/>
    </mc:Choice>
    <mc:Fallback>
      <p:transition spd="slow" advTm="6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3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–Embryonální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0" name="Google Shape;350;p43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7. týden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z neurálního epitelu →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tyčinky a čípky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patrný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ZN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</a:t>
            </a: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chiasma opticum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corpus geniculatum</a:t>
            </a:r>
            <a:endParaRPr sz="2497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z tunica vasculosa lentis zásoben čočkový váček (paraaxiální mesoderm)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8. týden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rychlá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diferenciace sítnice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stonek ZN vyplněn nervovými vlákny z ggl.buněk sítnice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vývoj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stromatu duhovky a rohovky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(mesoderm)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okulomotorické nervy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dorůstají k okohybným svalům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F4E15E-CB7B-3744-AA35-F3BC91CE8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12"/>
    </mc:Choice>
    <mc:Fallback>
      <p:transition spd="slow" advTm="7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FETÁLNÍ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6" name="Google Shape;356;p4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9. týden: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oko ∅ 1 mm</a:t>
            </a:r>
            <a:endParaRPr/>
          </a:p>
          <a:p>
            <a:pPr marL="274320" marR="0" lvl="0" indent="-128587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11. týden: 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zahájen vývoj makuly</a:t>
            </a:r>
            <a:endParaRPr sz="2700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diferenciace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korového zrakového centra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terciární sklivec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– v oblasti mezi corpus ciliare  a pouzdrem čočky v oblasti ekvátoru → závěsný aparát čočky a baze sklivce</a:t>
            </a: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BD814F-B5AE-0E41-9BF6-DEC0F943C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08"/>
    </mc:Choice>
    <mc:Fallback>
      <p:transition spd="slow" advTm="6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FETÁLNÍ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2" name="Google Shape;362;p4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5. měsíc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cévnatka rozdělena do 3 vrstev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- vytvořen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závěsný aparát ČOČKY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6. - 7. měsíc: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délka oka </a:t>
            </a: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10 - 14 mm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dokončena myelinizace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zrakové dráhy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chiasmatu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8. měsíc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vytvořeny všechny vrstvy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sítnice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kromě 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makuly</a:t>
            </a:r>
            <a:endParaRPr sz="2497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původně srostlá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víčka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se otvírají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5E17FD-CE9B-084E-A5BF-A06BDC5BF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76"/>
    </mc:Choice>
    <mc:Fallback>
      <p:transition spd="slow" advTm="6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FETÁLNÍ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8" name="Google Shape;368;p4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9. měsíc: </a:t>
            </a:r>
            <a:r>
              <a:rPr lang="cs-CZ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délka oka </a:t>
            </a:r>
            <a:r>
              <a:rPr lang="cs-CZ" sz="24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16 - 17 mm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- ZN </a:t>
            </a:r>
            <a:r>
              <a:rPr lang="cs-CZ" sz="24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myelinizován</a:t>
            </a:r>
            <a:r>
              <a:rPr lang="cs-CZ" sz="24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až po lamina cribrosa sclerae   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00" b="1" i="0" u="sng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POROD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D1BE94-48BF-D04D-8BEA-7BE87E309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62"/>
    </mc:Choice>
    <mc:Fallback>
      <p:transition spd="slow" advTm="4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POSTNATÁLNÍ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4" name="Google Shape;374;p47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 – 6 měsíc: po rození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duhovko - rohovkový úhel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pigmentace duhovky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ciliární sval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zprůchodnění slzných cest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3. rok: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délka oka </a:t>
            </a: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22 – 23 mm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rychlá diferenciace a vyzrávání očních tkání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dokončení diferenciace specializovaných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čípků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rgbClr val="002060"/>
              </a:buClr>
              <a:buSzPts val="1778"/>
              <a:buFont typeface="Noto Sans Symbols"/>
              <a:buChar char="•"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růst oka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 3. roku charakterizován rozšiřováním sítnice a sklivce</a:t>
            </a:r>
            <a:endParaRPr/>
          </a:p>
          <a:p>
            <a:pPr marL="274320" marR="0" lvl="0" indent="-161404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SzPts val="1778"/>
              <a:buFont typeface="Noto Sans Symbols"/>
              <a:buNone/>
            </a:pPr>
            <a:endParaRPr sz="2092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3. -15. rok: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růst oka o </a:t>
            </a: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0,1mm / rok</a:t>
            </a:r>
            <a:endParaRPr sz="2092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25 rok: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růst oka definitivně ukončen (mimo čočky)</a:t>
            </a:r>
            <a:endParaRPr sz="2092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B8724C-2874-1C45-BBC3-CA5FBF426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539"/>
    </mc:Choice>
    <mc:Fallback>
      <p:transition spd="slow" advTm="19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Vrozená onemocnění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0" name="Google Shape;380;p48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Vrozená catarakta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Perzistující hylaoidní arterie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Vrozené odchlýpení sítnice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Cryptophtalmus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Microphtalmus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Megalophtalmus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86C36A-1346-B940-AF70-D5590D7E0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63"/>
    </mc:Choice>
    <mc:Fallback>
      <p:transition spd="slow" advTm="20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ORGANIZACE</a:t>
            </a:r>
            <a:endParaRPr sz="3300" b="1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1" name="Google Shape;181;p1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Literatura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/>
          </a:p>
          <a:p>
            <a:pPr marL="0" marR="1270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333333"/>
                </a:solidFill>
                <a:uFill>
                  <a:noFill/>
                </a:uFill>
                <a:hlinkClick r:id="rId5"/>
              </a:rPr>
              <a:t>BENEŠ, Pavel</a:t>
            </a:r>
            <a:r>
              <a:rPr lang="cs-CZ" sz="2400">
                <a:solidFill>
                  <a:srgbClr val="0A0A0A"/>
                </a:solidFill>
              </a:rPr>
              <a:t> a </a:t>
            </a:r>
            <a:r>
              <a:rPr lang="cs-CZ" sz="2400">
                <a:solidFill>
                  <a:srgbClr val="333333"/>
                </a:solidFill>
                <a:uFill>
                  <a:noFill/>
                </a:uFill>
                <a:hlinkClick r:id="rId6"/>
              </a:rPr>
              <a:t>Martin VRUBEL</a:t>
            </a:r>
            <a:r>
              <a:rPr lang="cs-CZ" sz="2400">
                <a:solidFill>
                  <a:srgbClr val="0A0A0A"/>
                </a:solidFill>
              </a:rPr>
              <a:t>. </a:t>
            </a:r>
            <a:r>
              <a:rPr lang="cs-CZ" sz="2400" b="1" i="1">
                <a:solidFill>
                  <a:srgbClr val="0A0A0A"/>
                </a:solidFill>
              </a:rPr>
              <a:t>Oftalmologie pro speciální pedagogy</a:t>
            </a:r>
            <a:r>
              <a:rPr lang="cs-CZ" sz="2400">
                <a:solidFill>
                  <a:srgbClr val="0A0A0A"/>
                </a:solidFill>
              </a:rPr>
              <a:t>. 1. vyd. Brno: Paido, 2017. 92 s. </a:t>
            </a:r>
            <a:endParaRPr sz="2400">
              <a:solidFill>
                <a:srgbClr val="002776"/>
              </a:solidFill>
            </a:endParaRPr>
          </a:p>
          <a:p>
            <a:pPr marL="0" marR="1270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i="1">
              <a:solidFill>
                <a:srgbClr val="0A0A0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270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333333"/>
                </a:solidFill>
                <a:uFill>
                  <a:noFill/>
                </a:uFill>
                <a:hlinkClick r:id="rId6"/>
              </a:rPr>
              <a:t>VRUBEL, Martin</a:t>
            </a:r>
            <a:r>
              <a:rPr lang="cs-CZ" sz="2400">
                <a:solidFill>
                  <a:srgbClr val="0A0A0A"/>
                </a:solidFill>
              </a:rPr>
              <a:t>. </a:t>
            </a:r>
            <a:r>
              <a:rPr lang="cs-CZ" sz="2400" b="1" i="1">
                <a:solidFill>
                  <a:srgbClr val="0A0A0A"/>
                </a:solidFill>
              </a:rPr>
              <a:t>Facilitátory a bariéry školní a sociální inkluze osob se zrakovým postižením</a:t>
            </a:r>
            <a:r>
              <a:rPr lang="cs-CZ" sz="2400">
                <a:solidFill>
                  <a:srgbClr val="0A0A0A"/>
                </a:solidFill>
              </a:rPr>
              <a:t>. Brno: Masarykova univerzita, 2015. </a:t>
            </a:r>
            <a:endParaRPr sz="2400" b="1" i="1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0" marR="0" lvl="0" indent="0" algn="l" rtl="0">
              <a:spcBef>
                <a:spcPts val="540"/>
              </a:spcBef>
              <a:spcAft>
                <a:spcPts val="0"/>
              </a:spcAft>
              <a:buNone/>
            </a:pPr>
            <a:r>
              <a:rPr lang="cs-CZ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Oční lékařství</a:t>
            </a:r>
            <a:r>
              <a:rPr lang="cs-CZ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 Edited by </a:t>
            </a:r>
            <a:r>
              <a:rPr lang="cs-CZ" sz="2400" b="1" i="1"/>
              <a:t>Pavel</a:t>
            </a:r>
            <a:r>
              <a:rPr lang="cs-CZ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Rozsíval</a:t>
            </a:r>
            <a:r>
              <a:rPr lang="cs-CZ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 Vyd. 1. Praha: Galén, 2006. </a:t>
            </a:r>
            <a:endParaRPr sz="2400"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FD949D-515E-394B-A4BA-86BD69A1D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03"/>
    </mc:Choice>
    <mc:Fallback>
      <p:transition spd="slow" advTm="5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ORGANIZACE VÝUKY</a:t>
            </a:r>
            <a:endParaRPr sz="3300" b="1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1"/>
          </p:nvPr>
        </p:nvSpPr>
        <p:spPr>
          <a:xfrm>
            <a:off x="412577" y="1554773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40"/>
              <a:buFont typeface="Noto Sans Symbols"/>
              <a:buChar char="●"/>
            </a:pPr>
            <a:r>
              <a:rPr lang="cs-CZ"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Anatomie</a:t>
            </a:r>
            <a:endParaRPr sz="4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3740"/>
              <a:buFont typeface="Noto Sans Symbols"/>
              <a:buChar char="●"/>
            </a:pPr>
            <a:r>
              <a:rPr lang="cs-CZ"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/>
          </a:p>
          <a:p>
            <a:pPr marL="274320" marR="0" lvl="0" indent="0" algn="l" rtl="0">
              <a:spcBef>
                <a:spcPts val="880"/>
              </a:spcBef>
              <a:spcAft>
                <a:spcPts val="0"/>
              </a:spcAft>
              <a:buNone/>
            </a:pPr>
            <a:endParaRPr/>
          </a:p>
          <a:p>
            <a:pPr marL="274320" marR="0" lvl="0" indent="0" algn="l" rtl="0">
              <a:spcBef>
                <a:spcPts val="88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EBE38F-F9A9-524A-953F-F87168305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4"/>
    </mc:Choice>
    <mc:Fallback>
      <p:transition spd="slow" advTm="2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Georgia"/>
              <a:buNone/>
            </a:pPr>
            <a:r>
              <a:rPr lang="cs-CZ" sz="4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Základy anatomie I.</a:t>
            </a:r>
            <a:endParaRPr sz="4200" b="0" i="0" u="none" strike="noStrike" cap="none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1600" b="1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(PŘÍLOHA 1)</a:t>
            </a:r>
            <a:endParaRPr sz="1600" b="1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A5FDFD-8B75-B44A-BF05-40EB62517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5"/>
    </mc:Choice>
    <mc:Fallback>
      <p:transition spd="slow" advTm="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Histologický přehled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Buňka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Tkáň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Epitelová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Pojivová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Svalová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Nervová</a:t>
            </a:r>
            <a:endParaRPr sz="22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0" name="Google Shape;200;p19" descr="cell_stru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9912" y="2204864"/>
            <a:ext cx="4131192" cy="30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744C3D-E9A3-AD48-8CA7-CCEF5F54B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52"/>
    </mc:Choice>
    <mc:Fallback>
      <p:transition spd="slow" advTm="4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BULBUS OCULI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6" name="Google Shape;206;p20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Uložen v očnici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24 mm x 23,5 mm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 = 7 g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Nejvíce roste v prvních pěti letech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Bellův fenomén</a:t>
            </a:r>
            <a:endParaRPr/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4005064"/>
            <a:ext cx="3394720" cy="220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974E51-7C46-C24A-83D5-EC092DDE0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27"/>
    </mc:Choice>
    <mc:Fallback>
      <p:transition spd="slow" advTm="9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Anatomická osa vs. Osa vidění (linea visus)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4" name="Google Shape;21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843808" y="2348880"/>
            <a:ext cx="3384376" cy="379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5F9425-7BB3-6B43-BF78-5E6D9F2CC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48"/>
    </mc:Choice>
    <mc:Fallback>
      <p:transition spd="slow" advTm="8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ministrativní">
  <a:themeElements>
    <a:clrScheme name="Administrativní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1057</Words>
  <Application>Microsoft Macintosh PowerPoint</Application>
  <PresentationFormat>Předvádění na obrazovce (4:3)</PresentationFormat>
  <Paragraphs>241</Paragraphs>
  <Slides>36</Slides>
  <Notes>36</Notes>
  <HiddenSlides>0</HiddenSlides>
  <MMClips>36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Georgia</vt:lpstr>
      <vt:lpstr>Libre Franklin Medium</vt:lpstr>
      <vt:lpstr>Noto Sans Symbols</vt:lpstr>
      <vt:lpstr>Administrativní</vt:lpstr>
      <vt:lpstr>OFTALMOLOGIE PRO SPECIÁLNÍ PEDAGOGY</vt:lpstr>
      <vt:lpstr>KONTAKT</vt:lpstr>
      <vt:lpstr>ORGANIZACE</vt:lpstr>
      <vt:lpstr>ORGANIZACE</vt:lpstr>
      <vt:lpstr>ORGANIZACE VÝUKY</vt:lpstr>
      <vt:lpstr>Základy anatomie I.</vt:lpstr>
      <vt:lpstr>Histologický přehled</vt:lpstr>
      <vt:lpstr>BULBUS OCULI</vt:lpstr>
      <vt:lpstr>Prezentace aplikace PowerPoint</vt:lpstr>
      <vt:lpstr>OČNICE</vt:lpstr>
      <vt:lpstr>Prezentace aplikace PowerPoint</vt:lpstr>
      <vt:lpstr>BULBUS OCULI</vt:lpstr>
      <vt:lpstr>Bulbus oculi</vt:lpstr>
      <vt:lpstr>TUNICA FIBROSA</vt:lpstr>
      <vt:lpstr>sclera</vt:lpstr>
      <vt:lpstr>Cornea </vt:lpstr>
      <vt:lpstr>Cornea</vt:lpstr>
      <vt:lpstr>CORNEA</vt:lpstr>
      <vt:lpstr>cornea</vt:lpstr>
      <vt:lpstr>TUNICA VASCULOSA</vt:lpstr>
      <vt:lpstr>UVEA</vt:lpstr>
      <vt:lpstr>IRIS</vt:lpstr>
      <vt:lpstr>IRIS</vt:lpstr>
      <vt:lpstr>IRIS - BARVY</vt:lpstr>
      <vt:lpstr>IRIS</vt:lpstr>
      <vt:lpstr>TUNICA NERVAE - RETINA, RPE</vt:lpstr>
      <vt:lpstr>EMBRIOLOGIE OKA</vt:lpstr>
      <vt:lpstr>Vývoj oka</vt:lpstr>
      <vt:lpstr>Vývoj oka</vt:lpstr>
      <vt:lpstr>Vývoj oka</vt:lpstr>
      <vt:lpstr>Vývoj oka –Embryonální období</vt:lpstr>
      <vt:lpstr>Vývoj oka – FETÁLNÍ OBDOBÍ</vt:lpstr>
      <vt:lpstr>Vývoj oka – FETÁLNÍ OBDOBÍ</vt:lpstr>
      <vt:lpstr>Vývoj oka – FETÁLNÍ OBDOBÍ</vt:lpstr>
      <vt:lpstr>Vývoj oka – POSTNATÁLNÍ OBDOBÍ</vt:lpstr>
      <vt:lpstr>Vrozená onemocnění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OFTALMOLOGIE PRO SPECIÁLNÍ PEDAGOGY</dc:title>
  <cp:lastModifiedBy>Uživatel Microsoft Office</cp:lastModifiedBy>
  <cp:revision>2</cp:revision>
  <dcterms:modified xsi:type="dcterms:W3CDTF">2020-05-20T17:59:48Z</dcterms:modified>
</cp:coreProperties>
</file>