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7" r:id="rId12"/>
    <p:sldId id="267" r:id="rId13"/>
    <p:sldId id="268" r:id="rId14"/>
    <p:sldId id="269" r:id="rId15"/>
    <p:sldId id="270" r:id="rId16"/>
    <p:sldId id="271" r:id="rId17"/>
    <p:sldId id="272" r:id="rId18"/>
    <p:sldId id="289" r:id="rId19"/>
    <p:sldId id="273" r:id="rId20"/>
    <p:sldId id="274" r:id="rId21"/>
    <p:sldId id="275" r:id="rId22"/>
    <p:sldId id="276" r:id="rId23"/>
    <p:sldId id="288" r:id="rId24"/>
    <p:sldId id="277" r:id="rId25"/>
    <p:sldId id="281" r:id="rId26"/>
    <p:sldId id="278" r:id="rId27"/>
    <p:sldId id="282" r:id="rId28"/>
    <p:sldId id="283" r:id="rId29"/>
    <p:sldId id="279" r:id="rId30"/>
    <p:sldId id="284" r:id="rId31"/>
    <p:sldId id="280" r:id="rId32"/>
    <p:sldId id="285" r:id="rId33"/>
    <p:sldId id="286" r:id="rId34"/>
    <p:sldId id="290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123" d="100"/>
          <a:sy n="123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Zrakově postižení </a:t>
            </a:r>
            <a:br>
              <a:rPr lang="cs-CZ" b="1" dirty="0"/>
            </a:br>
            <a:r>
              <a:rPr lang="cs-CZ" b="1" dirty="0"/>
              <a:t>a sport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PLAVÁNÍ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/>
              <a:t>Plavecké disciplíny</a:t>
            </a:r>
            <a:r>
              <a:rPr lang="cs-CZ" dirty="0"/>
              <a:t>: Volný způsob (50m, 100m, 400m); Znak (100m); Prsa (100m); Motýlek (100m); Polohový závod (200m)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Označení sportovců: S11, S12, S13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dirty="0"/>
              <a:t>K informování plavce o blížícím se konci bazénu se využívá tzv. </a:t>
            </a:r>
            <a:r>
              <a:rPr lang="cs-CZ" b="1" i="1" dirty="0" err="1"/>
              <a:t>tapping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Tapping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691476" cy="426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Běh na lyžích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Disciplíny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Ženy: 5 km, 10 km, 15 km, 1 km sprint</a:t>
            </a:r>
          </a:p>
          <a:p>
            <a:pPr marL="0" indent="0">
              <a:buNone/>
            </a:pPr>
            <a:r>
              <a:rPr lang="cs-CZ" dirty="0"/>
              <a:t>Muži: 10 km, 20 km, 1 km sprint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Kategorie B1, B2 </a:t>
            </a:r>
            <a:r>
              <a:rPr lang="cs-CZ" b="1" u="sng" dirty="0"/>
              <a:t>musí</a:t>
            </a:r>
            <a:r>
              <a:rPr lang="cs-CZ" b="1" dirty="0"/>
              <a:t> mít traséra</a:t>
            </a:r>
          </a:p>
          <a:p>
            <a:pPr marL="0" indent="0">
              <a:buNone/>
            </a:pPr>
            <a:r>
              <a:rPr lang="cs-CZ" dirty="0"/>
              <a:t>Kategorie B3 </a:t>
            </a:r>
            <a:r>
              <a:rPr lang="cs-CZ" b="1" u="sng" dirty="0"/>
              <a:t>mohou</a:t>
            </a:r>
            <a:r>
              <a:rPr lang="cs-CZ" dirty="0"/>
              <a:t> </a:t>
            </a:r>
            <a:r>
              <a:rPr lang="cs-CZ" b="1" dirty="0"/>
              <a:t>mít traséra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Trasér může být vyměněn, vede pomocí hlasu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Běh na lyžích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Trasér</a:t>
            </a:r>
            <a:r>
              <a:rPr lang="cs-CZ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Upozorňuje ZP na větve či jiné překážky</a:t>
            </a:r>
          </a:p>
          <a:p>
            <a:pPr>
              <a:buFontTx/>
              <a:buChar char="-"/>
            </a:pPr>
            <a:r>
              <a:rPr lang="cs-CZ" dirty="0"/>
              <a:t>Upozorňuje na změnu profilu trati (svah, změna směru, nerovnosti)</a:t>
            </a:r>
          </a:p>
          <a:p>
            <a:pPr>
              <a:buFontTx/>
              <a:buChar char="-"/>
            </a:pPr>
            <a:r>
              <a:rPr lang="cs-CZ" dirty="0"/>
              <a:t>Zajišťuje uvolnění místa pro rolbu …</a:t>
            </a:r>
          </a:p>
          <a:p>
            <a:pPr>
              <a:buFontTx/>
              <a:buChar char="-"/>
            </a:pPr>
            <a:r>
              <a:rPr lang="cs-CZ" dirty="0"/>
              <a:t>Udržuje optimální vzdálenost před postiženým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3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Označení</a:t>
            </a:r>
            <a:r>
              <a:rPr lang="cs-CZ" dirty="0"/>
              <a:t> dvojice lyžařů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Trasér a lyžař jsou označeni výstražnými vestami s nápisem „GUIDE“ či „BLIND“ nebo případně českým ekvivalentem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0506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84984"/>
            <a:ext cx="15335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71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Pokyny pro traséra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b="1" dirty="0"/>
              <a:t>Popis okolí</a:t>
            </a:r>
          </a:p>
          <a:p>
            <a:pPr>
              <a:buFontTx/>
              <a:buChar char="-"/>
            </a:pPr>
            <a:r>
              <a:rPr lang="cs-CZ" b="1" dirty="0"/>
              <a:t>Ohlašování se nevidomému </a:t>
            </a:r>
            <a:r>
              <a:rPr lang="cs-CZ" dirty="0"/>
              <a:t>– pocit bezpečí</a:t>
            </a:r>
          </a:p>
          <a:p>
            <a:pPr>
              <a:buFontTx/>
              <a:buChar char="-"/>
            </a:pPr>
            <a:r>
              <a:rPr lang="cs-CZ" b="1" dirty="0"/>
              <a:t>Ohlásit stoupání </a:t>
            </a:r>
            <a:r>
              <a:rPr lang="cs-CZ" dirty="0"/>
              <a:t>– náročnost a délku</a:t>
            </a:r>
          </a:p>
          <a:p>
            <a:pPr>
              <a:buFontTx/>
              <a:buChar char="-"/>
            </a:pPr>
            <a:r>
              <a:rPr lang="cs-CZ" b="1" dirty="0"/>
              <a:t>Ohlásit klesání </a:t>
            </a:r>
            <a:r>
              <a:rPr lang="cs-CZ" dirty="0"/>
              <a:t>– náročnost, rychlost, dojezd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49080"/>
            <a:ext cx="3168352" cy="23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326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Sjezd na lyžích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Disciplíny</a:t>
            </a:r>
            <a:r>
              <a:rPr lang="cs-CZ" dirty="0"/>
              <a:t>: sjezd, superobří slalom, obří slalom, slalom, super kombinace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Trasér je povinný pro všechny kategorie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Trasér je označen reflexní vestou s písmenem „G“.</a:t>
            </a:r>
          </a:p>
          <a:p>
            <a:pPr marL="0" indent="0">
              <a:buNone/>
            </a:pPr>
            <a:r>
              <a:rPr lang="cs-CZ" dirty="0"/>
              <a:t>Trasér musí projet všemi bránami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02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Sjezd na lyžích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Vhodnost prostředí</a:t>
            </a:r>
            <a:r>
              <a:rPr lang="cs-CZ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Omezený počet lidí</a:t>
            </a:r>
          </a:p>
          <a:p>
            <a:pPr>
              <a:buFontTx/>
              <a:buChar char="-"/>
            </a:pPr>
            <a:r>
              <a:rPr lang="cs-CZ" dirty="0"/>
              <a:t>Trať bez stromů, sloupů …</a:t>
            </a:r>
          </a:p>
          <a:p>
            <a:pPr>
              <a:buFontTx/>
              <a:buChar char="-"/>
            </a:pPr>
            <a:r>
              <a:rPr lang="cs-CZ" dirty="0"/>
              <a:t>Bezpečný dojezd do roviny nebo protisvahu</a:t>
            </a:r>
          </a:p>
          <a:p>
            <a:pPr>
              <a:buFontTx/>
              <a:buChar char="-"/>
            </a:pPr>
            <a:r>
              <a:rPr lang="cs-CZ" dirty="0"/>
              <a:t>Spolupráce vlekařů při nasedání na vlek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2514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546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67530"/>
            <a:ext cx="5472608" cy="409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Sjezd na lyžích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Nácvik</a:t>
            </a:r>
            <a:r>
              <a:rPr lang="cs-CZ" dirty="0"/>
              <a:t>:</a:t>
            </a:r>
          </a:p>
          <a:p>
            <a:pPr marL="514350" indent="-514350">
              <a:buAutoNum type="arabicParenR"/>
            </a:pPr>
            <a:r>
              <a:rPr lang="cs-CZ" dirty="0"/>
              <a:t>Trasér jede s lyžařem těsně v zádech</a:t>
            </a:r>
          </a:p>
          <a:p>
            <a:pPr marL="514350" indent="-514350">
              <a:buAutoNum type="arabicParenR"/>
            </a:pPr>
            <a:r>
              <a:rPr lang="cs-CZ" dirty="0"/>
              <a:t>Trasér jede s lyžařem na tyči („hůlkách“)</a:t>
            </a:r>
          </a:p>
          <a:p>
            <a:pPr marL="514350" indent="-514350">
              <a:buAutoNum type="arabicParenR"/>
            </a:pPr>
            <a:r>
              <a:rPr lang="cs-CZ" dirty="0"/>
              <a:t>Nepřímý kontakt – pouze hlasový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149080"/>
            <a:ext cx="2952328" cy="221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0648"/>
            <a:ext cx="1584176" cy="211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530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Vhodné sporty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běh na lyžích</a:t>
            </a:r>
          </a:p>
          <a:p>
            <a:r>
              <a:rPr lang="cs-CZ" dirty="0"/>
              <a:t>bowling</a:t>
            </a:r>
          </a:p>
          <a:p>
            <a:r>
              <a:rPr lang="cs-CZ" dirty="0"/>
              <a:t>kuželky</a:t>
            </a:r>
          </a:p>
          <a:p>
            <a:r>
              <a:rPr lang="cs-CZ" dirty="0"/>
              <a:t>lukostřelba</a:t>
            </a:r>
          </a:p>
          <a:p>
            <a:r>
              <a:rPr lang="cs-CZ" dirty="0"/>
              <a:t>plavání</a:t>
            </a:r>
          </a:p>
          <a:p>
            <a:r>
              <a:rPr lang="cs-CZ" dirty="0"/>
              <a:t>tandemová cyklistika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vodní sporty</a:t>
            </a:r>
          </a:p>
          <a:p>
            <a:r>
              <a:rPr lang="cs-CZ" dirty="0"/>
              <a:t>zvuková střelba</a:t>
            </a:r>
          </a:p>
          <a:p>
            <a:r>
              <a:rPr lang="cs-CZ" dirty="0"/>
              <a:t>turistika</a:t>
            </a:r>
          </a:p>
          <a:p>
            <a:r>
              <a:rPr lang="cs-CZ" dirty="0"/>
              <a:t>fotbal</a:t>
            </a:r>
          </a:p>
          <a:p>
            <a:r>
              <a:rPr lang="cs-CZ" dirty="0"/>
              <a:t>atletika</a:t>
            </a:r>
          </a:p>
          <a:p>
            <a:r>
              <a:rPr lang="cs-CZ" dirty="0"/>
              <a:t>šachy</a:t>
            </a:r>
          </a:p>
          <a:p>
            <a:r>
              <a:rPr lang="cs-CZ" u="sng" dirty="0" err="1"/>
              <a:t>showdown</a:t>
            </a:r>
            <a:endParaRPr lang="cs-CZ" u="sng" dirty="0"/>
          </a:p>
          <a:p>
            <a:r>
              <a:rPr lang="cs-CZ" u="sng" dirty="0" err="1"/>
              <a:t>goalball</a:t>
            </a:r>
            <a:endParaRPr lang="cs-CZ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Cyklistika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Kategorie B1 – B3</a:t>
            </a:r>
          </a:p>
          <a:p>
            <a:r>
              <a:rPr lang="cs-CZ" dirty="0"/>
              <a:t>Rozdělení na muže (červené přilby) a ženy (bílé přilby)</a:t>
            </a:r>
          </a:p>
          <a:p>
            <a:r>
              <a:rPr lang="cs-CZ" dirty="0"/>
              <a:t>Závodí se na tandemových kolech</a:t>
            </a:r>
          </a:p>
          <a:p>
            <a:r>
              <a:rPr lang="cs-CZ" dirty="0"/>
              <a:t>Na každém kole jede vidící pilot a nevidomý cyklista</a:t>
            </a:r>
          </a:p>
          <a:p>
            <a:r>
              <a:rPr lang="cs-CZ" dirty="0"/>
              <a:t>Od roku 2007 součástí Mezinárodní cyklistické organizace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799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Cyklistika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/>
              <a:t>Disciplíny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u="sng" dirty="0"/>
              <a:t>Silniční závod</a:t>
            </a:r>
            <a:r>
              <a:rPr lang="cs-CZ" dirty="0"/>
              <a:t>: muži 90 až 120 km</a:t>
            </a:r>
          </a:p>
          <a:p>
            <a:pPr marL="0" indent="0">
              <a:buNone/>
            </a:pPr>
            <a:r>
              <a:rPr lang="cs-CZ" u="sng" dirty="0"/>
              <a:t>Silniční závod</a:t>
            </a:r>
            <a:r>
              <a:rPr lang="cs-CZ" dirty="0"/>
              <a:t>: ženy 70 až 100 km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Časovka</a:t>
            </a:r>
            <a:r>
              <a:rPr lang="cs-CZ" dirty="0"/>
              <a:t>: muži 20 až 35 km</a:t>
            </a:r>
          </a:p>
          <a:p>
            <a:pPr marL="0" indent="0">
              <a:buNone/>
            </a:pPr>
            <a:r>
              <a:rPr lang="cs-CZ" u="sng" dirty="0"/>
              <a:t>Časovka</a:t>
            </a:r>
            <a:r>
              <a:rPr lang="cs-CZ" dirty="0"/>
              <a:t>: ženy 15 až 30 km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Dráha</a:t>
            </a:r>
            <a:r>
              <a:rPr lang="cs-CZ" dirty="0"/>
              <a:t>: M a Ž 1000 m, M stíhací závod na 4000 m, Ž stíhací závod na 3000 m, sprint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058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Cyklistika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Pravidla pro piloty:</a:t>
            </a:r>
          </a:p>
          <a:p>
            <a:pPr>
              <a:buFontTx/>
              <a:buChar char="-"/>
            </a:pPr>
            <a:r>
              <a:rPr lang="cs-CZ" dirty="0"/>
              <a:t>Nesmí být profesionálním cyklistou stáje registrované v UCI</a:t>
            </a:r>
          </a:p>
          <a:p>
            <a:pPr>
              <a:buFontTx/>
              <a:buChar char="-"/>
            </a:pPr>
            <a:r>
              <a:rPr lang="cs-CZ" dirty="0"/>
              <a:t>V posledních třech letech nebyl členem profesionálního týmu</a:t>
            </a:r>
          </a:p>
          <a:p>
            <a:pPr>
              <a:buFontTx/>
              <a:buChar char="-"/>
            </a:pPr>
            <a:r>
              <a:rPr lang="cs-CZ" dirty="0"/>
              <a:t>V posledních třech letech se neúčastnil mistrovství světa nebo olympijských her</a:t>
            </a:r>
          </a:p>
          <a:p>
            <a:pPr>
              <a:buFontTx/>
              <a:buChar char="-"/>
            </a:pPr>
            <a:r>
              <a:rPr lang="cs-CZ" dirty="0"/>
              <a:t>Starší 18 let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66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ym typeface="Wingdings" pitchFamily="2" charset="2"/>
              </a:rPr>
              <a:t>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829967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032699" cy="24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322985"/>
            <a:ext cx="3384376" cy="253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Sporty pro nevidomé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err="1"/>
              <a:t>Goalball</a:t>
            </a:r>
            <a:endParaRPr lang="cs-CZ" b="1" u="sng" dirty="0"/>
          </a:p>
          <a:p>
            <a:endParaRPr lang="cs-CZ" dirty="0"/>
          </a:p>
          <a:p>
            <a:r>
              <a:rPr lang="cs-CZ" b="1" u="sng" dirty="0" err="1"/>
              <a:t>Showdown</a:t>
            </a:r>
            <a:endParaRPr lang="cs-CZ" b="1" u="sng" dirty="0"/>
          </a:p>
          <a:p>
            <a:endParaRPr lang="cs-CZ" dirty="0"/>
          </a:p>
          <a:p>
            <a:r>
              <a:rPr lang="cs-CZ" dirty="0"/>
              <a:t>Zvuková střelba</a:t>
            </a:r>
          </a:p>
          <a:p>
            <a:endParaRPr lang="cs-CZ" dirty="0"/>
          </a:p>
          <a:p>
            <a:r>
              <a:rPr lang="cs-CZ" dirty="0"/>
              <a:t>Kuželky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6104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44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Goalball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6870"/>
            <a:ext cx="6408712" cy="426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Goalball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Rychlá hra s ozvučeným míčem</a:t>
            </a:r>
          </a:p>
          <a:p>
            <a:r>
              <a:rPr lang="cs-CZ" dirty="0"/>
              <a:t>Všichni hráči bez ohledu na kategorii B1 – B3 nosí klapky</a:t>
            </a:r>
          </a:p>
          <a:p>
            <a:r>
              <a:rPr lang="cs-CZ" dirty="0"/>
              <a:t>Družstvo – 3 hráči a max. 3 náhradníci</a:t>
            </a:r>
          </a:p>
          <a:p>
            <a:r>
              <a:rPr lang="cs-CZ" dirty="0"/>
              <a:t>Hra: 2 x 12 minut</a:t>
            </a:r>
          </a:p>
          <a:p>
            <a:r>
              <a:rPr lang="cs-CZ" dirty="0"/>
              <a:t>Rozhodčí: 2 hlavní a 4 brankoví</a:t>
            </a:r>
          </a:p>
          <a:p>
            <a:r>
              <a:rPr lang="cs-CZ" dirty="0"/>
              <a:t>Od kontaktu s míčem po hod nesmí uplynout více než 10 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745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Goalball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93096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4701564" cy="238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72816"/>
            <a:ext cx="3312368" cy="193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93096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SHOWDOWN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729" y="1915657"/>
            <a:ext cx="5611615" cy="352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SHOWDOWN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Kategorie B1 – B3 hrají společně</a:t>
            </a:r>
          </a:p>
          <a:p>
            <a:r>
              <a:rPr lang="cs-CZ" dirty="0"/>
              <a:t>Muži a ženy hrají zvlášť</a:t>
            </a:r>
          </a:p>
          <a:p>
            <a:r>
              <a:rPr lang="cs-CZ" dirty="0"/>
              <a:t>Hráči mají na očích klapky</a:t>
            </a:r>
          </a:p>
          <a:p>
            <a:r>
              <a:rPr lang="cs-CZ" dirty="0"/>
              <a:t>Nejedná se o paralympijský sport</a:t>
            </a:r>
          </a:p>
          <a:p>
            <a:r>
              <a:rPr lang="cs-CZ" dirty="0"/>
              <a:t>V ČR oblíben (r. 2005 v ČR Mistrovství světa)</a:t>
            </a:r>
          </a:p>
          <a:p>
            <a:r>
              <a:rPr lang="cs-CZ" dirty="0"/>
              <a:t>Vyzkoušíme při návštěvě SONS</a:t>
            </a:r>
          </a:p>
        </p:txBody>
      </p:sp>
    </p:spTree>
    <p:extLst>
      <p:ext uri="{BB962C8B-B14F-4D97-AF65-F5344CB8AC3E}">
        <p14:creationId xmlns:p14="http://schemas.microsoft.com/office/powerpoint/2010/main" val="232907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Legislativa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Minimální zrakové postižení, které opravňuje sportovce k účasti na sportovních akcích musí být v souladu s pravidly </a:t>
            </a:r>
            <a:r>
              <a:rPr lang="cs-CZ" b="1" dirty="0"/>
              <a:t>Mezinárodní sportovní federace nevidomých sportovců </a:t>
            </a:r>
            <a:r>
              <a:rPr lang="cs-CZ" dirty="0"/>
              <a:t>(IBSA):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Vizuální ostrost 6/60</a:t>
            </a:r>
          </a:p>
          <a:p>
            <a:pPr>
              <a:buFontTx/>
              <a:buChar char="-"/>
            </a:pPr>
            <a:r>
              <a:rPr lang="cs-CZ" b="1" dirty="0"/>
              <a:t>Zorné pole menší než 20°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SHOWDOWN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544616" cy="409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SHOWDOWN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Hrají dva hráči</a:t>
            </a:r>
          </a:p>
          <a:p>
            <a:r>
              <a:rPr lang="cs-CZ" dirty="0"/>
              <a:t>Používají pálky a ozvučený míček o průměru   6 cm</a:t>
            </a:r>
          </a:p>
          <a:p>
            <a:r>
              <a:rPr lang="cs-CZ" dirty="0"/>
              <a:t>Hrací plochou je stůl s uprostřed umístěnou deskou (otvor ve spodní části)</a:t>
            </a:r>
          </a:p>
          <a:p>
            <a:r>
              <a:rPr lang="cs-CZ" dirty="0"/>
              <a:t>Cílem hry je odpálit míček do soupeřovy branky – a to pod středovou deskou</a:t>
            </a:r>
          </a:p>
          <a:p>
            <a:r>
              <a:rPr lang="cs-CZ" dirty="0"/>
              <a:t>Hraje se do 11 bodů s rozdílem 2 (max. však do stavu 16:16, kdy následující rozhodne)</a:t>
            </a:r>
          </a:p>
        </p:txBody>
      </p:sp>
    </p:spTree>
    <p:extLst>
      <p:ext uri="{BB962C8B-B14F-4D97-AF65-F5344CB8AC3E}">
        <p14:creationId xmlns:p14="http://schemas.microsoft.com/office/powerpoint/2010/main" val="3792550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SHOWDOWN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5721"/>
            <a:ext cx="5616624" cy="420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sporty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2952328" cy="266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370366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614329" cy="345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Klasifikace sportovců dle IBSA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Kategorie B1 </a:t>
            </a:r>
            <a:r>
              <a:rPr lang="cs-CZ" dirty="0"/>
              <a:t>– sportovec bez světlocitu i se světlocitem, ale bez schopnosti rozeznat tvar ruky z jakékoliv vzdálenosti a směru (při sportu tmavé klapky – rovnost všech soutěžících)</a:t>
            </a:r>
          </a:p>
          <a:p>
            <a:endParaRPr lang="cs-CZ" dirty="0"/>
          </a:p>
          <a:p>
            <a:r>
              <a:rPr lang="cs-CZ" b="1" dirty="0"/>
              <a:t>Kategorie B2 </a:t>
            </a:r>
            <a:r>
              <a:rPr lang="cs-CZ" dirty="0"/>
              <a:t>– od </a:t>
            </a:r>
            <a:r>
              <a:rPr lang="cs-CZ" dirty="0" err="1"/>
              <a:t>schoponosti</a:t>
            </a:r>
            <a:r>
              <a:rPr lang="cs-CZ" dirty="0"/>
              <a:t> rozeznat ruku po ZO 2/60 či zorné pole menší než 5°</a:t>
            </a:r>
          </a:p>
          <a:p>
            <a:endParaRPr lang="cs-CZ" dirty="0"/>
          </a:p>
          <a:p>
            <a:r>
              <a:rPr lang="cs-CZ" b="1" dirty="0"/>
              <a:t>Kategorie B3 </a:t>
            </a:r>
            <a:r>
              <a:rPr lang="cs-CZ" dirty="0"/>
              <a:t>– od zrakové ostrosti 2/60 do 6/60 či zorné pole mezi 5° a 20°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Organizace sportu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Unie zdravotně postižených sportovců České republiky – základní organizace</a:t>
            </a:r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každý druh postižení zastoupen jedním svazem</a:t>
            </a:r>
          </a:p>
          <a:p>
            <a:pPr>
              <a:buFontTx/>
              <a:buChar char="-"/>
            </a:pPr>
            <a:r>
              <a:rPr lang="cs-CZ" dirty="0"/>
              <a:t>mentální, sluchová, spastická, tělesná, vnitřní, </a:t>
            </a:r>
            <a:r>
              <a:rPr lang="cs-CZ" b="1" u="sng" dirty="0"/>
              <a:t>zraková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Organizace sportu ZP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Český paralympijský výbor</a:t>
            </a:r>
          </a:p>
          <a:p>
            <a:pPr>
              <a:buFontTx/>
              <a:buChar char="-"/>
            </a:pPr>
            <a:r>
              <a:rPr lang="cs-CZ" dirty="0"/>
              <a:t>Zastupuje ČR na paralympijských hrách</a:t>
            </a:r>
          </a:p>
          <a:p>
            <a:pPr>
              <a:buFontTx/>
              <a:buChar char="-"/>
            </a:pPr>
            <a:r>
              <a:rPr lang="cs-CZ" dirty="0"/>
              <a:t>Zastupuje ČR na </a:t>
            </a:r>
            <a:r>
              <a:rPr lang="cs-CZ" dirty="0" err="1"/>
              <a:t>deaflympiádách</a:t>
            </a:r>
            <a:r>
              <a:rPr lang="cs-CZ" dirty="0"/>
              <a:t> neslyšících</a:t>
            </a:r>
          </a:p>
          <a:p>
            <a:pPr>
              <a:buFontTx/>
              <a:buChar char="-"/>
            </a:pPr>
            <a:r>
              <a:rPr lang="cs-CZ" dirty="0"/>
              <a:t>Rozhoduje o účasti ČR na </a:t>
            </a:r>
            <a:r>
              <a:rPr lang="cs-CZ" dirty="0" err="1"/>
              <a:t>p.h</a:t>
            </a:r>
            <a:r>
              <a:rPr lang="cs-CZ" dirty="0"/>
              <a:t>. či </a:t>
            </a:r>
            <a:r>
              <a:rPr lang="cs-CZ" dirty="0" err="1"/>
              <a:t>d.h</a:t>
            </a:r>
            <a:r>
              <a:rPr lang="cs-CZ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4895850"/>
            <a:ext cx="2324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Další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Český svaz zrakově postižených sportovců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52936"/>
            <a:ext cx="1888405" cy="188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ATLETIKA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/>
              <a:t>Technické disciplíny</a:t>
            </a:r>
            <a:r>
              <a:rPr lang="cs-CZ" dirty="0"/>
              <a:t>: skok daleký, trojskok, skok vysoký, vrh koulí, hod oštěpem, hod diskem, pětiboj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Označení sportovců: F11, F12, F13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03851"/>
            <a:ext cx="3259063" cy="24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ATLETIKA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/>
              <a:t>Běžecké disciplíny</a:t>
            </a:r>
            <a:r>
              <a:rPr lang="cs-CZ" dirty="0"/>
              <a:t>: 100m, 200m, 400m, 800m, 1500m, 5000m,10 000m, maratón; štafety (4 x 100m a 4 x 400m)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Označení sportovců: T11, T12, T13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Každý atlet má vymezeny 2 dráhy.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5105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850</Words>
  <Application>Microsoft Office PowerPoint</Application>
  <PresentationFormat>Předvádění na obrazovce (4:3)</PresentationFormat>
  <Paragraphs>153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7" baseType="lpstr">
      <vt:lpstr>Arial</vt:lpstr>
      <vt:lpstr>Calibri</vt:lpstr>
      <vt:lpstr>Motiv sady Office</vt:lpstr>
      <vt:lpstr>Zrakově postižení  a sport</vt:lpstr>
      <vt:lpstr>Vhodné sporty</vt:lpstr>
      <vt:lpstr>Legislativa</vt:lpstr>
      <vt:lpstr>Klasifikace sportovců dle IBSA</vt:lpstr>
      <vt:lpstr>Organizace sportu ZP</vt:lpstr>
      <vt:lpstr>Organizace sportu ZP</vt:lpstr>
      <vt:lpstr>Další organizace</vt:lpstr>
      <vt:lpstr>ATLETIKA</vt:lpstr>
      <vt:lpstr>ATLETIKA</vt:lpstr>
      <vt:lpstr>PLAVÁNÍ</vt:lpstr>
      <vt:lpstr>Tapping</vt:lpstr>
      <vt:lpstr>Běh na lyžích</vt:lpstr>
      <vt:lpstr>Běh na lyžích</vt:lpstr>
      <vt:lpstr>Označení dvojice lyžařů</vt:lpstr>
      <vt:lpstr>Pokyny pro traséra</vt:lpstr>
      <vt:lpstr>Sjezd na lyžích</vt:lpstr>
      <vt:lpstr>Sjezd na lyžích:</vt:lpstr>
      <vt:lpstr>Prezentace aplikace PowerPoint</vt:lpstr>
      <vt:lpstr>Sjezd na lyžích</vt:lpstr>
      <vt:lpstr>Cyklistika</vt:lpstr>
      <vt:lpstr>Cyklistika</vt:lpstr>
      <vt:lpstr>Cyklistika</vt:lpstr>
      <vt:lpstr></vt:lpstr>
      <vt:lpstr>Sporty pro nevidomé</vt:lpstr>
      <vt:lpstr>Goalball</vt:lpstr>
      <vt:lpstr>Goalball</vt:lpstr>
      <vt:lpstr>Goalball</vt:lpstr>
      <vt:lpstr>SHOWDOWN</vt:lpstr>
      <vt:lpstr>SHOWDOWN</vt:lpstr>
      <vt:lpstr>SHOWDOWN</vt:lpstr>
      <vt:lpstr>SHOWDOWN</vt:lpstr>
      <vt:lpstr>SHOWDOWN</vt:lpstr>
      <vt:lpstr>Další sporty</vt:lpstr>
      <vt:lpstr>Děkuji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Zrakově postižení  a sport</dc:title>
  <dc:creator>martin</dc:creator>
  <cp:lastModifiedBy>Martin Vrubel</cp:lastModifiedBy>
  <cp:revision>24</cp:revision>
  <dcterms:created xsi:type="dcterms:W3CDTF">2012-04-02T23:40:05Z</dcterms:created>
  <dcterms:modified xsi:type="dcterms:W3CDTF">2021-03-06T16:07:58Z</dcterms:modified>
</cp:coreProperties>
</file>