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1"/>
  </p:notesMasterIdLst>
  <p:sldIdLst>
    <p:sldId id="256" r:id="rId2"/>
    <p:sldId id="379" r:id="rId3"/>
    <p:sldId id="380" r:id="rId4"/>
    <p:sldId id="369" r:id="rId5"/>
    <p:sldId id="340" r:id="rId6"/>
    <p:sldId id="342" r:id="rId7"/>
    <p:sldId id="274" r:id="rId8"/>
    <p:sldId id="263" r:id="rId9"/>
    <p:sldId id="266" r:id="rId10"/>
    <p:sldId id="352" r:id="rId11"/>
    <p:sldId id="353" r:id="rId12"/>
    <p:sldId id="354" r:id="rId13"/>
    <p:sldId id="365" r:id="rId14"/>
    <p:sldId id="360" r:id="rId15"/>
    <p:sldId id="361" r:id="rId16"/>
    <p:sldId id="362" r:id="rId17"/>
    <p:sldId id="363" r:id="rId18"/>
    <p:sldId id="294" r:id="rId19"/>
    <p:sldId id="338" r:id="rId20"/>
    <p:sldId id="295" r:id="rId21"/>
    <p:sldId id="386" r:id="rId22"/>
    <p:sldId id="257" r:id="rId23"/>
    <p:sldId id="258" r:id="rId24"/>
    <p:sldId id="259" r:id="rId25"/>
    <p:sldId id="260" r:id="rId26"/>
    <p:sldId id="261" r:id="rId27"/>
    <p:sldId id="262" r:id="rId28"/>
    <p:sldId id="384" r:id="rId29"/>
    <p:sldId id="264" r:id="rId30"/>
    <p:sldId id="265" r:id="rId31"/>
    <p:sldId id="385" r:id="rId32"/>
    <p:sldId id="267" r:id="rId33"/>
    <p:sldId id="377" r:id="rId34"/>
    <p:sldId id="372" r:id="rId35"/>
    <p:sldId id="373" r:id="rId36"/>
    <p:sldId id="374" r:id="rId37"/>
    <p:sldId id="375" r:id="rId38"/>
    <p:sldId id="376" r:id="rId39"/>
    <p:sldId id="33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C13D-AE1B-4EA3-9134-2414EEA0630D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6750-A1AF-4730-988A-6C4AA8F46A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69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4A6EEA-EBBB-4B7C-9CEB-90818F8A76F5}" type="slidenum">
              <a:rPr lang="cs-CZ" altLang="cs-CZ" smtClean="0"/>
              <a:pPr eaLnBrk="1" hangingPunct="1"/>
              <a:t>9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Problém samovýběru; </a:t>
            </a:r>
          </a:p>
        </p:txBody>
      </p:sp>
    </p:spTree>
    <p:extLst>
      <p:ext uri="{BB962C8B-B14F-4D97-AF65-F5344CB8AC3E}">
        <p14:creationId xmlns:p14="http://schemas.microsoft.com/office/powerpoint/2010/main" val="293287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ECA527-AFEC-44A9-B12C-E61B65721145}" type="slidenum">
              <a:rPr lang="cs-CZ" altLang="cs-CZ" smtClean="0"/>
              <a:pPr eaLnBrk="1" hangingPunct="1"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48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3/14/2021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hyperlink" Target="https://is.muni.cz/auth/osoba/7385?vysledek=70464" TargetMode="External"/><Relationship Id="rId4" Type="http://schemas.openxmlformats.org/officeDocument/2006/relationships/hyperlink" Target="https://is.muni.cz/auth/osoba/42916?vysledek=7046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1560" y="2095500"/>
            <a:ext cx="9966960" cy="2372531"/>
          </a:xfrm>
        </p:spPr>
        <p:txBody>
          <a:bodyPr/>
          <a:lstStyle/>
          <a:p>
            <a:pPr algn="ctr"/>
            <a:r>
              <a:rPr lang="cs-CZ" dirty="0"/>
              <a:t>Metodologie 2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13. 3. 2021</a:t>
            </a:r>
            <a:br>
              <a:rPr lang="cs-CZ" dirty="0"/>
            </a:br>
            <a:endParaRPr lang="cs-CZ" sz="6600" b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Lenka Slepičková</a:t>
            </a:r>
          </a:p>
        </p:txBody>
      </p:sp>
    </p:spTree>
    <p:extLst>
      <p:ext uri="{BB962C8B-B14F-4D97-AF65-F5344CB8AC3E}">
        <p14:creationId xmlns:p14="http://schemas.microsoft.com/office/powerpoint/2010/main" val="324090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/>
              <a:t>Techniky sběru dat v kvantitativním výzkumu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151" y="2057400"/>
            <a:ext cx="10270155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Pozorování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Rozhovor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Experiment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Dotazník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Obsahová analýza textů, dokumentů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err="1"/>
              <a:t>Sociometrie</a:t>
            </a:r>
            <a:r>
              <a:rPr lang="cs-CZ" altLang="cs-CZ" sz="2400" b="1" dirty="0"/>
              <a:t> a vytváření sociogramu nebo sociometrického indexu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3F29C1-327D-4911-807D-832EE6A83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265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Pozorování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Zúčastněné, nezúčastněné</a:t>
            </a:r>
          </a:p>
          <a:p>
            <a:r>
              <a:rPr lang="cs-CZ" altLang="cs-CZ" b="1" dirty="0"/>
              <a:t>Pozorovací arch</a:t>
            </a:r>
            <a:r>
              <a:rPr lang="cs-CZ" altLang="cs-CZ" dirty="0"/>
              <a:t>, do kterého se zaznamenávají pozorované </a:t>
            </a:r>
            <a:r>
              <a:rPr lang="cs-CZ" altLang="cs-CZ" b="1" dirty="0"/>
              <a:t>kategorie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6FC2A5-DC14-40F6-AA01-76636DFEF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Př. </a:t>
            </a:r>
            <a:r>
              <a:rPr lang="cs-CZ" sz="2000" dirty="0" err="1"/>
              <a:t>Flandersův</a:t>
            </a:r>
            <a:r>
              <a:rPr lang="cs-CZ" sz="2000" dirty="0"/>
              <a:t> systém na pozorování komunikace ve třídě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1981200" y="1605867"/>
          <a:ext cx="8229600" cy="35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2993">
                <a:tc>
                  <a:txBody>
                    <a:bodyPr/>
                    <a:lstStyle/>
                    <a:p>
                      <a:r>
                        <a:rPr lang="cs-CZ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Řeč učitele</a:t>
                      </a:r>
                    </a:p>
                  </a:txBody>
                  <a:tcPr marT="45728" marB="45728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city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Chválí a povzbuzuje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myšlenky nebo je rozvíjí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Klade otázky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Vysvětluje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Dává pokyny nebo příkazy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Kritizuje nebo prosazuje vlastní autoritu</a:t>
                      </a:r>
                    </a:p>
                  </a:txBody>
                  <a:tcPr marT="45728" marB="457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5">
                <a:tc>
                  <a:txBody>
                    <a:bodyPr/>
                    <a:lstStyle/>
                    <a:p>
                      <a:r>
                        <a:rPr lang="cs-CZ" sz="1800" dirty="0"/>
                        <a:t>Řeč žáka</a:t>
                      </a:r>
                    </a:p>
                  </a:txBody>
                  <a:tcPr marT="45728" marB="45728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8. Odpovídá</a:t>
                      </a:r>
                    </a:p>
                    <a:p>
                      <a:r>
                        <a:rPr lang="cs-CZ" sz="1800" dirty="0"/>
                        <a:t>9. Hovoří spontánně</a:t>
                      </a:r>
                    </a:p>
                  </a:txBody>
                  <a:tcPr marT="45728" marB="45728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63">
                <a:tc>
                  <a:txBody>
                    <a:bodyPr/>
                    <a:lstStyle/>
                    <a:p>
                      <a:r>
                        <a:rPr lang="cs-CZ" sz="1800" dirty="0"/>
                        <a:t>Ostatní kategorie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10. Ticho. Pauzy. Zmatek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37" name="TextovéPole 5"/>
          <p:cNvSpPr txBox="1">
            <a:spLocks noChangeArrowheads="1"/>
          </p:cNvSpPr>
          <p:nvPr/>
        </p:nvSpPr>
        <p:spPr bwMode="auto">
          <a:xfrm>
            <a:off x="1992313" y="5373688"/>
            <a:ext cx="84248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„Vím, že se někteří z vás necítíte dobře (1), nedejte se znechutit (2) a zkoušejte dál (6).“</a:t>
            </a:r>
          </a:p>
          <a:p>
            <a:pPr eaLnBrk="1" hangingPunct="1"/>
            <a:r>
              <a:rPr lang="cs-CZ" altLang="cs-CZ"/>
              <a:t>„Výborně, Bětko“  (2). „Dobře, dál“ (6) </a:t>
            </a:r>
          </a:p>
          <a:p>
            <a:pPr eaLnBrk="1" hangingPunct="1"/>
            <a:r>
              <a:rPr lang="cs-CZ" altLang="cs-CZ"/>
              <a:t>„Dobře, to byl jeden názor, kdo má jiný?“ (3)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						</a:t>
            </a:r>
            <a:r>
              <a:rPr lang="cs-CZ" altLang="cs-CZ" i="1"/>
              <a:t> 	viz Gavora (2000)</a:t>
            </a:r>
          </a:p>
        </p:txBody>
      </p:sp>
    </p:spTree>
    <p:extLst>
      <p:ext uri="{BB962C8B-B14F-4D97-AF65-F5344CB8AC3E}">
        <p14:creationId xmlns:p14="http://schemas.microsoft.com/office/powerpoint/2010/main" val="309656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8AC9E-50F8-4F17-A495-77DB0B37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AEF51C-A250-44EB-8BB8-0974D890B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Introspekce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dirty="0"/>
              <a:t>Co zvyšuje/snižuje moji ochotu odpovídat na dotazník? </a:t>
            </a:r>
          </a:p>
          <a:p>
            <a:pPr marL="0" indent="0">
              <a:buNone/>
            </a:pPr>
            <a:r>
              <a:rPr lang="cs-CZ" dirty="0"/>
              <a:t>Co zvyšuje/snižuje mou ochotu odpovídat na citlivé otázky v dotazníku?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F2713D-A3FB-452A-8931-C693E353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DB80F-A4F8-4473-94E7-DDE2CFCF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48F3A-2228-4A3D-B1F0-35DBB17A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1959704"/>
          </a:xfrm>
        </p:spPr>
        <p:txBody>
          <a:bodyPr>
            <a:noAutofit/>
          </a:bodyPr>
          <a:lstStyle/>
          <a:p>
            <a:r>
              <a:rPr lang="cs-CZ" sz="3600" b="1" dirty="0"/>
              <a:t>Administrace dotazníku</a:t>
            </a:r>
          </a:p>
          <a:p>
            <a:r>
              <a:rPr lang="cs-CZ" sz="3600" b="1" dirty="0"/>
              <a:t>Obsah dotazníku</a:t>
            </a:r>
          </a:p>
          <a:p>
            <a:r>
              <a:rPr lang="cs-CZ" sz="3600" b="1" dirty="0"/>
              <a:t>Formulace otázek</a:t>
            </a:r>
          </a:p>
          <a:p>
            <a:r>
              <a:rPr lang="cs-CZ" sz="3600" b="1" dirty="0"/>
              <a:t>Formulace odpovědí</a:t>
            </a:r>
          </a:p>
          <a:p>
            <a:r>
              <a:rPr lang="cs-CZ" sz="3600" b="1" dirty="0"/>
              <a:t>Řazení otázek v dotazníku (dramaturgie dotazníku)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D0325-3384-41B6-9FAB-E7B986F2F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904B2-B8DC-43F0-BDBA-FBF533B1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15518"/>
          </a:xfrm>
        </p:spPr>
        <p:txBody>
          <a:bodyPr>
            <a:normAutofit fontScale="90000"/>
          </a:bodyPr>
          <a:lstStyle/>
          <a:p>
            <a:r>
              <a:rPr lang="cs-CZ" dirty="0"/>
              <a:t>Formulace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EC903-1641-43F0-8AC7-94A42C419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323975"/>
            <a:ext cx="11496675" cy="52768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5500" b="1" dirty="0"/>
              <a:t>Je otázka konkrétní a srozumitelná?</a:t>
            </a:r>
          </a:p>
          <a:p>
            <a:pPr>
              <a:buNone/>
              <a:defRPr/>
            </a:pPr>
            <a:r>
              <a:rPr lang="cs-CZ" dirty="0"/>
              <a:t>  „Myslíte si, že jsou neplodní lidé stigmatizováni?“</a:t>
            </a:r>
          </a:p>
          <a:p>
            <a:pPr>
              <a:buNone/>
              <a:defRPr/>
            </a:pPr>
            <a:r>
              <a:rPr lang="cs-CZ" dirty="0"/>
              <a:t>  „Myslíte si, že marihuana by neměla být dekriminalizována?“</a:t>
            </a:r>
          </a:p>
          <a:p>
            <a:pPr>
              <a:buNone/>
              <a:defRPr/>
            </a:pPr>
            <a:r>
              <a:rPr lang="cs-CZ" dirty="0"/>
              <a:t>  „Slaví se ve vaší rodině svátky?“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Je otázka krátká?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altLang="cs-CZ" dirty="0"/>
              <a:t>„Kolikrát jste za posledních šest měsíců hovořil s lékařem kvůli Vašim zdravotním obtížím, ať už to byl Váš praktický lékař nebo specialista; neberte prosím v úvahu případy, kdy jste věc jen konzultoval se známým, který je lékařem."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Není otázka dvojitá?</a:t>
            </a:r>
          </a:p>
          <a:p>
            <a:pPr>
              <a:lnSpc>
                <a:spcPct val="80000"/>
              </a:lnSpc>
              <a:buNone/>
            </a:pPr>
            <a:r>
              <a:rPr lang="cs-CZ" dirty="0"/>
              <a:t>  </a:t>
            </a:r>
            <a:r>
              <a:rPr lang="cs-CZ" altLang="cs-CZ" dirty="0"/>
              <a:t>„Nabízí věznice dost vzdělávacích programů, nebo by mohla být nabídka širší? Ano-Ne“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„Jak často se stýkáte se svými rodiči?“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„Pokládáte problémovou metodu za účelný prostředek aktivizace žáků a používáte ji?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500" b="1" dirty="0"/>
              <a:t>Není otázka sugestivní?</a:t>
            </a:r>
          </a:p>
          <a:p>
            <a:pPr marL="0" indent="0">
              <a:buNone/>
            </a:pPr>
            <a:r>
              <a:rPr lang="cs-CZ" sz="5500" b="1" dirty="0"/>
              <a:t>Nevzniká efekt sociální žádoucnosti odpovědi?</a:t>
            </a:r>
          </a:p>
          <a:p>
            <a:pPr marL="0" indent="0">
              <a:buNone/>
            </a:pPr>
            <a:r>
              <a:rPr lang="cs-CZ" sz="5500" b="1" dirty="0"/>
              <a:t>Nevzniká efekt vynucené odpovědi?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34413B-E746-4626-87B0-2E3E4E71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D50F8-1418-4EFE-B38C-57F16934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Formulace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61D70-3EB6-4C80-99FF-776563A02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Musí být konkrétní, vzájemně se vylučující, všichni se v nich musí najít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altLang="cs-CZ" dirty="0"/>
              <a:t>„ Jak často si přisolujete pokrmy?“</a:t>
            </a:r>
            <a:br>
              <a:rPr lang="cs-CZ" altLang="cs-CZ" dirty="0"/>
            </a:br>
            <a:r>
              <a:rPr lang="cs-CZ" altLang="cs-CZ" dirty="0"/>
              <a:t>a) Nikdy</a:t>
            </a:r>
            <a:br>
              <a:rPr lang="cs-CZ" altLang="cs-CZ" dirty="0"/>
            </a:br>
            <a:r>
              <a:rPr lang="cs-CZ" altLang="cs-CZ" dirty="0"/>
              <a:t>b) Zřídka</a:t>
            </a:r>
            <a:br>
              <a:rPr lang="cs-CZ" altLang="cs-CZ" dirty="0"/>
            </a:br>
            <a:r>
              <a:rPr lang="cs-CZ" altLang="cs-CZ" dirty="0"/>
              <a:t>c) Jen když je potřeba</a:t>
            </a:r>
            <a:br>
              <a:rPr lang="cs-CZ" altLang="cs-CZ" dirty="0"/>
            </a:br>
            <a:r>
              <a:rPr lang="cs-CZ" altLang="cs-CZ" dirty="0"/>
              <a:t>d) Často</a:t>
            </a:r>
            <a:br>
              <a:rPr lang="cs-CZ" altLang="cs-CZ" dirty="0"/>
            </a:br>
            <a:r>
              <a:rPr lang="cs-CZ" altLang="cs-CZ" dirty="0"/>
              <a:t>e) Vždy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5D1422-DC8D-421B-91C1-D4ECE59CE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B403B0-DB35-4591-80C1-A865DE17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1A254-7090-4D17-8DCC-EB23E867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Likertova</a:t>
            </a:r>
            <a:r>
              <a:rPr lang="cs-CZ" dirty="0"/>
              <a:t> škála</a:t>
            </a:r>
          </a:p>
          <a:p>
            <a:r>
              <a:rPr lang="cs-CZ" dirty="0"/>
              <a:t>Seznam na výběr</a:t>
            </a:r>
          </a:p>
          <a:p>
            <a:r>
              <a:rPr lang="cs-CZ" dirty="0"/>
              <a:t>Položky k seřazení</a:t>
            </a:r>
          </a:p>
          <a:p>
            <a:r>
              <a:rPr lang="cs-CZ" dirty="0"/>
              <a:t>Číselná nebo jiná škála</a:t>
            </a:r>
          </a:p>
          <a:p>
            <a:r>
              <a:rPr lang="cs-CZ" dirty="0"/>
              <a:t>Bipolární škála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4D5600-1DC8-4DB9-9A84-70C298519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Otevřené otázky v dotazníku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Výhody a úskalí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Co dělat, pokud nedokážu vymyslet varianty odpovědí?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38E4E8-8009-42FA-89B2-9409F7F0C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EDCD1-DB3A-46DE-8552-803737FCC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dirty="0"/>
              <a:t>o15 Zaregistroval(a) jste v poslední době nějakou komunikační kampaň</a:t>
            </a:r>
            <a:br>
              <a:rPr lang="cs-CZ" sz="2800" dirty="0"/>
            </a:br>
            <a:r>
              <a:rPr lang="cs-CZ" sz="2800" dirty="0"/>
              <a:t>na českou / slovenskou vysokou školu? Pokud ano, prosím, stručně ji</a:t>
            </a:r>
            <a:br>
              <a:rPr lang="cs-CZ" sz="2800" dirty="0"/>
            </a:br>
            <a:r>
              <a:rPr lang="cs-CZ" sz="2800" dirty="0"/>
              <a:t>popište a uveďte, o jakou vysokou školu se jednalo. Působila na Vás</a:t>
            </a:r>
            <a:br>
              <a:rPr lang="cs-CZ" sz="2800" dirty="0"/>
            </a:br>
            <a:r>
              <a:rPr lang="cs-CZ" sz="2800" dirty="0"/>
              <a:t>spíš pozitivně či negativně? (Výzkum Uchazeči 2017)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1797 odpovědí</a:t>
            </a:r>
          </a:p>
          <a:p>
            <a:r>
              <a:rPr lang="cs-CZ" sz="2800" dirty="0"/>
              <a:t>Ze 78 % odpovědí vyplynulo, že uchazeč/</a:t>
            </a:r>
            <a:r>
              <a:rPr lang="cs-CZ" sz="2800" dirty="0" err="1"/>
              <a:t>ka</a:t>
            </a:r>
            <a:r>
              <a:rPr lang="cs-CZ" sz="2800" dirty="0"/>
              <a:t> nezaregistroval/a kampaň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01EC77-5A31-46FB-8CA9-B5695D31C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FBEE4-587A-45B2-A0AC-0AF9E7D0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9DB0524-1755-48CA-A58D-38997316DCDE}"/>
              </a:ext>
            </a:extLst>
          </p:cNvPr>
          <p:cNvSpPr txBox="1"/>
          <p:nvPr/>
        </p:nvSpPr>
        <p:spPr>
          <a:xfrm>
            <a:off x="1057275" y="647700"/>
            <a:ext cx="10210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Dokázali jste v hypotézách v minulé prezentaci správně určit proměnné? Může to být otázka v testu!</a:t>
            </a:r>
          </a:p>
          <a:p>
            <a:endParaRPr lang="cs-CZ" dirty="0"/>
          </a:p>
          <a:p>
            <a:r>
              <a:rPr lang="cs-CZ" dirty="0"/>
              <a:t>Hypotézy, závislá a nezávislá proměnná</a:t>
            </a: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BE0B3A-B85B-49FA-86CB-EF936DAF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0457" y="134755"/>
            <a:ext cx="8229600" cy="59480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Příklady odpovědí:</a:t>
            </a:r>
          </a:p>
          <a:p>
            <a:pPr marL="0" indent="0">
              <a:buNone/>
            </a:pPr>
            <a:r>
              <a:rPr lang="cs-CZ" dirty="0"/>
              <a:t>„Rádio“</a:t>
            </a:r>
          </a:p>
          <a:p>
            <a:pPr marL="0" indent="0">
              <a:buNone/>
            </a:pPr>
            <a:r>
              <a:rPr lang="cs-CZ" dirty="0"/>
              <a:t>„Ano“</a:t>
            </a:r>
          </a:p>
          <a:p>
            <a:pPr marL="0" indent="0">
              <a:buNone/>
            </a:pPr>
            <a:r>
              <a:rPr lang="cs-CZ" dirty="0"/>
              <a:t>„Nikam jsem se neregistroval“</a:t>
            </a:r>
          </a:p>
          <a:p>
            <a:pPr marL="0" indent="0">
              <a:buNone/>
            </a:pPr>
            <a:r>
              <a:rPr lang="cs-CZ" dirty="0"/>
              <a:t>„Neúčastnila jsem se“</a:t>
            </a:r>
          </a:p>
          <a:p>
            <a:pPr marL="0" indent="0">
              <a:buNone/>
            </a:pPr>
            <a:r>
              <a:rPr lang="cs-CZ" dirty="0"/>
              <a:t>„Na žádnou komunikační kampaň jsem se nepřihlásila“</a:t>
            </a:r>
          </a:p>
          <a:p>
            <a:pPr marL="0" indent="0">
              <a:buNone/>
            </a:pPr>
            <a:r>
              <a:rPr lang="cs-CZ" dirty="0"/>
              <a:t>„Pozitivně“</a:t>
            </a:r>
          </a:p>
          <a:p>
            <a:pPr marL="0" indent="0">
              <a:buNone/>
            </a:pPr>
            <a:r>
              <a:rPr lang="cs-CZ" dirty="0"/>
              <a:t>„Negativně“</a:t>
            </a:r>
          </a:p>
          <a:p>
            <a:pPr marL="0" indent="0">
              <a:buNone/>
            </a:pPr>
            <a:r>
              <a:rPr lang="cs-CZ" dirty="0"/>
              <a:t>„Je zcela brilantní“</a:t>
            </a:r>
          </a:p>
          <a:p>
            <a:pPr marL="0" indent="0">
              <a:buNone/>
            </a:pPr>
            <a:r>
              <a:rPr lang="cs-CZ" dirty="0"/>
              <a:t>„V rámci kupčení s diplomy, výzkumy“</a:t>
            </a:r>
          </a:p>
          <a:p>
            <a:pPr marL="0" indent="0">
              <a:buNone/>
            </a:pPr>
            <a:r>
              <a:rPr lang="cs-CZ" dirty="0"/>
              <a:t>„VŠ mám vybranou“</a:t>
            </a:r>
          </a:p>
          <a:p>
            <a:pPr marL="0" indent="0">
              <a:buNone/>
            </a:pPr>
            <a:r>
              <a:rPr lang="cs-CZ" dirty="0"/>
              <a:t>„Nesleduji kampaně“ </a:t>
            </a:r>
          </a:p>
          <a:p>
            <a:pPr marL="0" indent="0">
              <a:buNone/>
            </a:pPr>
            <a:r>
              <a:rPr lang="cs-CZ" dirty="0"/>
              <a:t>„Nemám zájem, porovnávat vaši školu s jinou, ani zde prezentovat jinou školu“</a:t>
            </a:r>
          </a:p>
          <a:p>
            <a:pPr marL="0" indent="0">
              <a:buNone/>
            </a:pPr>
            <a:r>
              <a:rPr lang="cs-CZ" dirty="0"/>
              <a:t>„Na to vám </a:t>
            </a:r>
            <a:r>
              <a:rPr lang="cs-CZ" dirty="0" err="1"/>
              <a:t>ščiju</a:t>
            </a:r>
            <a:r>
              <a:rPr lang="cs-CZ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924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97A4A-9CC1-40CF-986F-3A3797F8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154168"/>
          </a:xfrm>
        </p:spPr>
        <p:txBody>
          <a:bodyPr/>
          <a:lstStyle/>
          <a:p>
            <a:r>
              <a:rPr lang="cs-CZ" dirty="0"/>
              <a:t>Ukázky a příklady z profesionálně zpracovaných dotazníků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C8EFC0-6F86-4D98-AC84-675515E0C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E3996BA-D628-4D24-8591-B63E7B1C6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1237" y="3996531"/>
            <a:ext cx="9525" cy="9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3D1ED2-B659-44EC-AA24-947337431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C4CC52-E431-4AA0-9BA7-4F53FDD40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21D531-EED9-4548-87F9-9E60DAEFB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3724275"/>
            <a:ext cx="19050" cy="1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D822CC-B923-4D8F-8D40-B5D7BFDF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63" t="20000" r="11255" b="12916"/>
          <a:stretch/>
        </p:blipFill>
        <p:spPr>
          <a:xfrm>
            <a:off x="552449" y="581025"/>
            <a:ext cx="11477330" cy="57150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E9B43D-A4C0-4F2F-A30D-1397BA849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4B63D7-3503-4F76-9C5A-68F1C5A3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8E1BBD9-2A90-40F7-B481-D472109C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EAB4196-310C-4BD2-93A4-A80F1DE6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5" t="21388" r="10938" b="12223"/>
          <a:stretch/>
        </p:blipFill>
        <p:spPr>
          <a:xfrm>
            <a:off x="1063752" y="1466849"/>
            <a:ext cx="9794748" cy="455295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F1E292-A080-4567-B06A-5DA7EB8E5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875181-B0B6-4975-AA8A-92F844562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C94040-77E3-494A-8953-78344A2B2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5" t="10000" r="8775" b="15555"/>
          <a:stretch/>
        </p:blipFill>
        <p:spPr>
          <a:xfrm>
            <a:off x="228599" y="400050"/>
            <a:ext cx="11900521" cy="584835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AF1285-7895-4697-B5AA-64868DF5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D82B23-BF87-4270-98B8-34322694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4978" t="18022" r="35101" b="12805"/>
          <a:stretch/>
        </p:blipFill>
        <p:spPr>
          <a:xfrm>
            <a:off x="2028825" y="304799"/>
            <a:ext cx="4972050" cy="646571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D2F416-C0D2-4A75-8B86-D3D2D5733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02EFE6A-71A4-4B36-A94A-C110A0B95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7" t="11528" r="28906" b="15694"/>
          <a:stretch/>
        </p:blipFill>
        <p:spPr>
          <a:xfrm>
            <a:off x="1181100" y="247649"/>
            <a:ext cx="7124700" cy="671464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CAA7A7-B2E8-49A5-BA6A-29C49919F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F0B825-E62B-4956-8BF0-62674519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311" t="29624" r="23773" b="19153"/>
          <a:stretch/>
        </p:blipFill>
        <p:spPr>
          <a:xfrm>
            <a:off x="1352550" y="552449"/>
            <a:ext cx="9948662" cy="521970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9C8047-780D-48FB-A834-9D1E5460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A644E7-F2FE-49ED-BC04-297987533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5" t="13333" r="20625" b="11528"/>
          <a:stretch/>
        </p:blipFill>
        <p:spPr>
          <a:xfrm>
            <a:off x="1114424" y="152400"/>
            <a:ext cx="9153525" cy="649024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ED153E-A982-4BDB-A617-66A2906B4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ACB9E71-D103-4E39-B413-D4972DE58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8" t="11112" r="20781" b="31944"/>
          <a:stretch/>
        </p:blipFill>
        <p:spPr>
          <a:xfrm>
            <a:off x="1362074" y="419100"/>
            <a:ext cx="9534849" cy="5600699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7D904F-883C-4E7E-8C1E-95B0493B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344D4-1704-4D60-BEC9-9F07B484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04461"/>
            <a:ext cx="10058400" cy="526773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sz="2400" b="1" dirty="0"/>
              <a:t>Snímek bez zvuku!</a:t>
            </a:r>
          </a:p>
          <a:p>
            <a:pPr marL="0" lvl="0" indent="0">
              <a:buNone/>
            </a:pPr>
            <a:r>
              <a:rPr lang="cs-CZ" sz="2400" b="1" dirty="0"/>
              <a:t>Nezávislá proměnná – </a:t>
            </a:r>
            <a:r>
              <a:rPr lang="cs-CZ" sz="2400" b="1" dirty="0">
                <a:solidFill>
                  <a:srgbClr val="FF0000"/>
                </a:solidFill>
              </a:rPr>
              <a:t>červená</a:t>
            </a:r>
          </a:p>
          <a:p>
            <a:pPr marL="0" lvl="0" indent="0">
              <a:buNone/>
            </a:pPr>
            <a:r>
              <a:rPr lang="cs-CZ" sz="2400" b="1" dirty="0"/>
              <a:t>Závislá proměnná -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zelená</a:t>
            </a:r>
          </a:p>
          <a:p>
            <a:pPr marL="0" lvl="0" indent="0">
              <a:buNone/>
            </a:pPr>
            <a:endParaRPr lang="cs-CZ" sz="2400" b="1" dirty="0"/>
          </a:p>
          <a:p>
            <a:pPr marL="0" lvl="0" indent="0">
              <a:buNone/>
            </a:pPr>
            <a:r>
              <a:rPr lang="cs-CZ" sz="2400" b="1" dirty="0"/>
              <a:t>1. Čím více učitel věří ve schopnosti svých žáků, tím lepších výsledků žáci dosahují. (</a:t>
            </a:r>
            <a:r>
              <a:rPr lang="cs-CZ" sz="2400" b="1" dirty="0">
                <a:solidFill>
                  <a:srgbClr val="FF0000"/>
                </a:solidFill>
              </a:rPr>
              <a:t>učitelova víra ve schopnosti žáků </a:t>
            </a:r>
            <a:r>
              <a:rPr lang="cs-CZ" sz="2400" b="1" dirty="0"/>
              <a:t>– jedná se o koncept, který se také nazývá jako </a:t>
            </a:r>
            <a:r>
              <a:rPr lang="cs-CZ" sz="2400" b="1" i="1" dirty="0"/>
              <a:t>akademický optimismus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5"/>
                </a:solidFill>
              </a:rPr>
              <a:t>výsledky žáků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2. Frekvence a kvalita žákových promluv ve vyučovacích hodinách pozitivně souvisí s jeho výsledky. (</a:t>
            </a:r>
            <a:r>
              <a:rPr lang="cs-CZ" sz="2400" b="1" dirty="0">
                <a:solidFill>
                  <a:srgbClr val="FF0000"/>
                </a:solidFill>
              </a:rPr>
              <a:t>frekvence a kvalita žákových promluv ve vyučovacích hodinách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výsledky žáka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3. Dívky jsou v učebnicích prvouky zobrazovány stereotypněji než chlapci. (</a:t>
            </a:r>
            <a:r>
              <a:rPr lang="cs-CZ" sz="2400" b="1" dirty="0">
                <a:solidFill>
                  <a:srgbClr val="FF0000"/>
                </a:solidFill>
              </a:rPr>
              <a:t>gender/pohlaví (zobrazované osoby)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stereotypnost zobrazování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4. Hraní počítačových her souvisí s agresivitou. (</a:t>
            </a:r>
            <a:r>
              <a:rPr lang="cs-CZ" sz="2400" b="1" dirty="0">
                <a:solidFill>
                  <a:srgbClr val="FF0000"/>
                </a:solidFill>
              </a:rPr>
              <a:t>hraní počítačových her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agresivita</a:t>
            </a:r>
            <a:r>
              <a:rPr lang="cs-CZ" sz="2400" b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019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8858D05-5FF3-4898-A373-D3980ABD0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173" t="36848" r="21310" b="13462"/>
          <a:stretch/>
        </p:blipFill>
        <p:spPr>
          <a:xfrm>
            <a:off x="885825" y="704849"/>
            <a:ext cx="10034352" cy="496252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744AD7-6847-44F5-A2BB-2CECBFBC5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231669-3BF2-4070-89D6-94155E41E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2" t="10000" r="52031" b="14722"/>
          <a:stretch/>
        </p:blipFill>
        <p:spPr>
          <a:xfrm>
            <a:off x="2228849" y="-266701"/>
            <a:ext cx="6010276" cy="699049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D07C37-0027-46F4-96A2-58CAA6B7C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B86D2-E704-4D24-9447-A6F76B83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14375"/>
            <a:ext cx="10058400" cy="5457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PROSÍME NYNÍ O VÁŠ NÁZOR NA NĚKTERÉ PROBLÉMY SPJATÉ S VÝKONEM LÉKAŘSKÉ PROFESE.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35.	Co, kromě nedostatku financí, považujete za největší problém současné medicíny? </a:t>
            </a:r>
            <a:r>
              <a:rPr lang="cs-CZ" b="1" i="1" dirty="0"/>
              <a:t>(Uveďte prosím stručně svůj názor.)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	……………………………………………………………………………………………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effectLst/>
              </a:rPr>
              <a:t>´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B2ABEA-B4C6-4A26-B0F6-015E2B3BA033}"/>
              </a:ext>
            </a:extLst>
          </p:cNvPr>
          <p:cNvSpPr txBox="1"/>
          <p:nvPr/>
        </p:nvSpPr>
        <p:spPr>
          <a:xfrm>
            <a:off x="758952" y="546735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Více </a:t>
            </a:r>
            <a:r>
              <a:rPr lang="cs-CZ" i="1" dirty="0" err="1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zde: SLEPIČKOVÁ, Lenka</a:t>
            </a:r>
            <a:r>
              <a:rPr lang="cs-CZ" i="1" dirty="0">
                <a:latin typeface="Open Sans"/>
              </a:rPr>
              <a:t> a </a:t>
            </a:r>
            <a:r>
              <a:rPr lang="cs-CZ" i="1" dirty="0"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Iva ŠMÍDOVÁ</a:t>
            </a:r>
            <a:r>
              <a:rPr lang="cs-CZ" i="1" dirty="0">
                <a:latin typeface="Open Sans"/>
              </a:rPr>
              <a:t>. Postoje českých lékařů k medicíně a k změnám v praxi reprodukční medicíny. Data a výzkum, AV ČR, Sociologický ústav, 2014, roč. 8, č. 1, s. 63-95. ISSN 1802-8152. doi:10.13060/23362391.2014.8.1.110.</a:t>
            </a:r>
            <a:endParaRPr lang="cs-CZ" i="1" dirty="0"/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7811D3-5B25-4D51-A1FA-CC1F26BD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33182-EB35-4208-935A-C82C4925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Nevyžádané dobré rady pro sběr dat pomocí dotazníku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48F5DD-713C-435B-80F2-04A486C94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Nevydávejte se pro data, dokud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rabicPeriod"/>
            </a:pPr>
            <a:r>
              <a:rPr lang="cs-CZ" dirty="0"/>
              <a:t>Nemáte jasně formulované výzkumné otázky a hypotézy a provedenou operacionalizaci všech proměnných</a:t>
            </a:r>
          </a:p>
          <a:p>
            <a:pPr marL="457200" indent="-457200">
              <a:buAutoNum type="arabicPeriod"/>
            </a:pPr>
            <a:r>
              <a:rPr lang="cs-CZ" dirty="0"/>
              <a:t>Váš dotazník neschválil/a vedoucí práce</a:t>
            </a:r>
          </a:p>
          <a:p>
            <a:pPr marL="457200" indent="-457200">
              <a:buAutoNum type="arabicPeriod"/>
            </a:pPr>
            <a:r>
              <a:rPr lang="cs-CZ" dirty="0"/>
              <a:t>Jste neprovedli PŘEDVÝZKUM</a:t>
            </a:r>
          </a:p>
          <a:p>
            <a:pPr marL="457200" indent="-457200">
              <a:buAutoNum type="arabicPeriod"/>
            </a:pPr>
            <a:r>
              <a:rPr lang="cs-CZ" dirty="0"/>
              <a:t>Neujistili jste se, že podobná/stejná data už nenasbíral někdo před vámi (sekundární analýza dat)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3CEF06-9E8E-4748-BD2D-60F41E0F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97C96-A4A4-4CF4-95EB-52422CA0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zamyšlení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4D3F01-A150-48C8-A637-2257A128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Následuje 5 ukázek z dotazníku, v němž se autor/</a:t>
            </a:r>
            <a:r>
              <a:rPr lang="cs-CZ" dirty="0" err="1"/>
              <a:t>ka</a:t>
            </a:r>
            <a:r>
              <a:rPr lang="cs-CZ" dirty="0"/>
              <a:t> dopustila chyby – porušila některé z pravidel tvorby otázek v dotazníku, nebo otázku formuloval/a nelogicky, nesprávně. Pokuste se určit, co je v daném případě špatně.</a:t>
            </a:r>
          </a:p>
        </p:txBody>
      </p:sp>
    </p:spTree>
    <p:extLst>
      <p:ext uri="{BB962C8B-B14F-4D97-AF65-F5344CB8AC3E}">
        <p14:creationId xmlns:p14="http://schemas.microsoft.com/office/powerpoint/2010/main" val="1710559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BB70F-FAAC-4B15-B974-2E2DB41B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Dotazník pro žáky 6. třídy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5D6DC9-C3D4-4494-95D0-A0BFDFE3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Navštívil/a jsi někdy zemi, kde se vyznává islám?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ANO</a:t>
            </a:r>
          </a:p>
          <a:p>
            <a:pPr marL="457200" indent="-457200">
              <a:buAutoNum type="alphaLcParenR"/>
            </a:pPr>
            <a:r>
              <a:rPr lang="cs-CZ" dirty="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4251260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C51B-0923-4A54-BF17-DA179FB8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DDE8B3-3DE7-4CD1-8DFB-E261D6C7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Ocenil/a byste na vaší škole pravidelné školení o prevenci syndromu vyhoření?</a:t>
            </a:r>
          </a:p>
          <a:p>
            <a:pPr marL="0" indent="0">
              <a:buNone/>
            </a:pPr>
            <a:r>
              <a:rPr lang="cs-CZ" dirty="0"/>
              <a:t>a) souhlasím</a:t>
            </a:r>
          </a:p>
          <a:p>
            <a:pPr marL="0" indent="0">
              <a:buNone/>
            </a:pPr>
            <a:r>
              <a:rPr lang="cs-CZ" dirty="0"/>
              <a:t>b) spíše souhlasím</a:t>
            </a:r>
          </a:p>
          <a:p>
            <a:pPr marL="0" indent="0">
              <a:buNone/>
            </a:pPr>
            <a:r>
              <a:rPr lang="cs-CZ" dirty="0"/>
              <a:t>c) tak napůl</a:t>
            </a:r>
          </a:p>
          <a:p>
            <a:pPr marL="0" indent="0">
              <a:buNone/>
            </a:pPr>
            <a:r>
              <a:rPr lang="cs-CZ" dirty="0"/>
              <a:t>d) spíše nesouhlasím</a:t>
            </a:r>
          </a:p>
          <a:p>
            <a:pPr marL="0" indent="0">
              <a:buNone/>
            </a:pPr>
            <a:r>
              <a:rPr lang="cs-CZ" dirty="0"/>
              <a:t>e) nesouhlasím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686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81847-B7F1-4686-8247-06B82DEC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8E02B-D786-4543-9C9C-34679F16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Souhlasíte s odborníky, kteří říkají, že nejlepší prevencí syndromu vyhoření je pravidelná supervize na pracovišti?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Rozhodně ano</a:t>
            </a:r>
          </a:p>
          <a:p>
            <a:pPr marL="457200" indent="-457200">
              <a:buAutoNum type="alphaLcParenR"/>
            </a:pPr>
            <a:r>
              <a:rPr lang="cs-CZ" dirty="0"/>
              <a:t>Spíše ano</a:t>
            </a:r>
          </a:p>
          <a:p>
            <a:pPr marL="457200" indent="-457200">
              <a:buAutoNum type="alphaLcParenR"/>
            </a:pPr>
            <a:r>
              <a:rPr lang="cs-CZ" dirty="0"/>
              <a:t>Ani ne, ani ano</a:t>
            </a:r>
          </a:p>
          <a:p>
            <a:pPr marL="457200" indent="-457200">
              <a:buAutoNum type="alphaLcParenR"/>
            </a:pPr>
            <a:r>
              <a:rPr lang="cs-CZ" dirty="0"/>
              <a:t>Spíše ne</a:t>
            </a:r>
          </a:p>
          <a:p>
            <a:pPr marL="457200" indent="-457200">
              <a:buAutoNum type="alphaLcParenR"/>
            </a:pPr>
            <a:r>
              <a:rPr lang="cs-CZ" dirty="0"/>
              <a:t>Rozhodně ne</a:t>
            </a:r>
          </a:p>
        </p:txBody>
      </p:sp>
    </p:spTree>
    <p:extLst>
      <p:ext uri="{BB962C8B-B14F-4D97-AF65-F5344CB8AC3E}">
        <p14:creationId xmlns:p14="http://schemas.microsoft.com/office/powerpoint/2010/main" val="3447820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2E26CD-86E8-4B62-B02B-1C72D266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4. Dotazník pro osoby ve výkonu trestu odnětí svobody ve věznici v Kuřimi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44F806-2959-4282-AC50-C88E6D564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 literární žánr si v knihovně půjčujete nejčastěji?</a:t>
            </a:r>
          </a:p>
          <a:p>
            <a:pPr marL="0" indent="0">
              <a:buNone/>
            </a:pPr>
            <a:r>
              <a:rPr lang="cs-CZ" dirty="0"/>
              <a:t>(vypište) 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67617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5. Příklad výzkumu mezi občany, realizovaného Magistrátem města Brna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1600" dirty="0"/>
              <a:t> </a:t>
            </a:r>
            <a:r>
              <a:rPr lang="cs-CZ" altLang="cs-CZ" sz="1600" b="1" dirty="0"/>
              <a:t>Urbanistické začlenění náměstí</a:t>
            </a:r>
            <a:endParaRPr lang="cs-CZ" altLang="cs-CZ" sz="1600" dirty="0"/>
          </a:p>
          <a:p>
            <a:pPr>
              <a:buFontTx/>
              <a:buAutoNum type="alphaLcParenR"/>
            </a:pPr>
            <a:r>
              <a:rPr lang="cs-CZ" altLang="cs-CZ" sz="1600" dirty="0"/>
              <a:t>relaxační plochu opticky oddělit od přilehlých dopravně vytížených komunikací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řešit zcela transparentně s vazbou na průčelí domů trojúhelníkového náměstí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zachovat základní průhledové osy a pomocí vegetačních prvků prostor oddělit od vozovek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má být solitérní prostor bez návaznosti na okolí</a:t>
            </a:r>
          </a:p>
          <a:p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1922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26385-512E-4311-8308-CB8F8FE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Operacionalizace – opakování a příklad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0379-B489-45DE-8AAA-769C81E07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sz="2800" dirty="0"/>
              <a:t>Hypotéza: Mladší lidé mají pozitivnější postoj k inkluzivnímu vzdělávání než starší lidé.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Více informací zde: PANČOCHA, Karel a Lenka SLEPIČKOVÁ. Aktéři školní inkluze. </a:t>
            </a:r>
            <a:r>
              <a:rPr lang="cs-CZ" i="1" dirty="0" err="1"/>
              <a:t>Actors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School</a:t>
            </a:r>
            <a:r>
              <a:rPr lang="cs-CZ" i="1" dirty="0"/>
              <a:t> </a:t>
            </a:r>
            <a:r>
              <a:rPr lang="cs-CZ" i="1" dirty="0" err="1"/>
              <a:t>Inclusion</a:t>
            </a:r>
            <a:r>
              <a:rPr lang="cs-CZ" i="1" dirty="0"/>
              <a:t>. 1. vydání. Brno: Masarykova univerzita, 2013. 156 s. ISBN 978-80-210-6688-5.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6B7E56-AC85-4C3E-9159-A9938F797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103F40-D778-48F4-94D2-137886DF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70021"/>
            <a:ext cx="10058400" cy="54021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600" dirty="0"/>
              <a:t>Postoje k inkluzivnímu vzdělávání žáků se SVP byly respondenty deklarovány prostřednictvím </a:t>
            </a:r>
            <a:r>
              <a:rPr lang="cs-CZ" sz="3600" b="1" u="sng" dirty="0"/>
              <a:t>souhlasu či nesouhlasu s osmi tezemi (výroky). </a:t>
            </a:r>
            <a:r>
              <a:rPr lang="cs-CZ" sz="3600" dirty="0"/>
              <a:t>Stejné výroky respondenti posuzovali pro každý ze čtyř typů postižení nebo znevýhodnění, celkem tedy hodnotili 32 výroků, a to na čtyřstupňové škále: 1)zcela souhlasím; 2) spíše souhlasím; 3) spíše nesouhlasím; 4) zcela nesouhlasím.</a:t>
            </a:r>
          </a:p>
          <a:p>
            <a:pPr marL="0" indent="0">
              <a:buNone/>
            </a:pPr>
            <a:r>
              <a:rPr lang="cs-CZ" sz="3600" dirty="0"/>
              <a:t>Pro účely analýz byl následně sestaven součtový index inkluzivního vzdělávání (IIV), konstrukt, který nám umožnil srovnání různých skupin respondentů na základě jejich postojů k inkluzivní formě vzdělávání. Předpokládáme, že čím vyšší je hodnota IIV indexu, tím je postoj respondenta k inkluzivnímu vzdělávání pozitivnější.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290093-7ED7-4446-834C-0861D4F8E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268FE84-4048-4A8D-B013-6723601A1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3201" t="9091" r="11392" b="8151"/>
          <a:stretch/>
        </p:blipFill>
        <p:spPr>
          <a:xfrm>
            <a:off x="2113280" y="179075"/>
            <a:ext cx="5008880" cy="658538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F1A9C5-4455-4411-90AE-C5A6E368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C2B6A-257D-4E47-BAA1-9B18A696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Kvantitativní vs. Kvalitativní 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E49F15-53DB-4B51-9FBE-560B2EFA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dirty="0"/>
              <a:t>Čísla x Texty</a:t>
            </a:r>
          </a:p>
          <a:p>
            <a:pPr marL="0" indent="0" algn="ctr">
              <a:buNone/>
            </a:pPr>
            <a:r>
              <a:rPr lang="cs-CZ" sz="2800" dirty="0"/>
              <a:t>Jasný postup x Flexibilní metodologie</a:t>
            </a:r>
          </a:p>
          <a:p>
            <a:pPr marL="0" indent="0" algn="ctr">
              <a:buNone/>
            </a:pPr>
            <a:r>
              <a:rPr lang="cs-CZ" sz="2800" dirty="0"/>
              <a:t>Postup od obecného ke konkrétnímu (dedukce) x Postup ok konkrétního k obecnému (indukce)</a:t>
            </a:r>
          </a:p>
          <a:p>
            <a:pPr marL="0" indent="0" algn="ctr">
              <a:buNone/>
            </a:pPr>
            <a:r>
              <a:rPr lang="cs-CZ" sz="2800" dirty="0"/>
              <a:t>Ověřování teorie x Tvorba teorie</a:t>
            </a:r>
          </a:p>
          <a:p>
            <a:pPr marL="0" indent="0" algn="ctr">
              <a:buNone/>
            </a:pPr>
            <a:r>
              <a:rPr lang="cs-CZ" sz="2800" dirty="0"/>
              <a:t>Málo dat o mnoha případech x Mnoho dat o málo případech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4E6088-C4CA-4DFA-B710-680685FD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Populace x vzorek </a:t>
            </a:r>
            <a:br>
              <a:rPr lang="cs-CZ" dirty="0"/>
            </a:br>
            <a:r>
              <a:rPr lang="cs-CZ" dirty="0"/>
              <a:t>Základní soubor x výběrový soubor</a:t>
            </a:r>
          </a:p>
        </p:txBody>
      </p:sp>
      <p:sp>
        <p:nvSpPr>
          <p:cNvPr id="4" name="Elipsa 3"/>
          <p:cNvSpPr/>
          <p:nvPr/>
        </p:nvSpPr>
        <p:spPr>
          <a:xfrm>
            <a:off x="2408349" y="2276474"/>
            <a:ext cx="3387144" cy="3351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xxxxxxxxxxxxxxxxxxxxxxxxxxxxxxxxxxxxxxxxxxxxxxxxxxxxxxxxxxxxxxxxxxxxxxxxxxxxxxxxxxxxxxxxxxxxxxxxxxxxxxxxxxxxxxxxxxxxxxxxxxxxxx</a:t>
            </a:r>
            <a:r>
              <a:rPr lang="cs-CZ" dirty="0" err="1"/>
              <a:t>xxxxxxxxxxxxxxxxxxxxxxxxxxxxxxxxx</a:t>
            </a:r>
            <a:endParaRPr lang="cs-CZ" dirty="0"/>
          </a:p>
        </p:txBody>
      </p:sp>
      <p:sp>
        <p:nvSpPr>
          <p:cNvPr id="5" name="Elipsa 4"/>
          <p:cNvSpPr/>
          <p:nvPr/>
        </p:nvSpPr>
        <p:spPr>
          <a:xfrm>
            <a:off x="6248400" y="2362201"/>
            <a:ext cx="3281966" cy="32658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</a:t>
            </a:r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r>
              <a:rPr lang="cs-CZ" dirty="0"/>
              <a:t>	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   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18C30-20C8-4BA3-A14C-838767BE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Typy výběru vzorku a </a:t>
            </a:r>
            <a:r>
              <a:rPr lang="cs-CZ" altLang="cs-CZ" sz="3600" dirty="0" err="1"/>
              <a:t>reprezentativita</a:t>
            </a:r>
            <a:endParaRPr lang="cs-CZ" altLang="cs-CZ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/>
              <a:t>Výběry, které 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Náhodný výběr</a:t>
            </a:r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Kvótní výběr (s výhradou)</a:t>
            </a:r>
          </a:p>
          <a:p>
            <a:pPr marL="457200" indent="-457200" eaLnBrk="1" hangingPunct="1">
              <a:buAutoNum type="arabicPeriod"/>
            </a:pP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Výběry, které nezaručují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3. Účelový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4. Dostupný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5. Anketa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6. Sněhová koule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4A5F80-B77B-44F1-82CB-5432E51D2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527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dřeva]]</Template>
  <TotalTime>2313</TotalTime>
  <Words>1463</Words>
  <Application>Microsoft Office PowerPoint</Application>
  <PresentationFormat>Širokoúhlá obrazovka</PresentationFormat>
  <Paragraphs>202</Paragraphs>
  <Slides>39</Slides>
  <Notes>2</Notes>
  <HiddenSlides>0</HiddenSlides>
  <MMClips>29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Bookman Old Style</vt:lpstr>
      <vt:lpstr>Calibri</vt:lpstr>
      <vt:lpstr>Century Gothic</vt:lpstr>
      <vt:lpstr>Open Sans</vt:lpstr>
      <vt:lpstr>Wingdings</vt:lpstr>
      <vt:lpstr>Dřevo</vt:lpstr>
      <vt:lpstr>Metodologie 2  13. 3. 2021 </vt:lpstr>
      <vt:lpstr>Prezentace aplikace PowerPoint</vt:lpstr>
      <vt:lpstr>Prezentace aplikace PowerPoint</vt:lpstr>
      <vt:lpstr>Operacionalizace – opakování a příklad </vt:lpstr>
      <vt:lpstr>Prezentace aplikace PowerPoint</vt:lpstr>
      <vt:lpstr>Prezentace aplikace PowerPoint</vt:lpstr>
      <vt:lpstr>Kvantitativní vs. Kvalitativní výzkum</vt:lpstr>
      <vt:lpstr>Populace x vzorek  Základní soubor x výběrový soubor</vt:lpstr>
      <vt:lpstr>Typy výběru vzorku a reprezentativita</vt:lpstr>
      <vt:lpstr>Techniky sběru dat v kvantitativním výzkumu</vt:lpstr>
      <vt:lpstr>Pozorování</vt:lpstr>
      <vt:lpstr>Př. Flandersův systém na pozorování komunikace ve třídě</vt:lpstr>
      <vt:lpstr>Dotazník</vt:lpstr>
      <vt:lpstr>Dotazník</vt:lpstr>
      <vt:lpstr>Formulace otázek</vt:lpstr>
      <vt:lpstr>Formulace variant odpovědí</vt:lpstr>
      <vt:lpstr>Typy variant odpovědí</vt:lpstr>
      <vt:lpstr>Otevřené otázky v dotazníku</vt:lpstr>
      <vt:lpstr>Prezentace aplikace PowerPoint</vt:lpstr>
      <vt:lpstr>Prezentace aplikace PowerPoint</vt:lpstr>
      <vt:lpstr>Ukázky a příklady z profesionálně zpracovaných dotazníků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Nevyžádané dobré rady pro sběr dat pomocí dotazníku</vt:lpstr>
      <vt:lpstr>Samostatné zamyšlení</vt:lpstr>
      <vt:lpstr>1. Dotazník pro žáky 6. třídy</vt:lpstr>
      <vt:lpstr>2. Dotazník pro pedagogy SŠ</vt:lpstr>
      <vt:lpstr>3. Dotazník pro pedagogy SŠ</vt:lpstr>
      <vt:lpstr>4. Dotazník pro osoby ve výkonu trestu odnětí svobody ve věznici v Kuřimi</vt:lpstr>
      <vt:lpstr>5. Příklad výzkumu mezi občany, realizovaného Magistrátem města Brna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2 Lekce 3</dc:title>
  <dc:creator>Solárová</dc:creator>
  <cp:lastModifiedBy>Lenka Slepičková</cp:lastModifiedBy>
  <cp:revision>36</cp:revision>
  <dcterms:created xsi:type="dcterms:W3CDTF">2018-10-22T18:32:04Z</dcterms:created>
  <dcterms:modified xsi:type="dcterms:W3CDTF">2021-03-14T21:53:26Z</dcterms:modified>
</cp:coreProperties>
</file>