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58" r:id="rId3"/>
    <p:sldId id="267" r:id="rId4"/>
    <p:sldId id="265" r:id="rId5"/>
    <p:sldId id="260" r:id="rId6"/>
    <p:sldId id="259" r:id="rId7"/>
    <p:sldId id="261" r:id="rId8"/>
    <p:sldId id="263" r:id="rId9"/>
    <p:sldId id="262" r:id="rId1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7A5"/>
    <a:srgbClr val="180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47FCF8C-0431-433C-8A80-FCDEDC03714F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A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839B004-29F0-42AC-811C-DE0B61C63B8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3028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541FC-9C52-4ED9-A2DC-273F6CA8B9AA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03DA4-FB66-4809-824C-179AAE0B10E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351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7363E-7066-443F-8111-633524C5A058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A8000-EA80-4313-804F-5DB74FCBEB9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2956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C2F23-C4FD-4DAB-9C23-941C9A3D520D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B3F34-6C58-4B30-BF03-AFE463A3FD0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924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64547-26DF-4F3D-A3DD-D7C5F66A2185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5DC46-1AA2-4DFA-BD24-06A4181E1F5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0890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87F56-729B-4259-9681-CCFFA70B6157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2146A-7E2E-4F9E-A477-08C96CE8359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243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02BC4-F4EB-4644-8F4F-E7AF356863C9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D3BDB-6C2E-425F-8DE9-448CCB82EE2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6375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818E2-11F2-4113-894B-A15C49BAD111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40F81-9DB1-413F-AA43-DB3330F2D49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7264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C8709-7F73-4195-9B54-6A44FF829674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321B4-06D9-467A-ABB6-A3946DD5D18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3528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93977-A12A-4F17-AF7A-11192F7D48F6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43F1F-820F-46E0-A85A-E1AC3CD8B18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67928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F853F-A165-4C4B-A4FB-21A67DBF70D0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E5357-5821-4BC1-A569-5D69AE23DEF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9869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6EB41-0E24-4A61-9983-1303EA597A4A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85008-D3A3-49B7-A629-98B5D6D48F2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52989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2F48C9-91C5-47B6-A3C5-F880387319DF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8968AE-EAE6-4D6C-B5C1-201B54DE2BC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476250"/>
            <a:ext cx="9144000" cy="21605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>
                <a:latin typeface="Times New Roman" panose="02020603050405020304" pitchFamily="18" charset="0"/>
                <a:cs typeface="Times New Roman" pitchFamily="18" charset="0"/>
              </a:rPr>
              <a:t>Bývalé ZŠ praktické nebyly zcela zrušeny, ale jsou dnes základními školami, které se řídí </a:t>
            </a:r>
            <a:br>
              <a:rPr lang="cs-CZ" sz="4000" b="1" dirty="0"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§16, odstavec 9, školského zákona</a:t>
            </a:r>
            <a:endParaRPr lang="fr-CA" sz="4000" b="1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9324528" y="3068638"/>
            <a:ext cx="1728192" cy="1008062"/>
          </a:xfrm>
        </p:spPr>
        <p:txBody>
          <a:bodyPr/>
          <a:lstStyle/>
          <a:p>
            <a:pPr eaLnBrk="1" hangingPunct="1"/>
            <a:endParaRPr lang="fr-CA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194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850" y="-315415"/>
            <a:ext cx="8640638" cy="72007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endParaRPr lang="fr-CA" sz="3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332656"/>
            <a:ext cx="8856985" cy="633643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MŠMT v souvislosti se společným vzděláváním žádné školy neruší a ze své pozice ani rušit nemůže. V souladu s novelou školského zákona se pouze ruší Příloha 2 RVP ZV  - upravující vzdělávání žáků s lehkým mentálním postižením (RVP – LMP)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1.9. 2020 se všichni žáci z těchto škol vzdělávají podle ŠVP v souladu s upraveným RVP ZV, resp. podle IVP.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Žáci s LMP jsou v důsledku inkluzivních tendencí primárně vzdělávání v běžných ZŠ, v odůvodněných případech pak v ZŠ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žáky s mentálním postižením, zřízených podle § 16 odst. 9 školského zákona</a:t>
            </a:r>
            <a:endParaRPr lang="fr-CA" sz="2800" b="1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850" y="274639"/>
            <a:ext cx="8640638" cy="418058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PŘÍPRAVNÁ TŘÍDA ZÁKLADNÍ ŠKOLY</a:t>
            </a:r>
            <a:endParaRPr lang="fr-CA" sz="3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5" cy="576036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100" dirty="0">
                <a:latin typeface="Times New Roman" pitchFamily="18" charset="0"/>
                <a:cs typeface="Times New Roman" pitchFamily="18" charset="0"/>
              </a:rPr>
              <a:t>před nástupem do 1.ročníku - možné zřizovat </a:t>
            </a:r>
            <a:r>
              <a:rPr lang="cs-CZ" sz="31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přípravné třídy základní školy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100" dirty="0">
                <a:latin typeface="Times New Roman" pitchFamily="18" charset="0"/>
                <a:cs typeface="Times New Roman" pitchFamily="18" charset="0"/>
              </a:rPr>
              <a:t>pro děti v posledním roce před zahájením povinné školní docházky </a:t>
            </a:r>
            <a:r>
              <a:rPr lang="cs-CZ" sz="3100" b="1" dirty="0">
                <a:latin typeface="Times New Roman" pitchFamily="18" charset="0"/>
                <a:cs typeface="Times New Roman" pitchFamily="18" charset="0"/>
              </a:rPr>
              <a:t>u kterých je předpoklad, že zařazení do přípravné třídy vyrovná jejich vývoj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100" b="1" dirty="0">
                <a:latin typeface="Times New Roman" pitchFamily="18" charset="0"/>
                <a:cs typeface="Times New Roman" pitchFamily="18" charset="0"/>
              </a:rPr>
              <a:t>nejméně 7 dětí </a:t>
            </a:r>
            <a:r>
              <a:rPr lang="cs-CZ" sz="3100" dirty="0">
                <a:latin typeface="Times New Roman" pitchFamily="18" charset="0"/>
                <a:cs typeface="Times New Roman" pitchFamily="18" charset="0"/>
              </a:rPr>
              <a:t>v přípravné třídě</a:t>
            </a:r>
          </a:p>
          <a:p>
            <a:pPr lvl="6">
              <a:defRPr/>
            </a:pPr>
            <a:r>
              <a:rPr lang="cs-CZ" sz="3100" dirty="0">
                <a:latin typeface="Times New Roman" pitchFamily="18" charset="0"/>
                <a:cs typeface="Times New Roman" pitchFamily="18" charset="0"/>
              </a:rPr>
              <a:t>rozhoduje </a:t>
            </a:r>
            <a:r>
              <a:rPr lang="cs-CZ" sz="3100" b="1" dirty="0">
                <a:latin typeface="Times New Roman" pitchFamily="18" charset="0"/>
                <a:cs typeface="Times New Roman" pitchFamily="18" charset="0"/>
              </a:rPr>
              <a:t>ředitel školy </a:t>
            </a:r>
            <a:r>
              <a:rPr lang="cs-CZ" sz="3100" dirty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3100" b="1" dirty="0">
                <a:latin typeface="Times New Roman" pitchFamily="18" charset="0"/>
                <a:cs typeface="Times New Roman" pitchFamily="18" charset="0"/>
              </a:rPr>
              <a:t>žádost zákonného zástupce dítěte</a:t>
            </a:r>
            <a:r>
              <a:rPr lang="cs-CZ" sz="3100" dirty="0">
                <a:latin typeface="Times New Roman" pitchFamily="18" charset="0"/>
                <a:cs typeface="Times New Roman" pitchFamily="18" charset="0"/>
              </a:rPr>
              <a:t> a na základě </a:t>
            </a:r>
            <a:r>
              <a:rPr lang="cs-CZ" sz="3100" b="1" dirty="0">
                <a:latin typeface="Times New Roman" pitchFamily="18" charset="0"/>
                <a:cs typeface="Times New Roman" pitchFamily="18" charset="0"/>
              </a:rPr>
              <a:t>doporučení školského poradenského zařízení</a:t>
            </a:r>
            <a:endParaRPr lang="fr-CA" sz="31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278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850" y="274638"/>
            <a:ext cx="8362950" cy="1498178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ZÁKLADNÍ ŠKOLA PRO ŽÁKY S LMP</a:t>
            </a:r>
            <a:br>
              <a:rPr lang="cs-CZ" sz="31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cs-CZ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zřízená podle § 16 odst. 9 školského zákona</a:t>
            </a:r>
            <a:br>
              <a:rPr lang="cs-CZ" sz="3600" b="1" dirty="0"/>
            </a:br>
            <a:endParaRPr lang="fr-CA" sz="3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24075" y="1988840"/>
            <a:ext cx="6912421" cy="486916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itchFamily="18" charset="0"/>
              </a:rPr>
              <a:t>Pro žáky, kteří se pro snížení rozumových schopností nezvládnou podmínky běžné ZŠ ani za pomoci podpůrných opatření stanovených vyhláškou 27/2016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Žáci s </a:t>
            </a:r>
            <a:r>
              <a:rPr lang="cs-CZ" sz="2800" b="1" dirty="0">
                <a:latin typeface="Times New Roman" panose="02020603050405020304" pitchFamily="18" charset="0"/>
                <a:cs typeface="Times New Roman" pitchFamily="18" charset="0"/>
              </a:rPr>
              <a:t>lehkým MP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,  žáci v pásmu podprůměru či v hraničním pásmu MP (mentální subnorma)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Cílem výchovné a vzdělávací práce je </a:t>
            </a:r>
            <a:r>
              <a:rPr lang="cs-CZ" sz="2800" b="1" dirty="0">
                <a:latin typeface="Times New Roman" panose="02020603050405020304" pitchFamily="18" charset="0"/>
                <a:cs typeface="Times New Roman" pitchFamily="18" charset="0"/>
              </a:rPr>
              <a:t>příprava žáků na zapojení, případně úplnou integraci do běžného života </a:t>
            </a:r>
            <a:endParaRPr lang="fr-CA" sz="2800" b="1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399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850" y="-433142"/>
            <a:ext cx="8362950" cy="45719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endParaRPr lang="fr-CA" sz="3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5" y="162351"/>
            <a:ext cx="8579296" cy="6506737"/>
          </a:xfrm>
        </p:spPr>
        <p:txBody>
          <a:bodyPr rtlCol="0">
            <a:norm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Vzdělávání dle ŠVP Příslušné školy vycházející z RVP ZV</a:t>
            </a: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Učební plán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tvoří český jazyk, prvouka, vlastivěda, přírodověda, občanská výchova, dějepis, zeměpis, matematika, přírodopis, fyzika, chemie, hudební výchova, výtvarná výchova, rýsování, pracovní vyučování, tělesná výchova, řečová výchova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doplňovací hodiny (k posílení kteréhokoli předmětu) – tzv.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disponibilní dotace</a:t>
            </a: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Škola se dělí na 1. a 2. stupeň, je devítiletá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288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850" y="-603447"/>
            <a:ext cx="8362950" cy="432048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endParaRPr lang="fr-CA" sz="3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3" y="188640"/>
            <a:ext cx="8147248" cy="648044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itchFamily="18" charset="0"/>
              </a:rPr>
              <a:t>Žák je přijat ředitelem školy na základě písemné žádosti zákonných zástupců žáka a doporučení SPC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>
                <a:latin typeface="Times New Roman" panose="02020603050405020304" pitchFamily="18" charset="0"/>
                <a:cs typeface="Times New Roman" pitchFamily="18" charset="0"/>
              </a:rPr>
              <a:t>Rozdílnost vůči běžné ZŠ: </a:t>
            </a:r>
            <a:r>
              <a:rPr lang="cs-CZ" sz="2800" dirty="0">
                <a:latin typeface="Times New Roman" panose="02020603050405020304" pitchFamily="18" charset="0"/>
                <a:cs typeface="Times New Roman" pitchFamily="18" charset="0"/>
              </a:rPr>
              <a:t>zejména v uplatňování speciálně pedagogických, diagnostických, didaktických a terapeuticko-formativních prostředků, forem a metod.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itchFamily="18" charset="0"/>
              </a:rPr>
              <a:t>Žákům jsou k dispozici </a:t>
            </a:r>
            <a:r>
              <a:rPr lang="cs-CZ" sz="2800" b="1" dirty="0">
                <a:latin typeface="Times New Roman" panose="02020603050405020304" pitchFamily="18" charset="0"/>
                <a:cs typeface="Times New Roman" pitchFamily="18" charset="0"/>
              </a:rPr>
              <a:t>hodiny speciálně pedagogické péče, asistent pedagoga a individuální přístup</a:t>
            </a:r>
            <a:r>
              <a:rPr lang="cs-CZ" sz="2800" dirty="0">
                <a:latin typeface="Times New Roman" panose="02020603050405020304" pitchFamily="18" charset="0"/>
                <a:cs typeface="Times New Roman" pitchFamily="18" charset="0"/>
              </a:rPr>
              <a:t>, který je zajištěn díky sníženému počtu žáků ve třídě.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>
                <a:latin typeface="Times New Roman" panose="02020603050405020304" pitchFamily="18" charset="0"/>
                <a:cs typeface="Times New Roman" pitchFamily="18" charset="0"/>
              </a:rPr>
              <a:t>Výuka tedy odpovídá osobnostním a vývojovým odlišnostem žáků s LMP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0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756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850" y="-243407"/>
            <a:ext cx="8362950" cy="144016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endParaRPr lang="fr-CA" sz="3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9" y="332656"/>
            <a:ext cx="8363272" cy="5544616"/>
          </a:xfrm>
        </p:spPr>
        <p:txBody>
          <a:bodyPr rtlCol="0">
            <a:normAutofit fontScale="92500"/>
          </a:bodyPr>
          <a:lstStyle/>
          <a:p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Hodnocení formou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slovního hodnocení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, nebo tradiční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klasifikace známkami</a:t>
            </a:r>
          </a:p>
          <a:p>
            <a:endParaRPr lang="cs-CZ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Většina škol využívá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hodnocení známkami</a:t>
            </a:r>
          </a:p>
          <a:p>
            <a:endParaRPr lang="cs-CZ" sz="3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Snížený počet žáků</a:t>
            </a:r>
          </a:p>
          <a:p>
            <a:endParaRPr lang="cs-CZ" sz="3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absolvováním ZŠ (praktické) získá žák </a:t>
            </a:r>
            <a:r>
              <a:rPr lang="cs-CZ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základní vzdělání</a:t>
            </a:r>
          </a:p>
          <a:p>
            <a:endParaRPr lang="cs-CZ" sz="3600" b="1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617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850" y="-603447"/>
            <a:ext cx="8362950" cy="603448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endParaRPr lang="fr-CA" sz="3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0"/>
            <a:ext cx="8712967" cy="66690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cílem je, vybavit žáky tak, aby se uplatnili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v praktickém životě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 oborech spíše manuálního charakteru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předměty stejné jako na běžné ZŠ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– ale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dotace výchov je vyšší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než na běžné ZŠ, hlavně pracovní vyučování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navíc je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řečová výchova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cizí jazyk často v rámci nepovinného předmětu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929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850" y="-315415"/>
            <a:ext cx="8362950" cy="216024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endParaRPr lang="fr-CA" sz="3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7" cy="640844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Do 1. ročníku ZŠ (Praktické) přicházejí žáci z: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Přípravné třídy,  běžné MŠ, MŠ speciální, z běžné ZŠ, ZŠ speciální, z rodiny, nebo z dětského domova či Domova pro osoby se zdravotním postižením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Po ukončení ZŠ (Praktické) nejčastěji další vzdělávání v: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Odborném učilišti, popř. na Praktické škole, nebo na Středním odborném učilišti</a:t>
            </a:r>
          </a:p>
        </p:txBody>
      </p:sp>
    </p:spTree>
    <p:extLst>
      <p:ext uri="{BB962C8B-B14F-4D97-AF65-F5344CB8AC3E}">
        <p14:creationId xmlns:p14="http://schemas.microsoft.com/office/powerpoint/2010/main" val="790545668"/>
      </p:ext>
    </p:extLst>
  </p:cSld>
  <p:clrMapOvr>
    <a:masterClrMapping/>
  </p:clrMapOvr>
</p:sld>
</file>

<file path=ppt/theme/theme1.xml><?xml version="1.0" encoding="utf-8"?>
<a:theme xmlns:a="http://schemas.openxmlformats.org/drawingml/2006/main" name="8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</Template>
  <TotalTime>965</TotalTime>
  <Words>554</Words>
  <Application>Microsoft Office PowerPoint</Application>
  <PresentationFormat>Předvádění na obrazovce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Georgia</vt:lpstr>
      <vt:lpstr>Times New Roman</vt:lpstr>
      <vt:lpstr>80</vt:lpstr>
      <vt:lpstr>Bývalé ZŠ praktické nebyly zcela zrušeny, ale jsou dnes základními školami, které se řídí  §16, odstavec 9, školského zákona</vt:lpstr>
      <vt:lpstr>Prezentace aplikace PowerPoint</vt:lpstr>
      <vt:lpstr>PŘÍPRAVNÁ TŘÍDA ZÁKLADNÍ ŠKOLY</vt:lpstr>
      <vt:lpstr>ZÁKLADNÍ ŠKOLA PRO ŽÁKY S LMP zřízená podle § 16 odst. 9 školského zákona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FEUERSTEINOVA METODA</dc:title>
  <dc:creator>Katka</dc:creator>
  <cp:lastModifiedBy>Kateřina Heislerová</cp:lastModifiedBy>
  <cp:revision>30</cp:revision>
  <dcterms:created xsi:type="dcterms:W3CDTF">2011-10-10T07:12:26Z</dcterms:created>
  <dcterms:modified xsi:type="dcterms:W3CDTF">2021-03-06T12:12:43Z</dcterms:modified>
</cp:coreProperties>
</file>