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73" r:id="rId4"/>
    <p:sldId id="268" r:id="rId5"/>
    <p:sldId id="276" r:id="rId6"/>
    <p:sldId id="277" r:id="rId7"/>
    <p:sldId id="275" r:id="rId8"/>
    <p:sldId id="27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69" d="100"/>
          <a:sy n="69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06/11/2013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620712"/>
            <a:ext cx="8642350" cy="4824512"/>
          </a:xfrm>
        </p:spPr>
        <p:txBody>
          <a:bodyPr/>
          <a:lstStyle/>
          <a:p>
            <a:pPr eaLnBrk="1" hangingPunct="1"/>
            <a:r>
              <a:rPr lang="cs-CZ" sz="5400" b="1" u="sng" dirty="0" smtClean="0">
                <a:latin typeface="Times New Roman" pitchFamily="18" charset="0"/>
                <a:cs typeface="Times New Roman" pitchFamily="18" charset="0"/>
              </a:rPr>
              <a:t>PŘEDŠKOLNÍ VZDĚLÁVÁNÍ </a:t>
            </a:r>
            <a:br>
              <a:rPr lang="cs-CZ" sz="5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jedinců s mentálním postižením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endParaRPr lang="fr-CA" dirty="0" smtClean="0">
              <a:solidFill>
                <a:srgbClr val="D8601E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H="1" flipV="1">
            <a:off x="8893175" y="5805488"/>
            <a:ext cx="792163" cy="431800"/>
          </a:xfrm>
        </p:spPr>
        <p:txBody>
          <a:bodyPr/>
          <a:lstStyle/>
          <a:p>
            <a:pPr eaLnBrk="1" hangingPunct="1"/>
            <a:endParaRPr lang="fr-CA" sz="3000" smtClean="0">
              <a:solidFill>
                <a:srgbClr val="D8601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792832"/>
          </a:xfrm>
        </p:spPr>
        <p:txBody>
          <a:bodyPr/>
          <a:lstStyle/>
          <a:p>
            <a:pPr algn="l" eaLnBrk="1" hangingPunct="1"/>
            <a:r>
              <a:rPr lang="cs-CZ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39752" y="836712"/>
            <a:ext cx="6624736" cy="5832377"/>
          </a:xfrm>
        </p:spPr>
        <p:txBody>
          <a:bodyPr/>
          <a:lstStyle/>
          <a:p>
            <a:pPr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od tří do šesti (sedmi) let</a:t>
            </a:r>
          </a:p>
          <a:p>
            <a:pPr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MŠ se dělí na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třídy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, kde mohou být děti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věkově rozděleny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, nebo mohou být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věkově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smíšeny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(nejčastěji) 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Přítomnost integrovaného dítěte může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vyžadovat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snížení počtu dětí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ve třídě nebo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přítomnost dalšího pedagoga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, není to ale podmínkou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95736" y="1196753"/>
            <a:ext cx="6768752" cy="5472336"/>
          </a:xfrm>
        </p:spPr>
        <p:txBody>
          <a:bodyPr/>
          <a:lstStyle/>
          <a:p>
            <a:pPr marL="0" indent="0"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podle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Rámcového vzdělávacího programu pro předškolní vzdělávání</a:t>
            </a:r>
          </a:p>
          <a:p>
            <a:pPr marL="0" indent="0"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kurikulární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dokument </a:t>
            </a:r>
            <a:r>
              <a:rPr lang="cs-CZ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státní úrovně </a:t>
            </a:r>
          </a:p>
          <a:p>
            <a:pPr marL="0" indent="0"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v souladu s ním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MŠ vypracovávají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a realizují své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školní vzdělávací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programy </a:t>
            </a:r>
            <a:r>
              <a:rPr lang="cs-CZ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(školní úroveň)</a:t>
            </a:r>
          </a:p>
          <a:p>
            <a:pPr marL="0" indent="0"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vymezuje zejména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cíle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předškolního vzdělávání,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klíčové kompetence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vzdělávací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obsah a podmínky vzdělávání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zásady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pro tvorbu školních vzdělávacích programů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LEGISLATIVNÍ HIERARCHIE VE VZDĚLÁVÁNÍ</a:t>
            </a:r>
            <a:endParaRPr lang="fr-CA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00808"/>
            <a:ext cx="6553200" cy="49682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Bílá Kniha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Školský zákon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+ vyhlášky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Rámcové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vzdělávací programy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Školní vzdělávací programy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Učební plány a osnovy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72816"/>
            <a:ext cx="6553200" cy="4896272"/>
          </a:xfrm>
        </p:spPr>
        <p:txBody>
          <a:bodyPr/>
          <a:lstStyle/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mateřská škola speciální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mateřská škola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FUNKCE PŘEDŠKOLNÍHO VZDĚLÁVÁNÍ JEDINCŮ S MR</a:t>
            </a:r>
            <a:endParaRPr lang="fr-CA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484313"/>
            <a:ext cx="6553200" cy="5184775"/>
          </a:xfrm>
        </p:spPr>
        <p:txBody>
          <a:bodyPr/>
          <a:lstStyle/>
          <a:p>
            <a:pPr marL="0" indent="0"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diagnostická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(vzhledem k zařazení dítěte do dalšího vzdělávání)</a:t>
            </a:r>
          </a:p>
          <a:p>
            <a:pPr marL="0" indent="0"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reedukační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(rozvoj postižených funkcí s ohledem na kognitivní procesy)</a:t>
            </a:r>
          </a:p>
          <a:p>
            <a:pPr marL="0" indent="0"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rehabilitační</a:t>
            </a:r>
          </a:p>
          <a:p>
            <a:pPr marL="0" indent="0"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léčebně výchovná</a:t>
            </a:r>
          </a:p>
          <a:p>
            <a:pPr marL="0" indent="0"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 smtClean="0">
                <a:latin typeface="Times New Roman" pitchFamily="18" charset="0"/>
                <a:cs typeface="Times New Roman" pitchFamily="18" charset="0"/>
              </a:rPr>
              <a:t>respitní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(úleva rodičům starajícím se o dítě s postižením)</a:t>
            </a:r>
          </a:p>
          <a:p>
            <a:pPr marL="0" indent="0"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výchovná a vzdělávací</a:t>
            </a:r>
            <a:endParaRPr lang="cs-CZ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476672"/>
            <a:ext cx="8640762" cy="940966"/>
          </a:xfrm>
        </p:spPr>
        <p:txBody>
          <a:bodyPr/>
          <a:lstStyle/>
          <a:p>
            <a:pPr algn="l" eaLnBrk="1" hangingPunct="1"/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PODMÍNKY A SPECIFIKA PŘEDŠKOLNÍHO VZDĚLÁVÁNÍ DĚTÍ S MR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fr-CA" sz="4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340767"/>
            <a:ext cx="6913438" cy="5328321"/>
          </a:xfrm>
        </p:spPr>
        <p:txBody>
          <a:bodyPr/>
          <a:lstStyle/>
          <a:p>
            <a:pPr marL="0" indent="0"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je zajištěno osvojení specifických dovedností zaměřených na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zvládnutí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základních hygienických návyků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 úrovni odpovídající věku dítěte a stupni  postižení</a:t>
            </a:r>
          </a:p>
          <a:p>
            <a:pPr lvl="0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jsou využívány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vhodné kompenzační (technické a didaktické)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pomůcky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-459432"/>
            <a:ext cx="8640762" cy="72008"/>
          </a:xfrm>
        </p:spPr>
        <p:txBody>
          <a:bodyPr/>
          <a:lstStyle/>
          <a:p>
            <a:pPr algn="l" eaLnBrk="1" hangingPunct="1"/>
            <a:endParaRPr lang="fr-CA" sz="4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88641"/>
            <a:ext cx="6336506" cy="6480448"/>
          </a:xfrm>
        </p:spPr>
        <p:txBody>
          <a:bodyPr/>
          <a:lstStyle/>
          <a:p>
            <a:pPr marL="0" lvl="0" indent="0"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doplňovat rodinnou výchovu 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a v úzké vazbě na ni pomáhat zajistit dítěti prostředí s dostatkem mnohostranných a přiměřených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podnětů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 k jeho rozvoji a učení</a:t>
            </a:r>
          </a:p>
          <a:p>
            <a:pPr marL="0" lvl="0" indent="0">
              <a:defRPr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vychází z respektování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individuálních potřeb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 a možností dítěte</a:t>
            </a:r>
          </a:p>
          <a:p>
            <a:pPr marL="0" lvl="0" indent="0">
              <a:defRPr/>
            </a:pPr>
            <a:endParaRPr lang="cs-CZ" dirty="0" smtClean="0"/>
          </a:p>
          <a:p>
            <a:pPr marL="0" indent="0">
              <a:defRPr/>
            </a:pP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559</TotalTime>
  <Words>150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140</vt:lpstr>
      <vt:lpstr>PŘEDŠKOLNÍ VZDĚLÁVÁNÍ   jedinců s mentálním postižením </vt:lpstr>
      <vt:lpstr>PŘEDŠKOLNÍ VZDĚLÁVÁNÍ JEDINCŮ S MR</vt:lpstr>
      <vt:lpstr>PŘEDŠKOLNÍ VZDĚLÁVÁNÍ JEDINCŮ S MR</vt:lpstr>
      <vt:lpstr>LEGISLATIVNÍ HIERARCHIE VE VZDĚLÁVÁNÍ</vt:lpstr>
      <vt:lpstr>PŘEDŠKOLNÍ VZDĚLÁVÁNÍ JEDINCŮ S MR</vt:lpstr>
      <vt:lpstr>FUNKCE PŘEDŠKOLNÍHO VZDĚLÁVÁNÍ JEDINCŮ S MR</vt:lpstr>
      <vt:lpstr>PODMÍNKY A SPECIFIKA PŘEDŠKOLNÍHO VZDĚLÁVÁNÍ DĚTÍ S MR 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Katka</cp:lastModifiedBy>
  <cp:revision>58</cp:revision>
  <dcterms:created xsi:type="dcterms:W3CDTF">2012-10-17T20:18:39Z</dcterms:created>
  <dcterms:modified xsi:type="dcterms:W3CDTF">2013-11-06T10:28:02Z</dcterms:modified>
</cp:coreProperties>
</file>