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70" r:id="rId7"/>
    <p:sldId id="268" r:id="rId8"/>
    <p:sldId id="271" r:id="rId9"/>
    <p:sldId id="272" r:id="rId10"/>
    <p:sldId id="273" r:id="rId11"/>
    <p:sldId id="274" r:id="rId12"/>
    <p:sldId id="260" r:id="rId13"/>
    <p:sldId id="261" r:id="rId14"/>
    <p:sldId id="262" r:id="rId15"/>
    <p:sldId id="263" r:id="rId16"/>
    <p:sldId id="269" r:id="rId17"/>
    <p:sldId id="264" r:id="rId18"/>
    <p:sldId id="266" r:id="rId19"/>
    <p:sldId id="2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25FB-0BFE-4276-9AD0-2ECEACD45A26}" type="datetimeFigureOut">
              <a:rPr lang="cs-CZ" smtClean="0"/>
              <a:pPr/>
              <a:t>22.05.2021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F8EF-F10D-4210-B395-71BD299503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gBU3gnC7I" TargetMode="External"/><Relationship Id="rId2" Type="http://schemas.openxmlformats.org/officeDocument/2006/relationships/hyperlink" Target="https://www.youtube.com/watch?v=85vZTb4qfI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Jednotlivé typy: </a:t>
            </a:r>
          </a:p>
          <a:p>
            <a:pPr>
              <a:buNone/>
            </a:pPr>
            <a:r>
              <a:rPr lang="cs-CZ" b="1" u="sng" dirty="0" smtClean="0"/>
              <a:t>Dětský autismus </a:t>
            </a:r>
          </a:p>
          <a:p>
            <a:r>
              <a:rPr lang="cs-CZ" dirty="0" smtClean="0"/>
              <a:t>Nejznámější kategorií z PAS je patrně dětský autismus (v literatuře též jako </a:t>
            </a:r>
            <a:r>
              <a:rPr lang="cs-CZ" dirty="0" err="1" smtClean="0"/>
              <a:t>Kannerův</a:t>
            </a:r>
            <a:r>
              <a:rPr lang="cs-CZ" dirty="0" smtClean="0"/>
              <a:t> syndrom či </a:t>
            </a:r>
            <a:r>
              <a:rPr lang="cs-CZ" dirty="0" err="1" smtClean="0"/>
              <a:t>Kannerův</a:t>
            </a:r>
            <a:r>
              <a:rPr lang="cs-CZ" dirty="0" smtClean="0"/>
              <a:t> autismus, časný či raný dětský autismus, infantilní autismus či infantilní psychóza). Tento typ PAS je obecně považován za „klasický“ a bývá označován také jako „nukleární“ autismus, neboť tvoří jádro všech PAS (</a:t>
            </a:r>
            <a:r>
              <a:rPr lang="cs-CZ" dirty="0" err="1" smtClean="0"/>
              <a:t>Ošlejšková</a:t>
            </a:r>
            <a:r>
              <a:rPr lang="cs-CZ" dirty="0" smtClean="0"/>
              <a:t>, H. 2008). Nejčastější </a:t>
            </a:r>
            <a:r>
              <a:rPr lang="cs-CZ" dirty="0" err="1" smtClean="0"/>
              <a:t>komorbiditou</a:t>
            </a:r>
            <a:r>
              <a:rPr lang="cs-CZ" dirty="0" smtClean="0"/>
              <a:t> dětského autismu je mentální retardace (2/3), kdy asi 30% spadá do pásma LMR </a:t>
            </a:r>
            <a:r>
              <a:rPr lang="cs-CZ" dirty="0" err="1" smtClean="0"/>
              <a:t>aţ</a:t>
            </a:r>
            <a:r>
              <a:rPr lang="cs-CZ" dirty="0" smtClean="0"/>
              <a:t> SMR a 45% do pásma TMR a HMR. Výzkumné studie potvrzují vyšší výskyt epilepsie (4,8-26,4%) než u běžné populace (0,5%). Porucha je častější u chlapců než u dívek v poměru 4-5:1 (srov. Hrdlička, M., Komárek, V. 2004). Dětský autismus je syndrom, jehož symptomy se objeví v celkovém vývoji dítěte ve všech třech složkách triády a to před třetím rokem věku dítěte.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Jednotlivé typy:</a:t>
            </a:r>
          </a:p>
          <a:p>
            <a:pPr>
              <a:buNone/>
            </a:pPr>
            <a:r>
              <a:rPr lang="cs-CZ" b="1" dirty="0" err="1" smtClean="0"/>
              <a:t>Aspergerův</a:t>
            </a:r>
            <a:r>
              <a:rPr lang="cs-CZ" b="1" dirty="0" smtClean="0"/>
              <a:t> syndrom</a:t>
            </a:r>
          </a:p>
          <a:p>
            <a:r>
              <a:rPr lang="pt-BR" dirty="0" smtClean="0"/>
              <a:t>Tento termín prosadila do praxe Lorna Wingová.</a:t>
            </a:r>
            <a:r>
              <a:rPr lang="cs-CZ" dirty="0" smtClean="0"/>
              <a:t> Nahradil termín autistická psychopatie, zavedený Hansem </a:t>
            </a:r>
            <a:r>
              <a:rPr lang="cs-CZ" dirty="0" err="1" smtClean="0"/>
              <a:t>Aspergerem</a:t>
            </a:r>
            <a:r>
              <a:rPr lang="cs-CZ" dirty="0" smtClean="0"/>
              <a:t> ve 40. letech 20. století. Nazýval </a:t>
            </a:r>
            <a:r>
              <a:rPr lang="pl-PL" dirty="0" smtClean="0"/>
              <a:t>jej také syndromem tzv. malých profesorů. Jedná se o nejdiskutovanější jednotku ze skupiny PAS, u které </a:t>
            </a:r>
            <a:r>
              <a:rPr lang="cs-CZ" dirty="0" smtClean="0"/>
              <a:t>výzkumníci jen obtížně hledají ohraničení oproti vysoce funkčnímu autismu. Někteří autoři však zdůrazňují, že </a:t>
            </a:r>
            <a:r>
              <a:rPr lang="cs-CZ" dirty="0" err="1" smtClean="0"/>
              <a:t>Aspergerův</a:t>
            </a:r>
            <a:r>
              <a:rPr lang="cs-CZ" dirty="0" smtClean="0"/>
              <a:t> syndrom je jen méně závažnou variantou autismu a že dělení do dvou diagnóz je umělé (Hrdlička, M., Komárek, V. 2004).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Příčina </a:t>
            </a:r>
            <a:r>
              <a:rPr lang="cs-CZ" dirty="0" err="1" smtClean="0"/>
              <a:t>Aspergerova</a:t>
            </a:r>
            <a:r>
              <a:rPr lang="cs-CZ" dirty="0" smtClean="0"/>
              <a:t> syndromu není dosud jasná, ale klinické studie poukazují na přímou souvislost mezi </a:t>
            </a:r>
            <a:r>
              <a:rPr lang="pl-PL" dirty="0" smtClean="0"/>
              <a:t>tímto syndromem a poruchami neurobiologického </a:t>
            </a:r>
            <a:r>
              <a:rPr lang="cs-CZ" dirty="0" smtClean="0"/>
              <a:t>původu, které ovlivňují vývoj dětského mozku. Dalším </a:t>
            </a:r>
            <a:r>
              <a:rPr lang="pl-PL" dirty="0" smtClean="0"/>
              <a:t>možným faktorem je dědičnost, ale odborníkům se </a:t>
            </a:r>
            <a:r>
              <a:rPr lang="cs-CZ" dirty="0" smtClean="0"/>
              <a:t>prozatím nepodařilo zjistit, jak se tento syndrom přenáší </a:t>
            </a:r>
            <a:r>
              <a:rPr lang="pt-BR" dirty="0" smtClean="0"/>
              <a:t>(Čadilová, V., Ţampachová, Z. 2006).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60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Strukturované učení u žáků s PAS a TEACCH program</a:t>
            </a:r>
            <a:r>
              <a:rPr lang="cs-CZ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cs-CZ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b="0" u="sng" dirty="0" smtClean="0">
                <a:latin typeface="Times New Roman" pitchFamily="18"/>
                <a:cs typeface="Times New Roman" pitchFamily="18"/>
              </a:rPr>
              <a:t>(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Treatment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and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Education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of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Autistic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and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Communication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Handicapped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u="sng" dirty="0" err="1" smtClean="0">
                <a:latin typeface="Times New Roman" pitchFamily="18"/>
                <a:cs typeface="Times New Roman" pitchFamily="18"/>
              </a:rPr>
              <a:t>Children</a:t>
            </a:r>
            <a:r>
              <a:rPr lang="cs-CZ" b="0" u="sng" dirty="0" smtClean="0">
                <a:latin typeface="Times New Roman" pitchFamily="18"/>
                <a:cs typeface="Times New Roman" pitchFamily="18"/>
              </a:rPr>
              <a:t>)</a:t>
            </a:r>
            <a:br>
              <a:rPr lang="cs-CZ" b="0" u="sng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TEACCH program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se zaměřuje na péči a vzdělávání dětí s autismem a dětí s problémy v komunikaci,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- program vznikl v roce 1966 v USA, jako důsledek na dezinformace a neporozumění problematice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autizmu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- program se zaměřuje na tři oblasti života jedince s PAS – vzdělávání, uspořádání domácí péče a společenském uplatněni, s požadavkem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aktívní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 účasti rodiny v programu od předškolního věku do dospělosti.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u="sng" dirty="0" smtClean="0">
                <a:latin typeface="Times New Roman" pitchFamily="18"/>
                <a:cs typeface="Times New Roman" pitchFamily="18"/>
              </a:rPr>
              <a:t>Principy strukturovaného učení: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1. Princip individualizace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2. Princip strukturalizace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3. Princip vizualizace</a:t>
            </a:r>
            <a:r>
              <a:rPr lang="cs-CZ" b="0" dirty="0" smtClean="0"/>
              <a:t/>
            </a:r>
            <a:br>
              <a:rPr lang="cs-CZ" b="0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Příklady dalších vhodných přístupů a programů 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pro osoby s dg. PAS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/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b="0" u="sng" dirty="0" smtClean="0"/>
              <a:t>Aplikovaná behaviorální analýza </a:t>
            </a:r>
            <a:r>
              <a:rPr lang="cs-CZ" b="0" dirty="0" smtClean="0"/>
              <a:t>(ABA, </a:t>
            </a:r>
            <a:r>
              <a:rPr lang="cs-CZ" b="0" dirty="0" err="1" smtClean="0"/>
              <a:t>Applied</a:t>
            </a:r>
            <a:r>
              <a:rPr lang="cs-CZ" b="0" dirty="0" smtClean="0"/>
              <a:t> </a:t>
            </a:r>
            <a:r>
              <a:rPr lang="cs-CZ" b="0" dirty="0" err="1" smtClean="0"/>
              <a:t>Behavior</a:t>
            </a:r>
            <a:r>
              <a:rPr lang="cs-CZ" b="0" dirty="0" smtClean="0"/>
              <a:t> </a:t>
            </a:r>
            <a:r>
              <a:rPr lang="cs-CZ" b="0" dirty="0" err="1" smtClean="0"/>
              <a:t>Analysis</a:t>
            </a:r>
            <a:r>
              <a:rPr lang="cs-CZ" b="0" dirty="0" smtClean="0"/>
              <a:t>) 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- základem se stává pozorování a monitorování jedince s PAS,</a:t>
            </a:r>
            <a:br>
              <a:rPr lang="cs-CZ" b="0" dirty="0" smtClean="0"/>
            </a:br>
            <a:r>
              <a:rPr lang="cs-CZ" b="0" dirty="0" smtClean="0"/>
              <a:t>- s využitím svých systematických metod, nástrojů, technik a</a:t>
            </a:r>
            <a:br>
              <a:rPr lang="cs-CZ" b="0" dirty="0" smtClean="0"/>
            </a:br>
            <a:r>
              <a:rPr lang="cs-CZ" b="0" dirty="0" smtClean="0"/>
              <a:t>  strategií se snaží zmírňovat nevhodné chování a nahrazovat </a:t>
            </a:r>
            <a:br>
              <a:rPr lang="cs-CZ" b="0" dirty="0" smtClean="0"/>
            </a:br>
            <a:r>
              <a:rPr lang="cs-CZ" b="0" dirty="0" smtClean="0"/>
              <a:t>  ho vhodným chováním,</a:t>
            </a:r>
            <a:br>
              <a:rPr lang="cs-CZ" b="0" dirty="0" smtClean="0"/>
            </a:br>
            <a:r>
              <a:rPr lang="cs-CZ" b="0" dirty="0" smtClean="0"/>
              <a:t>- rozvíjí dovednosti dítěte, které ho vedou k větší samostatnosti</a:t>
            </a:r>
            <a:br>
              <a:rPr lang="cs-CZ" b="0" dirty="0" smtClean="0"/>
            </a:br>
            <a:r>
              <a:rPr lang="cs-CZ" b="0" dirty="0" smtClean="0"/>
              <a:t>  ve svém i cizím prostředí – jedná se zejména o </a:t>
            </a:r>
            <a:r>
              <a:rPr lang="cs-CZ" b="0" dirty="0" err="1" smtClean="0"/>
              <a:t>sebeobsluhu</a:t>
            </a:r>
            <a:r>
              <a:rPr lang="cs-CZ" b="0" dirty="0" smtClean="0"/>
              <a:t>, </a:t>
            </a:r>
            <a:br>
              <a:rPr lang="cs-CZ" b="0" dirty="0" smtClean="0"/>
            </a:br>
            <a:r>
              <a:rPr lang="cs-CZ" b="0" dirty="0" smtClean="0"/>
              <a:t>  komunikaci, učení, hru a sociální interakci.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u="sng" dirty="0" smtClean="0"/>
              <a:t>Handle přístup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- za pomocí jednoduchých pohybových aktivit či pomůcek </a:t>
            </a:r>
            <a:br>
              <a:rPr lang="cs-CZ" b="0" dirty="0" smtClean="0"/>
            </a:br>
            <a:r>
              <a:rPr lang="cs-CZ" b="0" dirty="0" smtClean="0"/>
              <a:t>  se snažíme zlepšit funkci nervového systému – individuální </a:t>
            </a:r>
            <a:br>
              <a:rPr lang="cs-CZ" b="0" dirty="0" smtClean="0"/>
            </a:br>
            <a:r>
              <a:rPr lang="cs-CZ" b="0" dirty="0" smtClean="0"/>
              <a:t>  program s dodržováním zásady </a:t>
            </a:r>
            <a:r>
              <a:rPr lang="cs-CZ" b="0" i="1" dirty="0" smtClean="0"/>
              <a:t>méně je více, pomaleji je </a:t>
            </a:r>
            <a:br>
              <a:rPr lang="cs-CZ" b="0" i="1" dirty="0" smtClean="0"/>
            </a:br>
            <a:r>
              <a:rPr lang="cs-CZ" b="0" i="1" dirty="0" smtClean="0"/>
              <a:t>  rychleji.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u="sng" dirty="0" smtClean="0"/>
              <a:t>VOKS (Výměnný obrázkový komunikační systém)</a:t>
            </a:r>
            <a:br>
              <a:rPr lang="cs-CZ" b="0" u="sng" dirty="0" smtClean="0"/>
            </a:br>
            <a:r>
              <a:rPr lang="cs-CZ" b="0" dirty="0" smtClean="0"/>
              <a:t>- využívá se u dětí, které mají výrazné problémy s komunikaci,</a:t>
            </a:r>
            <a:br>
              <a:rPr lang="cs-CZ" b="0" dirty="0" smtClean="0"/>
            </a:br>
            <a:r>
              <a:rPr lang="cs-CZ" b="0" dirty="0" smtClean="0"/>
              <a:t>- ke komunikaci se využívají obrázky nebo symboly, které má</a:t>
            </a:r>
            <a:br>
              <a:rPr lang="cs-CZ" b="0" dirty="0" smtClean="0"/>
            </a:br>
            <a:r>
              <a:rPr lang="cs-CZ" b="0" dirty="0" smtClean="0"/>
              <a:t>  dítě stále k dispozici.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s://i.pinimg.com/564x/6d/70/53/6d7053b22607450fdf8a2e3b614a70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4330427" cy="612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Systém vzdělávání dětí, žáků, studentů  s dg. PAS</a:t>
            </a:r>
            <a:br>
              <a:rPr lang="cs-CZ" sz="360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sz="360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cs-CZ" sz="360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Děti a žáci s PAS jsou do MŠ a do základních škol přijímaný dle stupně jejích mentální úrovně.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Žáci s PAS (zejména žáci s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Aspergerovým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 syndromem) mohou být </a:t>
            </a:r>
            <a:r>
              <a:rPr lang="cs-CZ" dirty="0" err="1" smtClean="0">
                <a:latin typeface="Times New Roman" pitchFamily="18"/>
                <a:cs typeface="Times New Roman" pitchFamily="18"/>
              </a:rPr>
              <a:t>inkludovaní</a:t>
            </a:r>
            <a:r>
              <a:rPr lang="cs-CZ" dirty="0" smtClean="0">
                <a:latin typeface="Times New Roman" pitchFamily="18"/>
                <a:cs typeface="Times New Roman" pitchFamily="18"/>
              </a:rPr>
              <a:t> do běžných ZŠ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podle vypracovaného IVP.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Následovné </a:t>
            </a:r>
            <a:r>
              <a:rPr lang="cs-CZ" dirty="0" smtClean="0">
                <a:latin typeface="Times New Roman" pitchFamily="18"/>
                <a:cs typeface="Times New Roman" pitchFamily="18"/>
              </a:rPr>
              <a:t>středoškolské vzdělání: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SOU, SŠ, gymnázia, VŠ 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Pokud je k </a:t>
            </a:r>
            <a:r>
              <a:rPr lang="cs-CZ" dirty="0" smtClean="0">
                <a:latin typeface="Times New Roman" pitchFamily="18"/>
                <a:cs typeface="Times New Roman" pitchFamily="18"/>
              </a:rPr>
              <a:t>PAS přidružené mentální postižení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 žáci nejčastěji navštěvují ZŠS.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Následovné </a:t>
            </a:r>
            <a:r>
              <a:rPr lang="cs-CZ" dirty="0" smtClean="0">
                <a:latin typeface="Times New Roman" pitchFamily="18"/>
                <a:cs typeface="Times New Roman" pitchFamily="18"/>
              </a:rPr>
              <a:t>středoškolské vzdělávání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:  praktická škola jednoletá nebo dvouletá, OU.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4800" u="sng" dirty="0" smtClean="0">
                <a:solidFill>
                  <a:srgbClr val="0070C0"/>
                </a:solidFill>
                <a:highlight>
                  <a:srgbClr val="FFFF00"/>
                </a:highlight>
                <a:latin typeface="Times New Roman" pitchFamily="18"/>
                <a:cs typeface="Times New Roman" pitchFamily="18"/>
              </a:rPr>
              <a:t/>
            </a:r>
            <a:br>
              <a:rPr lang="cs-CZ" sz="4800" u="sng" dirty="0" smtClean="0">
                <a:solidFill>
                  <a:srgbClr val="0070C0"/>
                </a:solidFill>
                <a:highlight>
                  <a:srgbClr val="FFFF00"/>
                </a:highlight>
                <a:latin typeface="Times New Roman" pitchFamily="18"/>
                <a:cs typeface="Times New Roman" pitchFamily="18"/>
              </a:rPr>
            </a:br>
            <a:r>
              <a:rPr lang="cs-CZ" b="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cs-CZ" b="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b="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cs-CZ" b="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Bartoňová, M.,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Bazalová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 B.,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Pipeková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 J. (2007)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Psychopedie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: texty k distančnímu vzdělávání. Brno: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Paido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Bartoňová, M. (2019)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Psychopedie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. Studijní opora. Opava: Slezská univerzita.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err="1" smtClean="0">
                <a:latin typeface="Times New Roman" pitchFamily="18"/>
                <a:cs typeface="Times New Roman" pitchFamily="18"/>
              </a:rPr>
              <a:t>Bazalová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 B. (2011) Poruchy autistického spektra. Teorie, výzkum, zahraniční zkušenosti. Brno: MU.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err="1" smtClean="0">
                <a:latin typeface="Times New Roman" pitchFamily="18"/>
                <a:cs typeface="Times New Roman" pitchFamily="18"/>
              </a:rPr>
              <a:t>Bazalová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 B. (2012) Poruchy autistického spektra v kontextu české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psychopedie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. Brno: MU.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Černá, M. a kol. (2015) Česká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psychopedie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: speciální pedagogika osob s mentálním postižením. Praha: Karolinum</a:t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cs-CZ" b="0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>Valenta, M.,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Müller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, O. (2013)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Psychopedie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: teoretické základy a metodika. Praha: Parta.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dirty="0" smtClean="0"/>
              <a:t>Šance Dětem: Příběh Zity (dívka s dětským autismem)</a:t>
            </a:r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 smtClean="0">
                <a:hlinkClick r:id="rId2"/>
              </a:rPr>
              <a:t>https://www.youtube.com/watch?v=85vZTb4qfIg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Děti úplňku: Příběh Vojty (chlapec s PAS a MP) a otázka přijímání dítěte s postižením z pohledu rodičů</a:t>
            </a:r>
            <a:br>
              <a:rPr lang="cs-CZ" dirty="0" smtClean="0"/>
            </a:br>
            <a:r>
              <a:rPr lang="cs-CZ" u="sng" dirty="0" smtClean="0">
                <a:hlinkClick r:id="rId3"/>
              </a:rPr>
              <a:t>https://www.youtube.com/watch?v=ULgBU3gnC7I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536504" cy="39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u="sng" dirty="0" smtClean="0">
                <a:solidFill>
                  <a:srgbClr val="00B0F0"/>
                </a:solidFill>
                <a:latin typeface="Trebuchet MS" pitchFamily="34"/>
                <a:cs typeface="Times New Roman" pitchFamily="18"/>
              </a:rPr>
              <a:t>Specifika triády PAS</a:t>
            </a:r>
            <a:r>
              <a:rPr lang="cs-CZ" u="sng" dirty="0" smtClean="0">
                <a:latin typeface="Trebuchet MS" pitchFamily="34"/>
                <a:cs typeface="Times New Roman" pitchFamily="18"/>
              </a:rPr>
              <a:t/>
            </a:r>
            <a:br>
              <a:rPr lang="cs-CZ" u="sng" dirty="0" smtClean="0">
                <a:latin typeface="Trebuchet MS" pitchFamily="34"/>
                <a:cs typeface="Times New Roman" pitchFamily="18"/>
              </a:rPr>
            </a:br>
            <a:r>
              <a:rPr lang="cs-CZ" u="sng" dirty="0" smtClean="0">
                <a:latin typeface="Trebuchet MS" pitchFamily="34"/>
                <a:cs typeface="Times New Roman" pitchFamily="18"/>
              </a:rPr>
              <a:t/>
            </a:r>
            <a:br>
              <a:rPr lang="cs-CZ" u="sng" dirty="0" smtClean="0">
                <a:latin typeface="Trebuchet MS" pitchFamily="34"/>
                <a:cs typeface="Times New Roman" pitchFamily="18"/>
              </a:rPr>
            </a:br>
            <a:r>
              <a:rPr lang="cs-CZ" dirty="0" smtClean="0">
                <a:latin typeface="Trebuchet MS" pitchFamily="34"/>
                <a:cs typeface="Times New Roman" pitchFamily="18"/>
              </a:rPr>
              <a:t>(označení typických problémových oblastí charakteristických pro PAS)</a:t>
            </a:r>
            <a:br>
              <a:rPr lang="cs-CZ" dirty="0" smtClean="0">
                <a:latin typeface="Trebuchet MS" pitchFamily="34"/>
                <a:cs typeface="Times New Roman" pitchFamily="18"/>
              </a:rPr>
            </a:br>
            <a:r>
              <a:rPr lang="cs-CZ" dirty="0" smtClean="0">
                <a:latin typeface="Trebuchet MS" pitchFamily="34"/>
                <a:cs typeface="Times New Roman" pitchFamily="18"/>
              </a:rPr>
              <a:t/>
            </a:r>
            <a:br>
              <a:rPr lang="cs-CZ" dirty="0" smtClean="0">
                <a:latin typeface="Trebuchet MS" pitchFamily="34"/>
                <a:cs typeface="Times New Roman" pitchFamily="18"/>
              </a:rPr>
            </a:br>
            <a:r>
              <a:rPr lang="cs-CZ" dirty="0" smtClean="0">
                <a:latin typeface="Trebuchet MS" pitchFamily="34"/>
                <a:cs typeface="Times New Roman" pitchFamily="18"/>
              </a:rPr>
              <a:t>- komunikace,</a:t>
            </a:r>
            <a:br>
              <a:rPr lang="cs-CZ" dirty="0" smtClean="0">
                <a:latin typeface="Trebuchet MS" pitchFamily="34"/>
                <a:cs typeface="Times New Roman" pitchFamily="18"/>
              </a:rPr>
            </a:br>
            <a:r>
              <a:rPr lang="cs-CZ" dirty="0" smtClean="0">
                <a:latin typeface="Trebuchet MS" pitchFamily="34"/>
                <a:cs typeface="Times New Roman" pitchFamily="18"/>
              </a:rPr>
              <a:t>- sociální interakce,</a:t>
            </a:r>
            <a:br>
              <a:rPr lang="cs-CZ" dirty="0" smtClean="0">
                <a:latin typeface="Trebuchet MS" pitchFamily="34"/>
                <a:cs typeface="Times New Roman" pitchFamily="18"/>
              </a:rPr>
            </a:br>
            <a:r>
              <a:rPr lang="cs-CZ" dirty="0" smtClean="0">
                <a:latin typeface="Trebuchet MS" pitchFamily="34"/>
                <a:cs typeface="Times New Roman" pitchFamily="18"/>
              </a:rPr>
              <a:t>- imaginace.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>Klasifikace PAS</a:t>
            </a:r>
            <a:r>
              <a:rPr lang="cs-CZ" b="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solidFill>
                  <a:srgbClr val="00B0F0"/>
                </a:solidFill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dirty="0" smtClean="0"/>
              <a:t>V roce 1943 popsal </a:t>
            </a:r>
            <a:r>
              <a:rPr lang="cs-CZ" dirty="0" err="1" smtClean="0"/>
              <a:t>pedopsychiatr</a:t>
            </a:r>
            <a:r>
              <a:rPr lang="cs-CZ" dirty="0" smtClean="0"/>
              <a:t> Leo </a:t>
            </a:r>
            <a:r>
              <a:rPr lang="cs-CZ" dirty="0" err="1" smtClean="0"/>
              <a:t>Kanner</a:t>
            </a:r>
            <a:r>
              <a:rPr lang="cs-CZ" dirty="0" smtClean="0"/>
              <a:t> 11 případů dětí, které na sebe upozornily svým bizarním chováním: byly extrémně introvertní, neustále udržovaly jisté zvyky a stereotypní aktivity. Pro označení jejich poruchy později zvolil název „časný dětský autismus“ (Hrdlička, M., Komárek, V. 2004, </a:t>
            </a:r>
            <a:r>
              <a:rPr lang="cs-CZ" dirty="0" err="1" smtClean="0"/>
              <a:t>Thorová</a:t>
            </a:r>
            <a:r>
              <a:rPr lang="cs-CZ" dirty="0" smtClean="0"/>
              <a:t>, K. 2006).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u="sng" dirty="0" smtClean="0">
                <a:latin typeface="Times New Roman" pitchFamily="18"/>
                <a:cs typeface="Times New Roman" pitchFamily="18"/>
              </a:rPr>
              <a:t>Komunikace: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děti užívají jednotlivá slova do 2. let života (není striktně podmíněné věkem), v 5. letech mluví zpravidla plynule, často kopíruje výrazy dospělých – nadprůměrné verbální dovednosti - projev většinou neodpovídá sociální situaci, 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možný výskyt echolálie, řeč je formální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– spíš se dotýká daného jedince a jeho předmětu zájmu, 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narušena oblast neverbální komunikace.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1" u="sng" dirty="0" smtClean="0">
                <a:latin typeface="Times New Roman" pitchFamily="18"/>
                <a:cs typeface="Times New Roman" pitchFamily="18"/>
              </a:rPr>
              <a:t>Sociální interakce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: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adaptační chování a zájem o okolí je 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do tří let dítěte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stejné jako u intaktních vrstevníků, mají větší sociální dovedností než jedinci u jiných PAS, ale chybí empatie, nerozumí vtipu, metafoře,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sarkazmu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 – všechno je bráno doslovně, mají sníženou frustrační toleranci – často podléhají stresu, častá tzv. </a:t>
            </a:r>
            <a:r>
              <a:rPr lang="cs-CZ" b="1" i="1" dirty="0" smtClean="0">
                <a:latin typeface="Times New Roman" pitchFamily="18"/>
                <a:cs typeface="Times New Roman" pitchFamily="18"/>
              </a:rPr>
              <a:t>sociální slepota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.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0" dirty="0" smtClean="0">
                <a:latin typeface="Times New Roman" pitchFamily="18"/>
                <a:cs typeface="Times New Roman" pitchFamily="18"/>
              </a:rPr>
              <a:t/>
            </a:r>
            <a:br>
              <a:rPr lang="cs-CZ" b="0" dirty="0" smtClean="0">
                <a:latin typeface="Times New Roman" pitchFamily="18"/>
                <a:cs typeface="Times New Roman" pitchFamily="18"/>
              </a:rPr>
            </a:br>
            <a:r>
              <a:rPr lang="cs-CZ" b="1" u="sng" dirty="0" smtClean="0">
                <a:latin typeface="Times New Roman" pitchFamily="18"/>
                <a:cs typeface="Times New Roman" pitchFamily="18"/>
              </a:rPr>
              <a:t>Imaginace:</a:t>
            </a:r>
            <a:r>
              <a:rPr lang="cs-CZ" b="1" dirty="0" smtClean="0">
                <a:latin typeface="Times New Roman" pitchFamily="18"/>
                <a:cs typeface="Times New Roman" pitchFamily="18"/>
              </a:rPr>
              <a:t> 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zájmy bývají jednostranné a mají ulpívavý charakter – většinou oblast s pevným, neměnným řádem, ve svém chování jsou více neflexibilní – vyžadují i od okolí rutinní chování – rituály, jež jim </a:t>
            </a:r>
            <a:r>
              <a:rPr lang="cs-CZ" b="0" dirty="0" err="1" smtClean="0">
                <a:latin typeface="Times New Roman" pitchFamily="18"/>
                <a:cs typeface="Times New Roman" pitchFamily="18"/>
              </a:rPr>
              <a:t>usnadnují</a:t>
            </a:r>
            <a:r>
              <a:rPr lang="cs-CZ" b="0" dirty="0" smtClean="0">
                <a:latin typeface="Times New Roman" pitchFamily="18"/>
                <a:cs typeface="Times New Roman" pitchFamily="18"/>
              </a:rPr>
              <a:t> orientaci.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Poruchy autistického spektra (PAS) </a:t>
            </a:r>
            <a:r>
              <a:rPr lang="cs-CZ" dirty="0" smtClean="0"/>
              <a:t>Terminologie: V lednu 2011 byly Americkou psychiatrickou asociací uveřejněny detaily ohledně PAS, které vyvolaly bouřlivou diskusi jak mezi odborníky, tak mezi rodiči a samotnými postiženými. Jednou z hlavních změn v DSM-V je nahrazení pojmu „</a:t>
            </a:r>
            <a:r>
              <a:rPr lang="cs-CZ" dirty="0" err="1" smtClean="0"/>
              <a:t>pervazivní</a:t>
            </a:r>
            <a:r>
              <a:rPr lang="cs-CZ" dirty="0" smtClean="0"/>
              <a:t> vývojové poruchy.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Tvorba dospívající dívky s AS,  2020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sz="3800" b="1" dirty="0" smtClean="0"/>
              <a:t>Klasifikace:</a:t>
            </a:r>
          </a:p>
          <a:p>
            <a:pPr>
              <a:buNone/>
            </a:pPr>
            <a:r>
              <a:rPr lang="cs-CZ" i="1" u="sng" dirty="0" smtClean="0"/>
              <a:t>Podle míry </a:t>
            </a:r>
            <a:r>
              <a:rPr lang="cs-CZ" i="1" u="sng" dirty="0" err="1" smtClean="0"/>
              <a:t>postiţení</a:t>
            </a:r>
            <a:r>
              <a:rPr lang="cs-CZ" i="1" u="sng" dirty="0" smtClean="0"/>
              <a:t> lze autismus dělit na </a:t>
            </a:r>
            <a:r>
              <a:rPr lang="cs-CZ" u="sng" dirty="0" smtClean="0"/>
              <a:t>(Hrdlička, M. Komárek, V.</a:t>
            </a:r>
          </a:p>
          <a:p>
            <a:pPr>
              <a:buNone/>
            </a:pPr>
            <a:r>
              <a:rPr lang="cs-CZ" u="sng" dirty="0" smtClean="0"/>
              <a:t>2004, </a:t>
            </a:r>
            <a:r>
              <a:rPr lang="cs-CZ" u="sng" dirty="0" err="1" smtClean="0"/>
              <a:t>Thorová</a:t>
            </a:r>
            <a:r>
              <a:rPr lang="cs-CZ" u="sng" dirty="0" smtClean="0"/>
              <a:t>, K. 2006):</a:t>
            </a:r>
          </a:p>
          <a:p>
            <a:r>
              <a:rPr lang="cs-CZ" b="1" dirty="0" smtClean="0"/>
              <a:t>Vysoce funkční autismus: Jedinci, kteří mají</a:t>
            </a:r>
          </a:p>
          <a:p>
            <a:pPr>
              <a:buNone/>
            </a:pPr>
            <a:r>
              <a:rPr lang="pl-PL" dirty="0" smtClean="0"/>
              <a:t>inteligenci v normě (IQ do 70) a komunikační</a:t>
            </a:r>
          </a:p>
          <a:p>
            <a:pPr>
              <a:buNone/>
            </a:pPr>
            <a:r>
              <a:rPr lang="cs-CZ" dirty="0" smtClean="0"/>
              <a:t>schopnost je normální nebo mírně narušená. Z</a:t>
            </a:r>
          </a:p>
          <a:p>
            <a:pPr>
              <a:buNone/>
            </a:pPr>
            <a:r>
              <a:rPr lang="cs-CZ" dirty="0" smtClean="0"/>
              <a:t>celkového počtu dětí s PAS se udává </a:t>
            </a:r>
            <a:r>
              <a:rPr lang="cs-CZ" dirty="0" err="1" smtClean="0"/>
              <a:t>vysokofunkčních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autistů cca 11-34 %. Tyto děti jsou schopné dobré</a:t>
            </a:r>
          </a:p>
          <a:p>
            <a:pPr>
              <a:buNone/>
            </a:pPr>
            <a:r>
              <a:rPr lang="cs-CZ" dirty="0" smtClean="0"/>
              <a:t>integrace do společnosti a mohou se tak vzdělávat i na</a:t>
            </a:r>
          </a:p>
          <a:p>
            <a:pPr>
              <a:buNone/>
            </a:pPr>
            <a:r>
              <a:rPr lang="cs-CZ" dirty="0" smtClean="0"/>
              <a:t>běžné škole.</a:t>
            </a:r>
          </a:p>
          <a:p>
            <a:r>
              <a:rPr lang="cs-CZ" b="1" dirty="0" smtClean="0"/>
              <a:t>Středně funkční autismus: Zahrnuje jedince s lehkou</a:t>
            </a:r>
          </a:p>
          <a:p>
            <a:pPr>
              <a:buNone/>
            </a:pPr>
            <a:r>
              <a:rPr lang="cs-CZ" dirty="0" smtClean="0"/>
              <a:t>nebo středně těžkou mentální retardací. V klinickém</a:t>
            </a:r>
          </a:p>
          <a:p>
            <a:pPr>
              <a:buNone/>
            </a:pPr>
            <a:r>
              <a:rPr lang="cs-CZ" dirty="0" smtClean="0"/>
              <a:t>obraze těchto osob přibývá stereotypií a narušená</a:t>
            </a:r>
          </a:p>
          <a:p>
            <a:pPr>
              <a:buNone/>
            </a:pPr>
            <a:r>
              <a:rPr lang="pl-PL" dirty="0" smtClean="0"/>
              <a:t>komunikační schopnost je více patrná.</a:t>
            </a:r>
          </a:p>
          <a:p>
            <a:r>
              <a:rPr lang="cs-CZ" b="1" dirty="0" smtClean="0"/>
              <a:t>Nízko funkční autismus: Se vyskytuje u nejvíce</a:t>
            </a:r>
          </a:p>
          <a:p>
            <a:pPr>
              <a:buNone/>
            </a:pPr>
            <a:r>
              <a:rPr lang="cs-CZ" dirty="0" smtClean="0"/>
              <a:t>mentálně retardovaných dětí (IQ pod 34), u nichž není</a:t>
            </a:r>
          </a:p>
          <a:p>
            <a:pPr>
              <a:buNone/>
            </a:pPr>
            <a:r>
              <a:rPr lang="cs-CZ" dirty="0" smtClean="0"/>
              <a:t>rozvinutá použitelná řeč, velmi málo navazují jakýkoliv velmi málo navazují jakýkoliv</a:t>
            </a:r>
          </a:p>
          <a:p>
            <a:pPr>
              <a:buNone/>
            </a:pPr>
            <a:r>
              <a:rPr lang="cs-CZ" dirty="0" smtClean="0"/>
              <a:t>kontakt a v </a:t>
            </a:r>
            <a:r>
              <a:rPr lang="cs-CZ" dirty="0" err="1" smtClean="0"/>
              <a:t>symptomatice</a:t>
            </a:r>
            <a:r>
              <a:rPr lang="cs-CZ" dirty="0" smtClean="0"/>
              <a:t> převládají stereotypie.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u="sng" dirty="0" smtClean="0"/>
              <a:t>Podle Mezinárodní klasifikace nemocí - 10. revize, v Evropě se používanější, mezi </a:t>
            </a:r>
            <a:r>
              <a:rPr lang="cs-CZ" u="sng" dirty="0" err="1" smtClean="0"/>
              <a:t>pervazivní</a:t>
            </a:r>
            <a:r>
              <a:rPr lang="cs-CZ" u="sng" dirty="0" smtClean="0"/>
              <a:t> vývojové poruchy patří (MKN-10 2000) : </a:t>
            </a:r>
          </a:p>
          <a:p>
            <a:r>
              <a:rPr lang="cs-CZ" dirty="0" smtClean="0"/>
              <a:t>F84.0 Dětský autismus,</a:t>
            </a:r>
          </a:p>
          <a:p>
            <a:r>
              <a:rPr lang="cs-CZ" dirty="0" smtClean="0"/>
              <a:t>F84.1 Atypický autismus, </a:t>
            </a:r>
          </a:p>
          <a:p>
            <a:r>
              <a:rPr lang="cs-CZ" dirty="0" smtClean="0"/>
              <a:t>F84.2 </a:t>
            </a:r>
            <a:r>
              <a:rPr lang="cs-CZ" dirty="0" err="1" smtClean="0"/>
              <a:t>Rettův</a:t>
            </a:r>
            <a:r>
              <a:rPr lang="cs-CZ" dirty="0" smtClean="0"/>
              <a:t> syndrom, </a:t>
            </a:r>
          </a:p>
          <a:p>
            <a:r>
              <a:rPr lang="cs-CZ" dirty="0" smtClean="0"/>
              <a:t> F84.3 Jiná desintegrační porucha v dětství, </a:t>
            </a:r>
          </a:p>
          <a:p>
            <a:r>
              <a:rPr lang="cs-CZ" dirty="0" smtClean="0"/>
              <a:t>F84.4 Hyperaktivní porucha s mentální retardací a stereotypními pohyby, </a:t>
            </a:r>
          </a:p>
          <a:p>
            <a:r>
              <a:rPr lang="cs-CZ" dirty="0" smtClean="0"/>
              <a:t>F84.5 </a:t>
            </a:r>
            <a:r>
              <a:rPr lang="cs-CZ" dirty="0" err="1" smtClean="0"/>
              <a:t>Aspergerův</a:t>
            </a:r>
            <a:r>
              <a:rPr lang="cs-CZ" dirty="0" smtClean="0"/>
              <a:t> syndrom, </a:t>
            </a:r>
          </a:p>
          <a:p>
            <a:r>
              <a:rPr lang="cs-CZ" dirty="0" smtClean="0"/>
              <a:t>F84.8 Jiné </a:t>
            </a:r>
            <a:r>
              <a:rPr lang="cs-CZ" dirty="0" err="1" smtClean="0"/>
              <a:t>pervazivní</a:t>
            </a:r>
            <a:r>
              <a:rPr lang="cs-CZ" dirty="0" smtClean="0"/>
              <a:t> vývojové poruchy, </a:t>
            </a:r>
          </a:p>
          <a:p>
            <a:r>
              <a:rPr lang="cs-CZ" dirty="0" smtClean="0"/>
              <a:t>F84.9 </a:t>
            </a:r>
            <a:r>
              <a:rPr lang="cs-CZ" dirty="0" err="1" smtClean="0"/>
              <a:t>Pervazivní</a:t>
            </a:r>
            <a:r>
              <a:rPr lang="cs-CZ" dirty="0" smtClean="0"/>
              <a:t> vývojová porucha nespecifikovaná.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707</Words>
  <Application>Microsoft Office PowerPoint</Application>
  <PresentationFormat>Předvádění na obrazovce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PAS</vt:lpstr>
      <vt:lpstr>Snímek 2</vt:lpstr>
      <vt:lpstr>Snímek 3</vt:lpstr>
      <vt:lpstr>Snímek 4</vt:lpstr>
      <vt:lpstr>Snímek 5</vt:lpstr>
      <vt:lpstr>Snímek 6</vt:lpstr>
      <vt:lpstr>Tvorba dospívající dívky s AS,  2020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V</vt:lpstr>
      <vt:lpstr>Snímek 17</vt:lpstr>
      <vt:lpstr>Zdroje: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</dc:title>
  <dc:creator>sochor</dc:creator>
  <cp:lastModifiedBy>sochor</cp:lastModifiedBy>
  <cp:revision>9</cp:revision>
  <dcterms:created xsi:type="dcterms:W3CDTF">2021-05-03T21:48:05Z</dcterms:created>
  <dcterms:modified xsi:type="dcterms:W3CDTF">2021-05-22T10:40:57Z</dcterms:modified>
</cp:coreProperties>
</file>