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68" r:id="rId5"/>
    <p:sldId id="269" r:id="rId6"/>
    <p:sldId id="271" r:id="rId7"/>
    <p:sldId id="270" r:id="rId8"/>
    <p:sldId id="276" r:id="rId9"/>
    <p:sldId id="272" r:id="rId10"/>
    <p:sldId id="279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541A"/>
    <a:srgbClr val="D86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4" autoAdjust="0"/>
    <p:restoredTop sz="94660"/>
  </p:normalViewPr>
  <p:slideViewPr>
    <p:cSldViewPr>
      <p:cViewPr varScale="1">
        <p:scale>
          <a:sx n="62" d="100"/>
          <a:sy n="62" d="100"/>
        </p:scale>
        <p:origin x="1508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BA31-ECAA-452E-B98F-FA92B9EAA61E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280B-9588-42A6-8CB8-430B642665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702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CBB66-85CF-49E7-9F62-3DD7852B822E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BED44-F929-4AE4-9DD1-5D7EA754D32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809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EF20-EB68-4F86-9EDB-54E121B54F17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778B-F696-4F03-BF08-A78E243C591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627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BEEF-723E-47C3-ABD8-0979C9E08F17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FFF94-2A90-4885-BE55-1FF44B60E94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495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2FD2-6A8C-492E-9F71-DD0DA3CDD019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1BAE-E376-449F-8F30-D726DD1288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706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97C50-CDD7-4BB5-B6A0-B82D16B29B0C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815B3-0210-4C37-A12C-6F98190F826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357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70A7A-BC8F-4234-91CD-38B5521B58D8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6B24-07A7-4AFC-AB1C-90B94B2B428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620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3EAB7-E334-4A72-9FB6-8D0D49ABE203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F60B-C7A5-447F-B59F-D5C58DF0B97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208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79209-303B-4C33-B382-74BC38B0A41F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84BC-5DC1-4C56-AFA4-282AEDA552A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751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08EF-116C-4187-A8FA-DDED2222FF0F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269D1-7547-4FB3-92CB-8EB8633C1A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714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48A04-7698-41B5-86AB-A062FF63AED4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90E8D-0C08-4DEA-A8D3-DA0C07918FE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521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B01AE0-6F9D-44CE-83BF-586E02103BEF}" type="datetimeFigureOut">
              <a:rPr lang="fr-FR"/>
              <a:pPr>
                <a:defRPr/>
              </a:pPr>
              <a:t>06/03/2021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CA06F2-B786-4E35-8AE6-52ED5752432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0825" y="115888"/>
            <a:ext cx="8642350" cy="4033837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u="sng" cap="all" dirty="0">
                <a:latin typeface="Times New Roman" pitchFamily="18" charset="0"/>
                <a:cs typeface="Times New Roman" pitchFamily="18" charset="0"/>
              </a:rPr>
              <a:t>Poradenský systém </a:t>
            </a:r>
            <a:br>
              <a:rPr lang="cs-CZ" sz="4800" b="1" u="sng" cap="all" dirty="0">
                <a:latin typeface="Times New Roman" pitchFamily="18" charset="0"/>
                <a:cs typeface="Times New Roman" pitchFamily="18" charset="0"/>
              </a:rPr>
            </a:br>
            <a:r>
              <a:rPr lang="cs-CZ" sz="4800" b="1" u="sng" cap="all" dirty="0">
                <a:latin typeface="Times New Roman" pitchFamily="18" charset="0"/>
                <a:cs typeface="Times New Roman" pitchFamily="18" charset="0"/>
              </a:rPr>
              <a:t>PRO ŽÁKY S MENTÁLNÍM POSTIŽENÍM</a:t>
            </a:r>
            <a:endParaRPr lang="fr-CA" sz="4800" dirty="0">
              <a:solidFill>
                <a:srgbClr val="D8601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Sous-titre 2"/>
          <p:cNvSpPr>
            <a:spLocks noGrp="1"/>
          </p:cNvSpPr>
          <p:nvPr>
            <p:ph type="subTitle" idx="1"/>
          </p:nvPr>
        </p:nvSpPr>
        <p:spPr>
          <a:xfrm flipH="1">
            <a:off x="10044113" y="3357563"/>
            <a:ext cx="288925" cy="2447925"/>
          </a:xfrm>
        </p:spPr>
        <p:txBody>
          <a:bodyPr/>
          <a:lstStyle/>
          <a:p>
            <a:pPr eaLnBrk="1" hangingPunct="1"/>
            <a:endParaRPr lang="fr-CA" sz="3000">
              <a:solidFill>
                <a:srgbClr val="D8601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Speciální činnosti</a:t>
            </a:r>
            <a:r>
              <a:rPr lang="cs-C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051050" y="1340768"/>
            <a:ext cx="7092950" cy="5328320"/>
          </a:xfrm>
        </p:spPr>
        <p:txBody>
          <a:bodyPr/>
          <a:lstStyle/>
          <a:p>
            <a:pPr eaLnBrk="1" hangingPunct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Metodika cvičení pro děti raného věku</a:t>
            </a:r>
          </a:p>
          <a:p>
            <a:pPr eaLnBrk="1" hangingPunct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Realizace smyslové výchovy</a:t>
            </a:r>
          </a:p>
          <a:p>
            <a:pPr eaLnBrk="1" hangingPunct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Podnětová stimulace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grafomotoriky 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pozornosti a podpora krátkodobé paměti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Aplikace AAK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Netradiční formy výuky žáků s mentálním postižením (globální čtení atd.)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terapií</a:t>
            </a:r>
          </a:p>
          <a:p>
            <a:pPr eaLnBrk="1" hangingPunct="1"/>
            <a:endParaRPr lang="fr-CA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90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0A274-A9ED-4536-B3A7-72C2CCCDC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PORADENSKÝ SYSTÉM PRO ŽÁKY S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F581D0-B8B1-400C-86A6-EB1BE6059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4645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Školní poradenská pracoviště (ŠPP)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Školská poradenská zařízení (ŠPZ)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vyhlášky 72/2005 Sb. o poskytování poradenských služeb ve školách a školských poradenských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290565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E00BA-966B-4F62-8231-D93E07AF4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cs-CZ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ŠKOLNÍ PORADENSKÉ PRACOVIŠTĚ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C618E-7B35-40D2-BEB3-4C8AF35B1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832648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Poradenské pracoviště fungující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přímo ve škole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Výchovný poradce, školní metodik prevence, školní speciální pedagog, školní psycholog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 se na: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podpůrných opatření a následné vyhodnocení jejich účinnosti, prevenci školní neúspěšnosti, podporu žáků se SVP a žáků nadaných, prevenci rizikového chování a šikany, vyhodnocení realizovaných preventivních programů, intervenci při naléhavých problémech žáků, kariérové poradenství a metodickou podporu pedagogickým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31024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872952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ŠKOLSKÉ PORADENSKÉ ZAŘÍZENÍ PRO ŽÁKY S MP:</a:t>
            </a:r>
            <a:b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SPC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2051050" y="1700808"/>
            <a:ext cx="6913563" cy="4752528"/>
          </a:xfrm>
        </p:spPr>
        <p:txBody>
          <a:bodyPr/>
          <a:lstStyle/>
          <a:p>
            <a:pPr eaLnBrk="1" hangingPunct="1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 3 let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(někdy i dříve) až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do ukončení vzdělávání</a:t>
            </a:r>
          </a:p>
          <a:p>
            <a:pPr eaLnBrk="1" hangingPunct="1"/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zpravidla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součást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MŠ speciální,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býv.ZŠ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praktické nebo ZŠ speciální, může ale  existovat i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samostatně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ambulantně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na pracovišti centra, nebo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terénně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- návštěvy pedagogických pracovníků centra ve školách, výjimečně v rodinách a v zařízeních pečujících o žáky s MP</a:t>
            </a:r>
            <a:endParaRPr lang="fr-CA" sz="28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009650"/>
          </a:xfrm>
        </p:spPr>
        <p:txBody>
          <a:bodyPr/>
          <a:lstStyle/>
          <a:p>
            <a:pPr algn="l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ČINNOST SPC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628800"/>
            <a:ext cx="6913563" cy="5040288"/>
          </a:xfrm>
        </p:spPr>
        <p:txBody>
          <a:bodyPr/>
          <a:lstStyle/>
          <a:p>
            <a:pPr eaLnBrk="1" hangingPunct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poradenství, integrace, diagnostika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připravenost žáků na povinnou školní docházku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speciální vzdělávací potřeby žáků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zpracovává podklady pro inkluzi a zajišťuje její realizaci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speciálně pedagogická péče o žáky s mentálním postižením</a:t>
            </a:r>
            <a:endParaRPr lang="fr-CA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ČINNOSTI SPC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2051050" y="2205038"/>
            <a:ext cx="6635750" cy="446405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ČINNOSTI STANDARDNÍ</a:t>
            </a:r>
          </a:p>
          <a:p>
            <a:pPr eaLnBrk="1" hangingPunct="1"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Triáda hlavních činností SPC: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diagnostika, poradenství, integrace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ČINNOSTI SPECIÁLNÍ</a:t>
            </a: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Standardní činnosti</a:t>
            </a:r>
            <a:r>
              <a:rPr lang="cs-CZ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051050" y="980728"/>
            <a:ext cx="7092950" cy="5688360"/>
          </a:xfrm>
        </p:spPr>
        <p:txBody>
          <a:bodyPr/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Vyhledávání žáků s MP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Komplexní diagnostika 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itchFamily="18" charset="0"/>
              </a:rPr>
              <a:t>Nastavení podpůrných opatření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Zjištění efektivnosti podpůrných opatření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Vytvoření návrhu k zařazení žáka do režimu vzdělávání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itchFamily="18" charset="0"/>
              </a:rPr>
              <a:t>Přímá práce s žákem (individuální a skupinová)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Včasná intervence (příprava na zařazení do výchovně vzdělávacího procesu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Konzultace pro zákonné zástupce, pedagogické pracovníky a školy</a:t>
            </a:r>
            <a:endParaRPr lang="fr-CA" sz="40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Standardní činnosti</a:t>
            </a:r>
            <a:r>
              <a:rPr lang="cs-C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051050" y="908050"/>
            <a:ext cx="6913563" cy="5761038"/>
          </a:xfrm>
        </p:spPr>
        <p:txBody>
          <a:bodyPr/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Sociálně právní  poradenství  (sociální dávky, příspěvky apod.).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Krizová intervence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Podpora při tvorbě IVP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Kariérové poradenství 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Zapůjčování rehabilitačních a kompenzačních pomůcek podle potřeb žáků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Vedení dokumentace centra 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Koordinace činností s dalšími odborníky (lékaři, pedagogičtí pracovníci, sociální pracovníci)</a:t>
            </a:r>
          </a:p>
          <a:p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fr-CA" sz="40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0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Speciální činnosti</a:t>
            </a:r>
            <a:r>
              <a:rPr lang="cs-CZ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2051050" y="1052513"/>
            <a:ext cx="6985000" cy="5616575"/>
          </a:xfrm>
        </p:spPr>
        <p:txBody>
          <a:bodyPr/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Logopedická péče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Metodika cvičení pro děti raného věku,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Strassmeier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Portage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, Vojtova metoda…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Smyslová výchova 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Rozvoj hrubé a jemné motoriky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Nácvik sebeobsluhy a sociálních dovedností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Rozvoj estetického vnímání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Hudební činnosti, výtvarné  a pohybové činnosti</a:t>
            </a:r>
          </a:p>
          <a:p>
            <a:pPr eaLnBrk="1" hangingPunct="1"/>
            <a:endParaRPr lang="fr-CA" sz="40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4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</Template>
  <TotalTime>332</TotalTime>
  <Words>414</Words>
  <Application>Microsoft Office PowerPoint</Application>
  <PresentationFormat>Předvádění na obrazovce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140</vt:lpstr>
      <vt:lpstr>Poradenský systém  PRO ŽÁKY S MENTÁLNÍM POSTIŽENÍM</vt:lpstr>
      <vt:lpstr>PORADENSKÝ SYSTÉM PRO ŽÁKY S LMP</vt:lpstr>
      <vt:lpstr>ŠKOLNÍ PORADENSKÉ PRACOVIŠTĚ</vt:lpstr>
      <vt:lpstr>ŠKOLSKÉ PORADENSKÉ ZAŘÍZENÍ PRO ŽÁKY S MP: SPC</vt:lpstr>
      <vt:lpstr>ČINNOST SPC</vt:lpstr>
      <vt:lpstr>ČINNOSTI SPC</vt:lpstr>
      <vt:lpstr>Standardní činnosti SPC pro MP</vt:lpstr>
      <vt:lpstr>Standardní činnosti SPC pro MP</vt:lpstr>
      <vt:lpstr>Speciální činnosti SPC pro MP</vt:lpstr>
      <vt:lpstr>Speciální činnosti SPC pro MP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Katka</dc:creator>
  <cp:lastModifiedBy>Kateřina Heislerová</cp:lastModifiedBy>
  <cp:revision>39</cp:revision>
  <dcterms:created xsi:type="dcterms:W3CDTF">2012-10-17T20:18:39Z</dcterms:created>
  <dcterms:modified xsi:type="dcterms:W3CDTF">2021-03-06T12:44:56Z</dcterms:modified>
</cp:coreProperties>
</file>