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8" r:id="rId3"/>
    <p:sldId id="277" r:id="rId4"/>
    <p:sldId id="282" r:id="rId5"/>
    <p:sldId id="280" r:id="rId6"/>
    <p:sldId id="284" r:id="rId7"/>
    <p:sldId id="275" r:id="rId8"/>
    <p:sldId id="265" r:id="rId9"/>
    <p:sldId id="279" r:id="rId10"/>
    <p:sldId id="266" r:id="rId11"/>
    <p:sldId id="264" r:id="rId12"/>
    <p:sldId id="263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 varScale="1">
        <p:scale>
          <a:sx n="62" d="100"/>
          <a:sy n="62" d="100"/>
        </p:scale>
        <p:origin x="15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12/03/2021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51339/download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51372/download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642350" cy="3168650"/>
          </a:xfrm>
        </p:spPr>
        <p:txBody>
          <a:bodyPr/>
          <a:lstStyle/>
          <a:p>
            <a:pPr eaLnBrk="1" hangingPunct="1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Průřez </a:t>
            </a:r>
            <a:br>
              <a:rPr lang="cs-CZ" sz="54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systémem vzdělávání jedinců s mentálním postižením</a:t>
            </a:r>
            <a:br>
              <a:rPr lang="cs-CZ" b="1" dirty="0">
                <a:latin typeface="Times New Roman" pitchFamily="18" charset="0"/>
                <a:cs typeface="Times New Roman" pitchFamily="18" charset="0"/>
              </a:rPr>
            </a:br>
            <a:endParaRPr lang="fr-CA" dirty="0">
              <a:solidFill>
                <a:srgbClr val="D8601E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 flipH="1" flipV="1">
            <a:off x="8893175" y="5805488"/>
            <a:ext cx="792163" cy="431800"/>
          </a:xfrm>
        </p:spPr>
        <p:txBody>
          <a:bodyPr/>
          <a:lstStyle/>
          <a:p>
            <a:pPr eaLnBrk="1" hangingPunct="1"/>
            <a:endParaRPr lang="fr-CA" sz="3000">
              <a:solidFill>
                <a:srgbClr val="D8601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POVINNÁ ŠKOLNÍ DOCHÁZKA</a:t>
            </a:r>
            <a:endParaRPr lang="fr-CA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484313"/>
            <a:ext cx="6419056" cy="5184775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Bývalý pojem: </a:t>
            </a:r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základní škola praktická, </a:t>
            </a:r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dnes </a:t>
            </a:r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Základní škola pro žáky s mentálním postižením, tedy škola zřízená podle § 16 odst. 9 školského zákona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základní škola speciální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speciální třída při základní škole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základní škola</a:t>
            </a:r>
            <a:endParaRPr lang="fr-CA" b="1" dirty="0">
              <a:solidFill>
                <a:srgbClr val="BC541A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640762" cy="1223963"/>
          </a:xfrm>
        </p:spPr>
        <p:txBody>
          <a:bodyPr/>
          <a:lstStyle/>
          <a:p>
            <a:pPr algn="l" eaLnBrk="1" hangingPunct="1"/>
            <a:r>
              <a:rPr lang="cs-CZ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VZDĚLÁVÁNÍ V RÁMCI PROFESNÍ PŘÍPRAVY</a:t>
            </a:r>
            <a:br>
              <a:rPr lang="cs-C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1907704" y="1988840"/>
            <a:ext cx="7236295" cy="4463802"/>
          </a:xfrm>
        </p:spPr>
        <p:txBody>
          <a:bodyPr/>
          <a:lstStyle/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praktická škola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(1 rok a 2 roky)</a:t>
            </a:r>
          </a:p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odborné učiliště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(OU, 2 a 3 roky) </a:t>
            </a:r>
          </a:p>
          <a:p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střední odborné učiliště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(pokud žák vyhoví požadavkům přijímacího řízení a jeho  zdravotní způsobilost to dovoluje)</a:t>
            </a:r>
          </a:p>
          <a:p>
            <a:pPr eaLnBrk="1" hangingPunct="1"/>
            <a:endParaRPr lang="fr-CA" dirty="0">
              <a:solidFill>
                <a:srgbClr val="BC541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DALŠÍ VZDĚLÁVÁNÍ 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557338"/>
            <a:ext cx="6635750" cy="5111750"/>
          </a:xfrm>
        </p:spPr>
        <p:txBody>
          <a:bodyPr/>
          <a:lstStyle/>
          <a:p>
            <a:pPr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večerní školy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kurzy k doplnění vzdělání</a:t>
            </a:r>
          </a:p>
          <a:p>
            <a:pPr>
              <a:defRPr/>
            </a:pP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Domovy pro osoby se zdravotním postižením 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   (dříve ÚSP)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4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LEGISLATIVNÍ HIERARCHIE VE VZDĚLÁVÁNÍ</a:t>
            </a: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699792" y="1417637"/>
            <a:ext cx="5904458" cy="52514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Bílá Kniha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Školský zákon + vyhlášky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Rámcové vzdělávací programy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Školní vzdělávací programy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Učební plány a osnovy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16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FORMY EDUKACE OSOB S MP</a:t>
            </a: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700808"/>
            <a:ext cx="6336506" cy="496828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cs-CZ" sz="40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speciální školství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 inkluzivní školství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42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936848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Legislativní ukotvení vzdělávání</a:t>
            </a: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196752"/>
            <a:ext cx="6336506" cy="5472336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Školský zákon 561/2004</a:t>
            </a:r>
          </a:p>
          <a:p>
            <a:pPr marL="0" indent="0">
              <a:buNone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novela školského zákona č. 82/2015 (inkluzivní vzdělávání, hl. § 16 a 19)</a:t>
            </a:r>
          </a:p>
          <a:p>
            <a:pPr marL="0" indent="0">
              <a:buNone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27/2016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vzdělávání žáků se speciálními vzdělávacími potřebami a žáků nadaných (podpůrná opatření)</a:t>
            </a:r>
          </a:p>
          <a:p>
            <a:pPr marL="0" indent="0">
              <a:buNone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</a:t>
            </a:r>
          </a:p>
          <a:p>
            <a:pPr marL="0" indent="0">
              <a:buNone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72/2005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poskytování poradenských služeb ve školách a školských poradenských zařízeních,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53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648816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INKLUZIVNÍ VZDĚLÁVÁNÍ</a:t>
            </a: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267744" y="1124744"/>
            <a:ext cx="6768306" cy="5544344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PODPŮRNÁ OPATŘENÍ</a:t>
            </a:r>
          </a:p>
          <a:p>
            <a:pPr eaLnBrk="1" hangingPunct="1">
              <a:defRPr/>
            </a:pPr>
            <a:r>
              <a:rPr lang="cs-CZ" sz="1800" b="1" u="sng" dirty="0">
                <a:latin typeface="Times New Roman" pitchFamily="18" charset="0"/>
                <a:cs typeface="Times New Roman" pitchFamily="18" charset="0"/>
              </a:rPr>
              <a:t>Závazná dle §16, školského zákona 561/2004 ve znění zákona 82/2015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800" b="1" i="0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Vyhlášky č. 27/2016 Sb., o vzdělávání žáků se speciálními vzdělávacími potřebami a žáků nadaných, ve znění účinném od 1. 1. 2020</a:t>
            </a:r>
            <a:endParaRPr lang="cs-CZ" sz="1800" b="1" u="sng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Opatření pro podporu inkluzivního vzdělávání žáků se SVP </a:t>
            </a:r>
          </a:p>
          <a:p>
            <a:pPr eaLnBrk="1" hangingPunct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Nezbytné úpravy ve vzdělávání, odpovídající zdravotnímu stavu, kulturnímu prostředí nebo jiným životním podmínkám žáka</a:t>
            </a:r>
          </a:p>
          <a:p>
            <a:pPr eaLnBrk="1" hangingPunct="1">
              <a:defRPr/>
            </a:pP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Poradenství, úprava organizace, obsahu, hodnocení, forem a metod vzdělávání</a:t>
            </a:r>
          </a:p>
          <a:p>
            <a:pPr eaLnBrk="1" hangingPunct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Zabezpečení výuky předmětů speciálně pedagogické péče</a:t>
            </a:r>
          </a:p>
          <a:p>
            <a:pPr eaLnBrk="1" hangingPunct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Úprava podmínek k přijímání do vzdělávání i jeho ukončení</a:t>
            </a:r>
          </a:p>
          <a:p>
            <a:pPr eaLnBrk="1" hangingPunct="1"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Použití kompenzačních pomůcek, speciálních učebnic, využití náhradních komunikačních systémů</a:t>
            </a:r>
          </a:p>
          <a:p>
            <a:pPr eaLnBrk="1" hangingPunct="1">
              <a:defRPr/>
            </a:pP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Vzdělávání podle IVP</a:t>
            </a:r>
          </a:p>
          <a:p>
            <a:pPr eaLnBrk="1" hangingPunct="1">
              <a:defRPr/>
            </a:pP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Využití asistenta pedagoga</a:t>
            </a:r>
          </a:p>
          <a:p>
            <a:pPr eaLnBrk="1" hangingPunct="1">
              <a:defRPr/>
            </a:pP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800" b="1" u="sng" dirty="0">
                <a:latin typeface="Times New Roman" pitchFamily="18" charset="0"/>
                <a:cs typeface="Times New Roman" pitchFamily="18" charset="0"/>
              </a:rPr>
              <a:t>5 stupňů podpůrných opatření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, 3. stupeň pro žáky s LMP, 4. pro SMP a TMP, 5. pro HMP a kombinované postižení)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50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576808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INKLUZIVNÍ VZDĚLÁVÁNÍ</a:t>
            </a: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51720" y="980728"/>
            <a:ext cx="6984330" cy="568836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třídě běžné základní školy se může společně s žáky intaktními vzdělávat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maximálně 5 žáků se SVP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přiznanými podpůrnými opatřeními druhého až pátého stupně.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Edukace je u žáků s MP zaměřena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na rozvoj předpokladů, osvojení si dovedností, vědomostí a návyků nezbytných pro další profesní přípravu. Dále je věnována pozornost vytvoření vlastních postojů a vztahů k lidem, přípravě na praktický život a nenucené zařazení se do společnosti (Vyhláška č. 27/2016)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se realizuje podle školního vzdělávacího programu dotyčné školy, který vychází z Rámcového vzdělávacího programu pro základní vzdělávání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(RVP ZV)</a:t>
            </a:r>
          </a:p>
          <a:p>
            <a:pPr marL="0" indent="0" eaLnBrk="1" hangingPunct="1">
              <a:buNone/>
              <a:defRPr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921802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MOŽNOSTI EDUKACE OSOB S MP</a:t>
            </a:r>
            <a:endParaRPr lang="fr-CA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699792" y="1124745"/>
            <a:ext cx="5904458" cy="5544344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předškolní</a:t>
            </a:r>
          </a:p>
          <a:p>
            <a:pPr eaLnBrk="1" hangingPunct="1"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povinná školní docházka (ZŠ)</a:t>
            </a:r>
          </a:p>
          <a:p>
            <a:pPr eaLnBrk="1" hangingPunct="1">
              <a:defRPr/>
            </a:pPr>
            <a:r>
              <a:rPr lang="cs-CZ" sz="2400" b="1" dirty="0" err="1">
                <a:latin typeface="Times New Roman" panose="02020603050405020304" pitchFamily="18" charset="0"/>
                <a:cs typeface="Times New Roman" pitchFamily="18" charset="0"/>
              </a:rPr>
              <a:t>předprofesní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příprava (SŠ)</a:t>
            </a:r>
          </a:p>
          <a:p>
            <a:pPr eaLnBrk="1" hangingPunct="1"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další vzdělávání</a:t>
            </a:r>
          </a:p>
          <a:p>
            <a:pPr marL="0" indent="0" eaLnBrk="1" hangingPunct="1">
              <a:buNone/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----------------------</a:t>
            </a:r>
          </a:p>
          <a:p>
            <a:pPr marL="0" indent="0" eaLnBrk="1" hangingPunct="1">
              <a:buNone/>
              <a:defRPr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PODPORA: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poradenský systém </a:t>
            </a:r>
          </a:p>
          <a:p>
            <a:pPr eaLnBrk="1" hangingPunct="1"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SPC</a:t>
            </a:r>
            <a:r>
              <a:rPr lang="cs-CZ" sz="2400" dirty="0">
                <a:latin typeface="Times New Roman" panose="02020603050405020304" pitchFamily="18" charset="0"/>
                <a:cs typeface="Times New Roman" pitchFamily="18" charset="0"/>
              </a:rPr>
              <a:t> - </a:t>
            </a:r>
            <a:r>
              <a:rPr lang="cs-CZ" sz="2400" b="0" i="0" u="sng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Vyhláška č. 72/2005 Sb., o poskytování poradenských služeb ve školách a školských poradenských zařízeních, ve znění účinném od 1. 1. 2020</a:t>
            </a:r>
            <a:endParaRPr lang="cs-CZ" sz="2400" u="sng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618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640762" cy="1012825"/>
          </a:xfrm>
        </p:spPr>
        <p:txBody>
          <a:bodyPr/>
          <a:lstStyle/>
          <a:p>
            <a:pPr algn="l" eaLnBrk="1" hangingPunct="1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PŘEDŠKOLNÍ VZDĚLÁVÁNÍ</a:t>
            </a:r>
            <a:br>
              <a:rPr lang="cs-CZ" sz="3200"/>
            </a:br>
            <a:endParaRPr lang="fr-CA" sz="3200" u="sng">
              <a:solidFill>
                <a:srgbClr val="BC541A"/>
              </a:solidFill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484313"/>
            <a:ext cx="6635750" cy="5184775"/>
          </a:xfrm>
        </p:spPr>
        <p:txBody>
          <a:bodyPr/>
          <a:lstStyle/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</a:p>
          <a:p>
            <a:r>
              <a:rPr lang="cs-CZ" sz="4000" dirty="0"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Rámcového vzdělávacího programu pro předškolní vzdělávání</a:t>
            </a:r>
          </a:p>
          <a:p>
            <a:endParaRPr lang="fr-CA" sz="4000" b="1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640762" cy="1012825"/>
          </a:xfrm>
        </p:spPr>
        <p:txBody>
          <a:bodyPr/>
          <a:lstStyle/>
          <a:p>
            <a:pPr algn="l" eaLnBrk="1" hangingPunct="1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FUNKCE PŘEDŠKOLNÍHO VZDĚLÁVÁNÍ JEDINCŮ S MP</a:t>
            </a:r>
            <a:br>
              <a:rPr lang="cs-CZ" sz="3200" dirty="0"/>
            </a:br>
            <a:endParaRPr lang="fr-CA" sz="3200" u="sng" dirty="0">
              <a:solidFill>
                <a:srgbClr val="BC541A"/>
              </a:solidFill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39752" y="1417638"/>
            <a:ext cx="6804248" cy="5251451"/>
          </a:xfrm>
        </p:spPr>
        <p:txBody>
          <a:bodyPr/>
          <a:lstStyle/>
          <a:p>
            <a:pPr marL="0" indent="0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diagnostická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(vzhledem k zařazení dítěte do dalšího vzdělávání)</a:t>
            </a:r>
          </a:p>
          <a:p>
            <a:pPr marL="0" indent="0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reedukační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(rozvoj postižených funkcí s ohledem na kognitivní procesy)</a:t>
            </a:r>
          </a:p>
          <a:p>
            <a:pPr marL="0" indent="0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rehabilitační</a:t>
            </a:r>
          </a:p>
          <a:p>
            <a:pPr marL="0" indent="0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léčebně výchovná</a:t>
            </a:r>
          </a:p>
          <a:p>
            <a:pPr marL="0" indent="0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respitní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(úleva rodičům starajícím se o dítě s postižením)</a:t>
            </a:r>
          </a:p>
          <a:p>
            <a:pPr marL="0" indent="0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výchovná a vzdělávací</a:t>
            </a:r>
          </a:p>
          <a:p>
            <a:endParaRPr lang="fr-CA" sz="4000" b="1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60596"/>
      </p:ext>
    </p:extLst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414</TotalTime>
  <Words>565</Words>
  <Application>Microsoft Office PowerPoint</Application>
  <PresentationFormat>Předvádění na obrazovce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140</vt:lpstr>
      <vt:lpstr>Průřez  systémem vzdělávání jedinců s mentálním postižením </vt:lpstr>
      <vt:lpstr>LEGISLATIVNÍ HIERARCHIE VE VZDĚLÁVÁNÍ</vt:lpstr>
      <vt:lpstr>FORMY EDUKACE OSOB S MP</vt:lpstr>
      <vt:lpstr>Legislativní ukotvení vzdělávání</vt:lpstr>
      <vt:lpstr>INKLUZIVNÍ VZDĚLÁVÁNÍ</vt:lpstr>
      <vt:lpstr>INKLUZIVNÍ VZDĚLÁVÁNÍ</vt:lpstr>
      <vt:lpstr>MOŽNOSTI EDUKACE OSOB S MP</vt:lpstr>
      <vt:lpstr>PŘEDŠKOLNÍ VZDĚLÁVÁNÍ </vt:lpstr>
      <vt:lpstr>FUNKCE PŘEDŠKOLNÍHO VZDĚLÁVÁNÍ JEDINCŮ S MP </vt:lpstr>
      <vt:lpstr>POVINNÁ ŠKOLNÍ DOCHÁZKA</vt:lpstr>
      <vt:lpstr>VZDĚLÁVÁNÍ V RÁMCI PROFESNÍ PŘÍPRAVY </vt:lpstr>
      <vt:lpstr>DALŠÍ VZDĚLÁVÁNÍ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Kateřina Heislerová</cp:lastModifiedBy>
  <cp:revision>47</cp:revision>
  <dcterms:created xsi:type="dcterms:W3CDTF">2012-10-17T20:18:39Z</dcterms:created>
  <dcterms:modified xsi:type="dcterms:W3CDTF">2021-03-12T18:51:43Z</dcterms:modified>
</cp:coreProperties>
</file>