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2" r:id="rId5"/>
    <p:sldId id="264" r:id="rId6"/>
    <p:sldId id="257" r:id="rId7"/>
    <p:sldId id="266" r:id="rId8"/>
    <p:sldId id="258" r:id="rId9"/>
    <p:sldId id="267" r:id="rId10"/>
    <p:sldId id="268" r:id="rId11"/>
    <p:sldId id="269" r:id="rId12"/>
    <p:sldId id="260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7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9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1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3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5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ritick%C3%A9_my%C5%A1len%C3%A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Dramatick%C3%A1_v%C3%BDchova" TargetMode="External"/><Relationship Id="rId5" Type="http://schemas.openxmlformats.org/officeDocument/2006/relationships/hyperlink" Target="https://cs.wikipedia.org/wiki/Projektov%C3%A9_u%C4%8Den%C3%AD" TargetMode="External"/><Relationship Id="rId4" Type="http://schemas.openxmlformats.org/officeDocument/2006/relationships/hyperlink" Target="https://cs.wikipedia.org/wiki/Brainstorm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9uBbxHLlIw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3p9mHrLsI&amp;t=24s" TargetMode="External"/><Relationship Id="rId2" Type="http://schemas.openxmlformats.org/officeDocument/2006/relationships/hyperlink" Target="https://www.youtube.com/watch?v=HKmn9FmH6S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C7714-3F5F-4241-8F0B-084CA1ABD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072110"/>
            <a:ext cx="4425950" cy="186234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S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lehkým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MENTÁLNÍM POSTIŽENÍM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81B90FF6-B810-4C0A-AF2F-88A03C4DE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1" b="1"/>
          <a:stretch/>
        </p:blipFill>
        <p:spPr>
          <a:xfrm>
            <a:off x="4675367" y="713433"/>
            <a:ext cx="3764007" cy="5431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EB24B-7434-489B-9DE3-9FEFAAB33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54" r="1" b="1"/>
          <a:stretch/>
        </p:blipFill>
        <p:spPr>
          <a:xfrm>
            <a:off x="8468139" y="765231"/>
            <a:ext cx="3723861" cy="537654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984692-45E4-41A0-8718-795DE73D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" y="3293129"/>
            <a:ext cx="4297680" cy="248146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žáka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učitele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Pomůcky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49735B-7A94-4CFA-B31A-CFBAD459B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8711" y="716225"/>
            <a:ext cx="64008" cy="54315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1D93C0-264E-4786-AF1F-0C3CAA46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60" y="1962150"/>
            <a:ext cx="6112586" cy="364490"/>
          </a:xfrm>
        </p:spPr>
        <p:txBody>
          <a:bodyPr>
            <a:normAutofit fontScale="90000"/>
          </a:bodyPr>
          <a:lstStyle/>
          <a:p>
            <a:r>
              <a:rPr lang="cs-CZ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DOBRÉHO UČITELE</a:t>
            </a:r>
            <a:br>
              <a:rPr lang="cs-C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osoba, dítě, patro&#10;&#10;Popis byl vytvořen automaticky">
            <a:extLst>
              <a:ext uri="{FF2B5EF4-FFF2-40B4-BE49-F238E27FC236}">
                <a16:creationId xmlns:a16="http://schemas.microsoft.com/office/drawing/2014/main" id="{4DE46986-9095-44BC-8FC0-7B869C746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5766" b="-1"/>
          <a:stretch/>
        </p:blipFill>
        <p:spPr>
          <a:xfrm>
            <a:off x="7546488" y="1631695"/>
            <a:ext cx="4645511" cy="41825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5C5F2-28E3-4559-B01B-1913196E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2133600"/>
            <a:ext cx="6167120" cy="3566160"/>
          </a:xfrm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zájem o žáka • širší rozhled • komunikativní schopnosti • trpělivost • spravedlivost a objektivnost • důslednost • pedagogické mistrovství • morální kvality • zájem o obor • schopnost udržet kázeň • profesionalita • důkladná znalost oboru • kultura chování • empatie • tolerance • kultura vyjadřování • zájem o práci učitele • obecná vzdělanost • znalost didaktických postupů • znalost pedagogiky a psychologie • vnější vzhled • veřejná aktivita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osoba, muž, vázanka&#10;&#10;Popis byl vytvořen automaticky">
            <a:extLst>
              <a:ext uri="{FF2B5EF4-FFF2-40B4-BE49-F238E27FC236}">
                <a16:creationId xmlns:a16="http://schemas.microsoft.com/office/drawing/2014/main" id="{E85693BB-C196-49C3-85BB-5FFCF49F5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r="26488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1D93C0-264E-4786-AF1F-0C3CAA46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954822"/>
          </a:xfrm>
        </p:spPr>
        <p:txBody>
          <a:bodyPr anchor="b"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UČITELE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5C5F2-28E3-4559-B01B-1913196E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6" y="1345464"/>
            <a:ext cx="7275443" cy="4638776"/>
          </a:xfrm>
        </p:spPr>
        <p:txBody>
          <a:bodyPr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ŽÁKŮ (VÝZKUM UK):</a:t>
            </a:r>
          </a:p>
          <a:p>
            <a:pPr>
              <a:lnSpc>
                <a:spcPct val="130000"/>
              </a:lnSpc>
            </a:pPr>
            <a:endParaRPr lang="cs-CZ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Žáci očekávají, že učitel: </a:t>
            </a:r>
          </a:p>
          <a:p>
            <a:pPr>
              <a:lnSpc>
                <a:spcPct val="130000"/>
              </a:lnSpc>
            </a:pPr>
            <a:r>
              <a:rPr lang="cs-CZ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 spravedlivý - Umí učit, hodně naučí - Udržuje řád, kázeň, pořádek - Je přátelský, vytváří příjemnou atmosféru - Má demokratický styl řízení a jednání - Umí pochválit - Je odborníkem ve svém předmětu </a:t>
            </a:r>
          </a:p>
          <a:p>
            <a:pPr>
              <a:lnSpc>
                <a:spcPct val="130000"/>
              </a:lnSpc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Žáci očekávají, že učitel: </a:t>
            </a:r>
          </a:p>
          <a:p>
            <a:pPr>
              <a:lnSpc>
                <a:spcPct val="130000"/>
              </a:lnSpc>
            </a:pPr>
            <a:r>
              <a:rPr lang="cs-CZ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Nezesměšňuje je, neironizuje - Nevzbuzuje strach - Nenudí - Nemá nepřiměřené nároky (ani příliš vysoké, ale ani příliš nízké) - Není autoritářský, ale na druhé straně ani příliš liberální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F956F3-3B02-4329-8C8F-C545B5B6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50" y="264161"/>
            <a:ext cx="6000739" cy="972930"/>
          </a:xfrm>
        </p:spPr>
        <p:txBody>
          <a:bodyPr>
            <a:normAutofit/>
          </a:bodyPr>
          <a:lstStyle/>
          <a:p>
            <a:r>
              <a:rPr lang="cs-C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stůl, pracovní stůl&#10;&#10;Popis byl vytvořen automaticky">
            <a:extLst>
              <a:ext uri="{FF2B5EF4-FFF2-40B4-BE49-F238E27FC236}">
                <a16:creationId xmlns:a16="http://schemas.microsoft.com/office/drawing/2014/main" id="{54D0B890-FC5C-4975-B66A-6291DFFD0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r="20761" b="-1"/>
          <a:stretch/>
        </p:blipFill>
        <p:spPr>
          <a:xfrm>
            <a:off x="7546488" y="1631695"/>
            <a:ext cx="4645511" cy="41825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0D887-84CB-44B6-8B81-D48E0C55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0" y="1849120"/>
            <a:ext cx="6187440" cy="3860800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Metody slovní: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Vysvětlování, přednáška, práce s textem, rozhovor</a:t>
            </a:r>
          </a:p>
          <a:p>
            <a:pPr>
              <a:lnSpc>
                <a:spcPct val="13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 názorně demonstrační: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Předvádění a pozorování, práce s obrazem, instruktáž</a:t>
            </a:r>
          </a:p>
          <a:p>
            <a:pPr>
              <a:lnSpc>
                <a:spcPct val="13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 praktické: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Napodobování, manipulování, experimentování</a:t>
            </a:r>
          </a:p>
          <a:p>
            <a:pPr>
              <a:lnSpc>
                <a:spcPct val="13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Aktivizační metody:</a:t>
            </a:r>
          </a:p>
          <a:p>
            <a:pPr>
              <a:lnSpc>
                <a:spcPct val="130000"/>
              </a:lnSpc>
            </a:pPr>
            <a:r>
              <a:rPr lang="cs-CZ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Diskuze, inscenace, didaktická hra</a:t>
            </a:r>
          </a:p>
          <a:p>
            <a:pPr>
              <a:lnSpc>
                <a:spcPct val="130000"/>
              </a:lnSpc>
            </a:pPr>
            <a:endParaRPr lang="cs-CZ" sz="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849A1464-1B47-49E3-9C98-C9DBE87A2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r="7465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F956F3-3B02-4329-8C8F-C545B5B6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332450"/>
            <a:ext cx="2611120" cy="1059470"/>
          </a:xfrm>
        </p:spPr>
        <p:txBody>
          <a:bodyPr anchor="b"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0D887-84CB-44B6-8B81-D48E0C55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91440"/>
            <a:ext cx="6754446" cy="6167615"/>
          </a:xfrm>
        </p:spPr>
        <p:txBody>
          <a:bodyPr anchor="t">
            <a:normAutofit lnSpcReduction="10000"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Frontální (hromadná)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Skupinová (kooperativní)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Samostatná práce žáka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Individualizovaná či individuální výuka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Partnerská výuka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Kritické myšl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Kritické myšlení</a:t>
            </a:r>
            <a:endParaRPr lang="cs-CZ" sz="200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Brainstorm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Brainstorming</a:t>
            </a:r>
            <a:endParaRPr lang="cs-CZ" sz="200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Projektové uč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Projektová výuka</a:t>
            </a:r>
            <a:endParaRPr lang="cs-CZ" sz="200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Dramatická výcho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Výuka dramatem</a:t>
            </a:r>
            <a:endParaRPr lang="cs-CZ" sz="200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Učení v životních situacích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Televizní výuka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Výuka podporovaná počítačem</a:t>
            </a:r>
          </a:p>
          <a:p>
            <a:pPr>
              <a:lnSpc>
                <a:spcPct val="130000"/>
              </a:lnSpc>
            </a:pPr>
            <a:endParaRPr lang="cs-CZ" sz="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621C08-C1A0-49AA-936C-938B1004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72111"/>
            <a:ext cx="4429125" cy="1527516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cs-CZ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7F39C-20E1-41D2-B42E-4F717A07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SVP osob s MP:</a:t>
            </a:r>
          </a:p>
          <a:p>
            <a:pPr>
              <a:lnSpc>
                <a:spcPct val="130000"/>
              </a:lnSpc>
            </a:pPr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https://www.youtube.com/watch?v=9uBbxHLlIww</a:t>
            </a:r>
            <a:endParaRPr lang="cs-CZ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cs-CZ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žáků s PAS:</a:t>
            </a:r>
          </a:p>
          <a:p>
            <a:pPr>
              <a:lnSpc>
                <a:spcPct val="130000"/>
              </a:lnSpc>
            </a:pPr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https://www.youtube.com/watch?v=VrbJDVx1asQ</a:t>
            </a:r>
          </a:p>
          <a:p>
            <a:pPr>
              <a:lnSpc>
                <a:spcPct val="130000"/>
              </a:lnSpc>
            </a:pPr>
            <a:endParaRPr lang="cs-CZ" sz="1300" dirty="0"/>
          </a:p>
          <a:p>
            <a:pPr>
              <a:lnSpc>
                <a:spcPct val="130000"/>
              </a:lnSpc>
            </a:pPr>
            <a:endParaRPr lang="cs-CZ" sz="1300" dirty="0"/>
          </a:p>
        </p:txBody>
      </p:sp>
      <p:pic>
        <p:nvPicPr>
          <p:cNvPr id="5" name="Obrázek 4" descr="Obsah obrázku text, osoba, interiér, skupina&#10;&#10;Popis byl vytvořen automaticky">
            <a:extLst>
              <a:ext uri="{FF2B5EF4-FFF2-40B4-BE49-F238E27FC236}">
                <a16:creationId xmlns:a16="http://schemas.microsoft.com/office/drawing/2014/main" id="{579BDB30-C1A3-480A-A0BC-D8D54E22F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14" y="1596805"/>
            <a:ext cx="6514470" cy="3664389"/>
          </a:xfrm>
          <a:prstGeom prst="rect">
            <a:avLst/>
          </a:prstGeom>
        </p:spPr>
      </p:pic>
      <p:sp>
        <p:nvSpPr>
          <p:cNvPr id="38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4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21C08-C1A0-49AA-936C-938B1004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20193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7F39C-20E1-41D2-B42E-4F717A07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075" y="0"/>
            <a:ext cx="7400925" cy="6858000"/>
          </a:xfrm>
        </p:spPr>
        <p:txBody>
          <a:bodyPr>
            <a:normAutofit fontScale="70000" lnSpcReduction="20000"/>
          </a:bodyPr>
          <a:lstStyle/>
          <a:p>
            <a:pPr algn="l"/>
            <a:endParaRPr lang="cs-CZ" sz="23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žáky se speciálními vzdělávacími potřebami jsou dle § 16 školského zákona (zákon č. 561/2004 Sb. o předškolním, základním, středním, vyšším odborném a jiném vzdělávání) považovány osoby:</a:t>
            </a:r>
          </a:p>
          <a:p>
            <a:pPr algn="l"/>
            <a:endParaRPr lang="cs-CZ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postižením</a:t>
            </a:r>
            <a:r>
              <a:rPr lang="cs-CZ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(tělesným, zrakovým, sluchovým, mentálním, autismem, vadami řeči, souběžným postižením více vadami, vývojovými poruchami učení nebo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zdravotním znevýhodněním</a:t>
            </a:r>
            <a:r>
              <a:rPr lang="cs-CZ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(zdravotním oslabením, dlouhodobým onemocněním a lehčími zdravotními poruchami vedoucími k poruchám učení a chování)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 </a:t>
            </a:r>
            <a:r>
              <a:rPr lang="cs-CZ" sz="2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sociálním  znevýhodněním</a:t>
            </a:r>
            <a:r>
              <a:rPr lang="cs-CZ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(z rodinného prostředí s nízkým sociálně kulturním postavením, ohrožení sociálně patologickými jevy, s nařízenou ústavní výchovou nebo uloženou ochrannou výchovou a žáci v postavení azylantů a účastníků řízení o udělení azylu)</a:t>
            </a:r>
          </a:p>
          <a:p>
            <a:pPr algn="l"/>
            <a:r>
              <a:rPr lang="cs-CZ" sz="23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Dítětem, žákem a studentem se speciálními vzdělávacími potřebami se rozumí osoba, která k naplnění svých vzdělávacích možností nebo k uplatnění nebo užívání svých práv na rovnoprávném základě s ostatními potřebuje poskytnutí podpůrných opatření</a:t>
            </a:r>
            <a:endParaRPr lang="cs-CZ" sz="23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osoba, stůl, dítě, interiér&#10;&#10;Popis byl vytvořen automaticky">
            <a:extLst>
              <a:ext uri="{FF2B5EF4-FFF2-40B4-BE49-F238E27FC236}">
                <a16:creationId xmlns:a16="http://schemas.microsoft.com/office/drawing/2014/main" id="{F9A518F1-F6A4-4A4F-8129-6D03CE4F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1" y="3641598"/>
            <a:ext cx="3524250" cy="23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621C08-C1A0-49AA-936C-938B1004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500" u="sng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7F39C-20E1-41D2-B42E-4F717A07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sz="1100">
                <a:latin typeface="Times New Roman" panose="02020603050405020304" pitchFamily="18" charset="0"/>
                <a:cs typeface="Times New Roman" panose="02020603050405020304" pitchFamily="18" charset="0"/>
              </a:rPr>
              <a:t>JAKÉ JSOU KONKRÉTNÍ SVP ŽÁKA S LMP?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sz="1100">
                <a:latin typeface="Times New Roman" panose="02020603050405020304" pitchFamily="18" charset="0"/>
                <a:cs typeface="Times New Roman" panose="02020603050405020304" pitchFamily="18" charset="0"/>
              </a:rPr>
              <a:t>JAKÉ JSOU KONKRÉTNÍ MOŽNOSTI PODPORY V RÁMCI ZŠ?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sz="1100">
                <a:latin typeface="Times New Roman" panose="02020603050405020304" pitchFamily="18" charset="0"/>
                <a:cs typeface="Times New Roman" panose="02020603050405020304" pitchFamily="18" charset="0"/>
              </a:rPr>
              <a:t>JAKÉ JSOU PŘÍČINY TOHO, ŽE TYTO DĚTI MAJÍ SVP?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sz="1100">
                <a:latin typeface="Times New Roman" panose="02020603050405020304" pitchFamily="18" charset="0"/>
                <a:cs typeface="Times New Roman" panose="02020603050405020304" pitchFamily="18" charset="0"/>
              </a:rPr>
              <a:t>KDO VYMEZUJE SVP KONKRÉTNÍHO ŽÁKA?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sz="1100">
                <a:latin typeface="Times New Roman" panose="02020603050405020304" pitchFamily="18" charset="0"/>
                <a:cs typeface="Times New Roman" panose="02020603050405020304" pitchFamily="18" charset="0"/>
              </a:rPr>
              <a:t>K ČEMU SLOUŽÍ STANOVENÍ SVP ŽÁKOVI, ŠKOLE, SPOLUŽÁKŮM?</a:t>
            </a:r>
          </a:p>
          <a:p>
            <a:pPr>
              <a:lnSpc>
                <a:spcPct val="130000"/>
              </a:lnSpc>
            </a:pPr>
            <a:endParaRPr lang="cs-CZ" sz="1100"/>
          </a:p>
          <a:p>
            <a:pPr>
              <a:lnSpc>
                <a:spcPct val="130000"/>
              </a:lnSpc>
            </a:pPr>
            <a:endParaRPr lang="cs-CZ" sz="1100"/>
          </a:p>
        </p:txBody>
      </p:sp>
      <p:pic>
        <p:nvPicPr>
          <p:cNvPr id="5" name="Obrázek 4" descr="Obsah obrázku text, interiér, patro, strop&#10;&#10;Popis byl vytvořen automaticky">
            <a:extLst>
              <a:ext uri="{FF2B5EF4-FFF2-40B4-BE49-F238E27FC236}">
                <a16:creationId xmlns:a16="http://schemas.microsoft.com/office/drawing/2014/main" id="{B2314927-72F8-4194-ADA1-F03AB762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3" y="1295962"/>
            <a:ext cx="6415151" cy="42660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21C08-C1A0-49AA-936C-938B1004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2723887"/>
          </a:xfrm>
        </p:spPr>
        <p:txBody>
          <a:bodyPr>
            <a:normAutofit/>
          </a:bodyPr>
          <a:lstStyle/>
          <a:p>
            <a:pPr algn="ctr"/>
            <a:r>
              <a:rPr lang="cs-C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VZDĚLÁVACÍ POTŘEBY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7F39C-20E1-41D2-B42E-4F717A07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524" y="1238250"/>
            <a:ext cx="7077075" cy="5619751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SVP ŽÁKŮ S LMP: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názornost, individuální přístup, systematičnost, přiměřenost, trvalost, praktická využitelnost, pozitivní motivace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MOŽNOSTI PODPORY (PODPŮRNÁ OPATŘENÍ):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poradenství-ŠPP, SPZ, IVP, asistent pedagoga, úprava prostoru (PAS), hodnocení, průběhu, náplně, formy a rozsahu vzdělávání (minimální výstupy),speciální pomůcky, učebnice, úprava hodnocení, práce s kolektivem, hodiny speciálně pedagogické péče, zapojení terapií a speciálních metod ve vzdělávání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PŘÍČINY SVP: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(kognice, motorika, sociabilita, emocionalita, pozornost, NKS), možný vliv prostředí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ROZSAH SVP VYMEZUJE: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ŠPZ (SPC, PPP)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VYMEZENÍ SVP SLOUŽÍ: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žákovi k maximální podpoře v rámci vzdělávání, konkretizaci jeho potřeb a systematickému individuálnímu přístupu k jeho vzdělávání, předcházení znevýhodnění žáka vůči intaktním spolužákům, podpora tolerance a empatie majority, osvěta, budování prosociálního chování a přístupu v mezilidských vztazích, otevřenost školy, moderní vzdělávací tendence související s dnešním inkluzivním pojetím přístupu k lidem s postižením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interiér, mladý&#10;&#10;Popis byl vytvořen automaticky">
            <a:extLst>
              <a:ext uri="{FF2B5EF4-FFF2-40B4-BE49-F238E27FC236}">
                <a16:creationId xmlns:a16="http://schemas.microsoft.com/office/drawing/2014/main" id="{C6D82578-30A9-40D9-B23A-8487106E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2" y="4048125"/>
            <a:ext cx="3411973" cy="22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270825-C0FC-4E8B-97DE-0F68CFD2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ŽÁKA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F7EAC-EF6E-42EA-BFC5-36AB3A73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 k inkluzi (Rytmus):</a:t>
            </a:r>
          </a:p>
          <a:p>
            <a:pPr>
              <a:lnSpc>
                <a:spcPct val="130000"/>
              </a:lnSpc>
            </a:pPr>
            <a:r>
              <a:rPr lang="cs-CZ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https://www.youtube.com/watch?v=HKmn9FmH6So</a:t>
            </a:r>
            <a:endParaRPr lang="cs-CZ" sz="1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cs-CZ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cs-CZ" sz="1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Doučování osob s MP: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cs-CZ" sz="11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https://www.youtube.com/watch?v=fd3p9mHrLsI&amp;t=24s</a:t>
            </a:r>
            <a:endParaRPr lang="cs-CZ" sz="1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cs-CZ" sz="1100" dirty="0"/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DA10BA9D-6A91-490C-8E41-A823692DCE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" b="-1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70825-C0FC-4E8B-97DE-0F68CFD2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2170747"/>
          </a:xfrm>
        </p:spPr>
        <p:txBody>
          <a:bodyPr/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ŽÁKA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F7EAC-EF6E-42EA-BFC5-36AB3A73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1" y="276225"/>
            <a:ext cx="6634354" cy="6334125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všeobecné informovanosti, reálných představ, očekávání, předcházení obavám, strachu, nepochopení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(žák, spolužáci, rodiče)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spolupráce rodiny a školy (a SPC)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kolektivem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(ranní kroužky, zapojování žáka do všech aktivit, autoevaluace žáka i třídy, vzájemná komunikace, psychomotorické hry, zaměření na vztahy)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Vhodné místo k posazení žáka v rámci třídy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(zvážit míru vyrušování, přítomnost AP, pozornost, sociabilitu, samostatnost, úroveň percepce, komunikační dovednosti, prostor třídy (zdroj světla, výhled z okna, zvuky,...)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budování pochopení role žáka, spolužáka a dodržování norem třídy a školy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třeba být názorný, vše řešit předem, jasně, s příkladem, motivovat, nevyhrožovat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psychikou žáka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nepodcenit prožívání, vyčlenění, selhání, šikanu…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A1130E-6B68-415F-9156-3EDC2B89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7" y="3840480"/>
            <a:ext cx="4341494" cy="21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5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1D93C0-264E-4786-AF1F-0C3CAA46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cs-CZ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UČITELE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5C5F2-28E3-4559-B01B-1913196E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PROINKLUZIVNÍ VIDEO (RYTMUS):</a:t>
            </a:r>
          </a:p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https://www.youtube.com/watch?v=3K1OM3EyAr4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763AB6AB-1829-452C-AE05-2DC87C1C6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r="15712" b="-1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D93C0-264E-4786-AF1F-0C3CAA46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2078727"/>
          </a:xfrm>
        </p:spPr>
        <p:txBody>
          <a:bodyPr/>
          <a:lstStyle/>
          <a:p>
            <a:pPr algn="ctr"/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5C5F2-28E3-4559-B01B-1913196E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5" y="266700"/>
            <a:ext cx="6800850" cy="6343649"/>
          </a:xfrm>
        </p:spPr>
        <p:txBody>
          <a:bodyPr>
            <a:normAutofit fontScale="70000" lnSpcReduction="20000"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Učitel je jedním ze základních činitelů vzdělávacího procesu, profesionálně kvalifikovaný pedagogický pracovník, spoluzodpovědný za přípravu, řízení, organizaci a výsledky tohoto procesu</a:t>
            </a:r>
          </a:p>
          <a:p>
            <a:endParaRPr lang="cs-CZ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prvním místě dítě, pak žák, pak teprve LMP, SVP </a:t>
            </a:r>
          </a:p>
          <a:p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vlastní psychikou, sebevědomím, sebepojetím, sebehodnocením (promítá se do přístupu k žákům, rodičům i spolupracovníkům)</a:t>
            </a:r>
          </a:p>
          <a:p>
            <a:endParaRPr lang="cs-CZ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POTŘEBY INKLIZIVNÍHO UČITELE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vzdělání, rozhled i v oblasti speciální pedagogiky, sociální a komunikativní předpoklady, odborný rozhled,  tolerance, empatie, sebevědomí, schopnost udržet si </a:t>
            </a:r>
            <a:r>
              <a:rPr lang="cs-CZ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erspekt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být partnerem, průvodcem, kamarádem, být manažerem třídy, komunikativním spolupracovníkem (s kolegy, rodiči, ŠPZ…)</a:t>
            </a:r>
          </a:p>
          <a:p>
            <a:endParaRPr lang="cs-CZ" sz="2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 UČITELŮ: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„učitel předmětu“ (</a:t>
            </a:r>
            <a:r>
              <a:rPr lang="cs-CZ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logotrop</a:t>
            </a:r>
            <a:r>
              <a:rPr lang="cs-CZ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„učitel žáků“ (</a:t>
            </a:r>
            <a:r>
              <a:rPr lang="cs-CZ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paidotrop</a:t>
            </a:r>
            <a:r>
              <a:rPr lang="cs-CZ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Autoritativní x liberální x demokratický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vizitka, dokument, pracovní stůl&#10;&#10;Popis byl vytvořen automaticky">
            <a:extLst>
              <a:ext uri="{FF2B5EF4-FFF2-40B4-BE49-F238E27FC236}">
                <a16:creationId xmlns:a16="http://schemas.microsoft.com/office/drawing/2014/main" id="{9615D284-CE83-48F3-BFF0-174612E09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635747"/>
            <a:ext cx="3676140" cy="25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120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C"/>
      </a:dk2>
      <a:lt2>
        <a:srgbClr val="E2E8E4"/>
      </a:lt2>
      <a:accent1>
        <a:srgbClr val="EE6EC4"/>
      </a:accent1>
      <a:accent2>
        <a:srgbClr val="EB4E75"/>
      </a:accent2>
      <a:accent3>
        <a:srgbClr val="EE836E"/>
      </a:accent3>
      <a:accent4>
        <a:srgbClr val="E09227"/>
      </a:accent4>
      <a:accent5>
        <a:srgbClr val="A7A74D"/>
      </a:accent5>
      <a:accent6>
        <a:srgbClr val="7FB13A"/>
      </a:accent6>
      <a:hlink>
        <a:srgbClr val="568E68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1029</Words>
  <Application>Microsoft Office PowerPoint</Application>
  <PresentationFormat>Širokoúhlá obrazovka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Meiryo</vt:lpstr>
      <vt:lpstr>Arial</vt:lpstr>
      <vt:lpstr>Corbel</vt:lpstr>
      <vt:lpstr>Times New Roman</vt:lpstr>
      <vt:lpstr>Wingdings</vt:lpstr>
      <vt:lpstr>ShojiVTI</vt:lpstr>
      <vt:lpstr>ŽÁK S lehkým MENTÁLNÍM POSTIŽENÍM</vt:lpstr>
      <vt:lpstr>SPECIÁLNÍ VZDĚLÁVACÍ POTŘEBY</vt:lpstr>
      <vt:lpstr>SPECIÁLNÍ VZDĚLÁVACÍ POTŘEBY</vt:lpstr>
      <vt:lpstr>SPECIÁLNÍ VZDĚLÁVACÍ POTŘEBY</vt:lpstr>
      <vt:lpstr>SPECIÁLNÍ VZDĚLÁVACÍ POTŘEBY</vt:lpstr>
      <vt:lpstr>ROLE ŽÁKA</vt:lpstr>
      <vt:lpstr>ROLE ŽÁKA</vt:lpstr>
      <vt:lpstr>ROLE UČITELE</vt:lpstr>
      <vt:lpstr>ROLE UČITELE</vt:lpstr>
      <vt:lpstr>CHARAKTERISTIKA DOBRÉHO UČITELE </vt:lpstr>
      <vt:lpstr>ROLE UČITELE</vt:lpstr>
      <vt:lpstr>METODY</vt:lpstr>
      <vt:lpstr>METODY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ŽÁK S METÁLNÍM POSTIŽENÍM</dc:title>
  <dc:creator>Kateřina Heislerová</dc:creator>
  <cp:lastModifiedBy>Kateřina Heislerová</cp:lastModifiedBy>
  <cp:revision>17</cp:revision>
  <dcterms:created xsi:type="dcterms:W3CDTF">2021-05-02T17:10:56Z</dcterms:created>
  <dcterms:modified xsi:type="dcterms:W3CDTF">2021-05-02T20:54:15Z</dcterms:modified>
</cp:coreProperties>
</file>