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EA0FC0-7E11-45C9-B37E-28B8F8744DAE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62B6-B94D-4DC9-91EE-2117DB72B9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4C0F-8243-49E6-B534-545B417A7D32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48F-7E05-4063-A633-650AA41276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5B3-5FD2-483B-9E31-A3DCF1D4F327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5E95-F1A9-4728-9394-4A5130BDD6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550D-B874-4375-A353-B9706113439D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00BC-A8F7-4D40-99E0-B91E604CE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1CB-6924-4043-B225-5B85C02CEAFD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C880-C044-4238-953F-AFFE425B62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263-A48E-49C9-9E0C-13AD52E7B11C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9AF4-B7D4-4190-8A0D-9A3A3DF593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B13-5AFD-4165-B2B5-0C3D3DBC74E7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807B-78D2-4122-B12E-CEE92BB2FF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0A86-34CA-4C71-AB17-07F8CC980AA3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F30B-3392-4809-92E0-0A0DBAC4E9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2CAB-3DD2-445A-8FA5-E14102E9B8B4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5931-DC25-488F-A49F-2253DC6451C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E91F-A9FA-44BB-A996-8741A6336A02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11F1-CE57-4E90-95CF-67BB3F85E7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240-9676-496C-A95C-2771AFDB0F07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9EEA-E94A-4E2B-97FB-CF7474D350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18DC-B50A-4C74-845D-2CDCD59A3D57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FC6A-6C00-49AC-87CB-9802ABC3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63BEF4-12FA-4453-9F26-90CCE2A70DC5}" type="datetimeFigureOut">
              <a:rPr lang="fr-FR"/>
              <a:pPr>
                <a:defRPr/>
              </a:pPr>
              <a:t>03/11/2020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C4464-8E99-4E3D-8E67-290B1D22F6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2160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dětí  s Downovým  syndromem</a:t>
            </a:r>
            <a:endParaRPr lang="fr-CA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2348881"/>
            <a:ext cx="3672408" cy="10801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04864"/>
            <a:ext cx="4104456" cy="16973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51520" y="-819472"/>
            <a:ext cx="8435280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5793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žáky, kteří v důsledku nižších rozumových schopností nezvládnou požadavky běžné ZŠ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Žáci s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lehkou mentální retardací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 pásmu podprůměru či v hraničním pásmu MR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Cílem: vybavit žáky tak, aby se uplatnili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 praktickém životě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Běžné předměty,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více výchov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(hl. pracovní vyučování) +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řečová výchova, cizí jazyk volitelný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Neplést s praktickou školou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(střední škola)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být zřízena přípravná třída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51520" y="-819472"/>
            <a:ext cx="8435280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sz="28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5793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Býv</a:t>
            </a:r>
            <a:r>
              <a:rPr lang="cs-CZ" dirty="0"/>
              <a:t>. ZŠ praktické nebyly zcela zrušeny, jen byl upraven název.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 důsledku trendu inkluze žáků s LPM do běžných škol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 souladu s novelou školského zákona se pouze ruší Příloha 2 RVP ZV  - upravující vzdělávání žáků s lehkým mentálním postižením (RVP – LMP), od 1.9. 2020 se všichni žáci z těchto škol vzdělávají podle ŠVP v souladu s upraveným RVP ZV, resp. podle IVP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br>
              <a:rPr lang="cs-CZ" sz="2800" b="1" u="sng" cap="all" dirty="0"/>
            </a:br>
            <a:r>
              <a:rPr lang="cs-CZ" sz="40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Dříve pomocná škola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10letá (často až do 17 let)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Dělí se na dva stupně v RVP, ale je 4 stupňová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roky)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, osobní hygieny, osvojení si pracovních dovedností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blocích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hlavně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slovní, doplňkově známkami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žáky, kteří v důsledku nižších rozumových schopností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nezvládnou požadavky běžné ZŠ i ZŠ praktické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středně těžká MR,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hluboká MR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(tzv. rehabilitační třídy)      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 k dosažení maximální možné míry samostatnosti a nezávislosti na péči druhých osob a k zapojení do společenského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896545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relaxační koutek, není klasické uspořádání lavic, hodně názorných pomůcek, speciální metody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třída nižšího stupně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8 žáků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střední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10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vyšší i pracovní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10 žáků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čtení, psaní, počty, věcné učení, smyslová výchova, pracovní a výtvarná výchova, tělesná výchova, hudební výchova, řečová výchova, zdravotní tělesná výchova,dramatická výchova, práce s počítačem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Má tzv.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přípravný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3 roky, pro žáky s těžkým postižením)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69269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VLIV VZDĚLÁNÍ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620688"/>
            <a:ext cx="6948264" cy="60486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na vývoj, komunikaci, sociální rozvoj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), motivaci k učení,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rozumové schopnosti, sebevědomí,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sebehodnocení, seberealizaci,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emocionalitu, orientaci v sociálních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vztazích (role…), trávení volného času,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okruh přátel, budoucí zaměstnání 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sociální začlenění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229200"/>
            <a:ext cx="3923928" cy="1628800"/>
          </a:xfrm>
          <a:prstGeom prst="rect">
            <a:avLst/>
          </a:prstGeom>
        </p:spPr>
      </p:pic>
      <p:pic>
        <p:nvPicPr>
          <p:cNvPr id="5" name="Obrázek 4" descr="dh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016224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79208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MOŽNOSTI VZDĚLÁVÁNÍ</a:t>
            </a:r>
            <a:b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3600" dirty="0">
              <a:solidFill>
                <a:srgbClr val="C0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6516216" cy="6093296"/>
          </a:xfrm>
        </p:spPr>
        <p:txBody>
          <a:bodyPr/>
          <a:lstStyle/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Integrace 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(IVP, Asistent pedagoga, SPC, legislativa,škola)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individuální - skupinová</a:t>
            </a:r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MŠ speciální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3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Základní škola praktická 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Základní škola speciální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Odborné učiliště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Praktická škola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Střední odborné učiliště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Střední škola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Večerní kurzy</a:t>
            </a:r>
          </a:p>
          <a:p>
            <a:pPr algn="l">
              <a:buFont typeface="Arial" charset="0"/>
              <a:buChar char="•"/>
            </a:pPr>
            <a:r>
              <a:rPr lang="cs-CZ" sz="2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Kurzy k doplnění vzdělání</a:t>
            </a:r>
          </a:p>
          <a:p>
            <a:endParaRPr lang="cs-CZ" sz="2300" dirty="0"/>
          </a:p>
        </p:txBody>
      </p:sp>
      <p:pic>
        <p:nvPicPr>
          <p:cNvPr id="4" name="Zástupný symbol pro obsah 3" descr="365_richard_bailey_2005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844675"/>
            <a:ext cx="2483768" cy="30972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PŘEDŠKOLNÍ VZDĚLÁVÁNÍ </a:t>
            </a:r>
            <a:endParaRPr lang="fr-CA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052736"/>
            <a:ext cx="7488832" cy="561662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Rodina x dětský domov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Poradenství: SRP, SPC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donation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4067944" cy="35010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90872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0"/>
            <a:ext cx="601216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Základní a prvotní sociální prostředí dítěte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Bezprostředně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ovlivňuje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vývoj a dovednosti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Pro děti s postižením má ještě </a:t>
            </a:r>
            <a:r>
              <a:rPr lang="cs-CZ" sz="3300" b="1" dirty="0" err="1">
                <a:latin typeface="Times New Roman" pitchFamily="18" charset="0"/>
                <a:cs typeface="Times New Roman" pitchFamily="18" charset="0"/>
              </a:rPr>
              <a:t>zásadnější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 vliv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než u dětí intaktních, ale klade velké požadavky na rodinu (čas, trpělivost, psychika, metody…)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Funkce: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Sociálně-ekonomická, reprodukční, emocionální a kulturně výchovná</a:t>
            </a:r>
            <a:endParaRPr lang="fr-CA" sz="3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imageszb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3203848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26876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MATEŘSKÁ ŠKOLA , MATEŘSKÁ ŠKOLA SPECIÁLNÍ</a:t>
            </a:r>
            <a:endParaRPr lang="fr-CA" sz="32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392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Děti od 3 do 6 let (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7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Nástup do ZŠ nejpozději v roce, kdy dítě dovrší 8 let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Dle RVP pro předškolní vzdělávání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Rozvíjení dítěte, jeho učení a poznání, Osvojení hodnot, Získání osobnostních postojů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Rozvoj: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Socializace, komunikace,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fyzických schopností, motoriky, kognitivních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KLÍČOVÉ KOMPETENCE</a:t>
            </a: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2813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kompetence k učení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kompetence k řešení problémů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kompetence komunikativní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kompetence sociální a personální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kompetence činnostní a občanské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FUNKCE MATEŘSKÉ ŠKOLY</a:t>
            </a:r>
            <a:endParaRPr lang="fr-CA" sz="3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1454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b="1" dirty="0">
                <a:latin typeface="Times New Roman" pitchFamily="18" charset="0"/>
                <a:cs typeface="Times New Roman" pitchFamily="18" charset="0"/>
              </a:rPr>
              <a:t>Diagnostick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(další zařazení, správný přístup)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Výchovná a vzdělávací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(vzdělávání dítěte, rozvoj schopností důležitých k nástupu do ZŠ,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komunikační dovednosti)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CA" b="1" dirty="0">
                <a:latin typeface="Times New Roman" pitchFamily="18" charset="0"/>
                <a:cs typeface="Times New Roman" pitchFamily="18" charset="0"/>
              </a:rPr>
              <a:t>eedukační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(rozvoj všech funkcí, hlavně té postižené, kompenzační funkce)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Psychologická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(kontakt s vrstevníky, denní režim, motivace, sebekontrola…)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CA" b="1" dirty="0">
                <a:latin typeface="Times New Roman" pitchFamily="18" charset="0"/>
                <a:cs typeface="Times New Roman" pitchFamily="18" charset="0"/>
              </a:rPr>
              <a:t>espitní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dirty="0">
                <a:latin typeface="Times New Roman" pitchFamily="18" charset="0"/>
                <a:cs typeface="Times New Roman" pitchFamily="18" charset="0"/>
              </a:rPr>
              <a:t>úlevov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fr-CA" dirty="0">
                <a:latin typeface="Times New Roman" pitchFamily="18" charset="0"/>
                <a:cs typeface="Times New Roman" pitchFamily="18" charset="0"/>
              </a:rPr>
              <a:t> péče pro rodi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nu)</a:t>
            </a:r>
            <a:endParaRPr lang="fr-C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(dříve </a:t>
            </a:r>
            <a:r>
              <a:rPr lang="cs-CZ" sz="3200" b="1" u="sng" cap="all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zš</a:t>
            </a:r>
            <a:r>
              <a:rPr lang="cs-CZ" sz="3200" b="1" u="sng" cap="all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praktická)</a:t>
            </a:r>
            <a:br>
              <a:rPr lang="cs-CZ" sz="2800" dirty="0"/>
            </a:br>
            <a:endParaRPr lang="fr-CA" sz="28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968551"/>
          </a:xfrm>
        </p:spPr>
        <p:txBody>
          <a:bodyPr rtlCol="0">
            <a:normAutofit fontScale="85000" lnSpcReduction="20000"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Dnes ZŠ pro žáky s LMP řídící se dle </a:t>
            </a:r>
            <a:r>
              <a:rPr lang="cs-CZ" dirty="0"/>
              <a:t>§ 16 odst. 9 školského zákona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Dříve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zvláštní škola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Žák získá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9letá (často až do škol roku kdy žák dosáhne 17 let)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Max. 14 žáků, většinou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6-8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slovní nebo známkami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Vzdělávací program 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tří stupňový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ale dle RVP se dělí na Dva stupně .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(1. – 3. ročník)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(4. – 6. ročník)</a:t>
            </a:r>
          </a:p>
          <a:p>
            <a:pPr lvl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(7. – 9. ročník)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204</TotalTime>
  <Words>802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80</vt:lpstr>
      <vt:lpstr>VZDĚLÁVÁNÍ   dětí  s Downovým  syndromem</vt:lpstr>
      <vt:lpstr>VLIV VZDĚLÁNÍ</vt:lpstr>
      <vt:lpstr>MOŽNOSTI VZDĚLÁVÁNÍ </vt:lpstr>
      <vt:lpstr>PŘEDŠKOLNÍ VZDĚLÁVÁNÍ </vt:lpstr>
      <vt:lpstr>RODINA</vt:lpstr>
      <vt:lpstr>MATEŘSKÁ ŠKOLA , MATEŘSKÁ ŠKOLA SPECIÁLNÍ</vt:lpstr>
      <vt:lpstr>KLÍČOVÉ KOMPETENCE</vt:lpstr>
      <vt:lpstr>FUNKCE MATEŘSKÉ ŠKOLY</vt:lpstr>
      <vt:lpstr>Základní škola (dříve zš praktická) </vt:lpstr>
      <vt:lpstr>Prezentace aplikace PowerPoint</vt:lpstr>
      <vt:lpstr>Prezentace aplikace PowerPoint</vt:lpstr>
      <vt:lpstr> Základní škola speciální </vt:lpstr>
      <vt:lpstr>Základní škola speciální</vt:lpstr>
      <vt:lpstr>Základní škola speciální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  dětí  s Downovým  syndromem</dc:title>
  <dc:creator>Katka</dc:creator>
  <cp:lastModifiedBy>Kateřina Heislerová</cp:lastModifiedBy>
  <cp:revision>26</cp:revision>
  <dcterms:created xsi:type="dcterms:W3CDTF">2012-03-18T21:50:59Z</dcterms:created>
  <dcterms:modified xsi:type="dcterms:W3CDTF">2020-11-03T09:05:27Z</dcterms:modified>
</cp:coreProperties>
</file>