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61" r:id="rId4"/>
    <p:sldId id="262" r:id="rId5"/>
    <p:sldId id="260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722891-DB9F-44C1-ADDC-89D57DCCB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9751" y="624110"/>
            <a:ext cx="9694862" cy="1280890"/>
          </a:xfrm>
        </p:spPr>
        <p:txBody>
          <a:bodyPr/>
          <a:lstStyle/>
          <a:p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RÁMCOVÉ VZDĚLÁVACÍ PROGRAMY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F59141-74EB-4B64-A0CB-ED296A3DC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RVP PV (rámcový vzdělávací pro program předškolního vzdělávání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RVP ZV (rámcový vzdělávací program pro základní vzdělávání)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RVP ZŠS (rámcový vzdělávací program pro obor vzdělání základní škola speciální) - I. a II. díl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954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2C120F-BEA2-4373-BAD3-59D3A699F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7825" y="114300"/>
            <a:ext cx="9856787" cy="647700"/>
          </a:xfrm>
        </p:spPr>
        <p:txBody>
          <a:bodyPr/>
          <a:lstStyle/>
          <a:p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RVP PV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52A330-BC52-4047-A75A-A67AB3214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762000"/>
            <a:ext cx="9440863" cy="6096000"/>
          </a:xfrm>
        </p:spPr>
        <p:txBody>
          <a:bodyPr>
            <a:normAutofit fontScale="77500" lnSpcReduction="20000"/>
          </a:bodyPr>
          <a:lstStyle/>
          <a:p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vymezuje základní požadavky, podmínky a pravidla pro vzdělávání dětí předškolního věku. </a:t>
            </a:r>
          </a:p>
          <a:p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vychází z respektování individuálních potřeb a možností dětí</a:t>
            </a:r>
          </a:p>
          <a:p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komplexním rámcem a zásadním východiskem pro tvorbu školních vzdělávacích programů</a:t>
            </a:r>
          </a:p>
          <a:p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úkolem předškolního vzdělávání je „doplňovat a podporovat rodinnou výchovu“, zajišťovat „dostatek mnohostranných a přiměřených podnětů k jeho aktivnímu rozvoji a učení a poskytovat odbornou podporu dítěte </a:t>
            </a:r>
          </a:p>
          <a:p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ŠVP si tvoří jednotlivé školy samy na základě svých možností. Mohou se zde odrážet kulturní, sportovní a přírodní příležitosti daného regionu či specifické odbornosti pedagogických pracovníků</a:t>
            </a:r>
          </a:p>
          <a:p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RVP PV pracuje se čtyřmi cílovými kategoriemi, které představují </a:t>
            </a:r>
            <a:r>
              <a:rPr lang="cs-CZ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rámcové cíle, klíčové kompetence, dílčí cíle a dílčí výstupy</a:t>
            </a:r>
          </a:p>
          <a:p>
            <a:r>
              <a:rPr lang="cs-CZ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Vymezuje 3 rámcové cíle</a:t>
            </a:r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1. rozvíjení dítěte, jeho učení a poznání. 2. osvojení hodnot. 3. získání osobnostních postojů</a:t>
            </a:r>
          </a:p>
          <a:p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KLÍČOVÉ KOMPETENCE PV: </a:t>
            </a:r>
            <a:r>
              <a:rPr lang="cs-CZ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učení, k řešení problémů, komunikativní, sociální a osobnostní, činnostní a občanské</a:t>
            </a:r>
          </a:p>
          <a:p>
            <a:r>
              <a:rPr lang="cs-CZ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Dílčí cíle </a:t>
            </a:r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stanoveny pro jednotlivé vzdělávací oblasti </a:t>
            </a:r>
          </a:p>
          <a:p>
            <a:r>
              <a:rPr lang="cs-CZ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základních vzdělávacích oblastí</a:t>
            </a:r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 nichž vyplývají dílčí cíle vzdělávání: </a:t>
            </a:r>
            <a:r>
              <a:rPr lang="cs-CZ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oblast biologická </a:t>
            </a:r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(dítě a jeho tělo), </a:t>
            </a:r>
            <a:r>
              <a:rPr lang="cs-CZ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psychologická</a:t>
            </a:r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(dítě a jeho psychika), </a:t>
            </a:r>
            <a:r>
              <a:rPr lang="cs-CZ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interpersonální</a:t>
            </a:r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(dítě a ten druhý), </a:t>
            </a:r>
            <a:r>
              <a:rPr lang="cs-CZ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sociálně – kulturní </a:t>
            </a:r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(dítě a společnost) a </a:t>
            </a:r>
            <a:r>
              <a:rPr lang="cs-CZ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environmentální</a:t>
            </a:r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(dítě a svět). </a:t>
            </a:r>
          </a:p>
          <a:p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Jednotlivé oblasti obsahu detailně popisuje, vymezuje jeho dílčí cíle (jak těchto cílů dosahovat) i očekávané výstupy a rizika, která by mohla při realizaci vzdělávání kazit záměr pedagoga</a:t>
            </a:r>
          </a:p>
          <a:p>
            <a:r>
              <a:rPr lang="cs-CZ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Obecně platí, že při vzdělávání dítěte se speciálními vzdělávacími 23 potřebami zahrnuje škola do svých vzdělávacích strategií podpůrná opatření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4960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6333F4-F511-4FDC-BF54-89C4971C2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5925" y="190500"/>
            <a:ext cx="9818687" cy="756278"/>
          </a:xfrm>
        </p:spPr>
        <p:txBody>
          <a:bodyPr/>
          <a:lstStyle/>
          <a:p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RVP ZV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6FB00B-1136-4710-BC3E-4BACAA455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946778"/>
            <a:ext cx="9536113" cy="5911222"/>
          </a:xfrm>
        </p:spPr>
        <p:txBody>
          <a:bodyPr>
            <a:normAutofit lnSpcReduction="10000"/>
          </a:bodyPr>
          <a:lstStyle/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Vymezuje vzdělávání žáků intaktních, s LMP a žáků nadaných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Vymezuje principy základního vzdělávání,  tendence ve vzdělávání, charakteristiku základního vzdělávání, pojetí a cíle základního vzdělávání, klíčové kompetence, kterých mají žáci dosáhnout, vzdělávací oblasti včetně obsahu, očekávané výstupy a průřezová témata.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RVP ZV stanovuje cíle základního vzdělávání.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Hlavním cílem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pomoci žákům „získat vědomosti, dovednosti a návyky, které jim umožní samostatné učení a utváření takových hodnot a postojů, které vedou k uvážlivému a kultivovanému chování, k zodpovědnému rozhodování a respektování práv a povinností občana našeho státu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Poslední část se věnuje vzdělávání žáků se SVP a žáků nadaných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RVP ZV prezentuje odlišnosti pouze v očekávaných výstupech, které označují schopnosti, znalosti, dovednosti a postoje, které si žák za danou časovou dobu osvojí. Žáci s LMP plní v rámci svého vzdělávání pouze minimální úroveň očekávaných výstupů, které RVP ZV definuje. Tyto upravené výstupy jsou přizpůsobeny jejich zdravotnímu stavu, schopnostem a možnostem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Úprava očekávaných výstupů představuje snížení na úroveň minimálních výstupů dokonce s možností výběru učiva. U žáků, kteří mají upravený vzdělávací obsah, je možné v rámci IVP zařadit speciálně pedagogickou a pedagogickou intervenci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733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ED2953-4A84-48E5-9FA0-8D7C48EBE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7825" y="104775"/>
            <a:ext cx="9856787" cy="842003"/>
          </a:xfrm>
        </p:spPr>
        <p:txBody>
          <a:bodyPr/>
          <a:lstStyle/>
          <a:p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RVP ZV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274ABA-3571-4219-9A5F-C23616984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946778"/>
            <a:ext cx="9488488" cy="5911222"/>
          </a:xfrm>
        </p:spPr>
        <p:txBody>
          <a:bodyPr>
            <a:normAutofit fontScale="925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KLÍČOVÉ KOMPETENCE RVZ ZV: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souhrn vědomostí, dovedností, schopností, postojů a hodnot důležitých pro osobní rozvoj a uplatnění každého člena společnosti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Kompetence k učení.  Kompetence k řešení problémů. Kompetence komunikativní. Kompetence sociální a personální. Kompetence občanské. Kompetence pracovní.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VZDĚLÁVACÍ OBLASTI RVZ ZV: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Jazyk a jazyková komunikace. Matematika a její aplikace. Informační a komunikační technologie. Člověk a jeho svět. Člověk a společnost. Člověk a příroda. Umění a kultura. Člověk a zdraví. Člověk a svět práce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začátku každé vzdělávací oblasti je uvedena její charakteristika, která zmiňuje postavení a význam vzdělávací oblasti v základním vzdělávání. Dále charakterizuje vzdělávací obsah jednotlivých vzdělávacích oborů dané vzdělávací oblasti, který je tvořen očekávanými výstupy a učivem.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PRŮŘEZOVÁ TÉMATA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věnují aktuální světové problematice. Obsahují charakteristiku, vztah a přínos průřezového tématu k osobnostnímu rozvoji žáka. Podmínkou účinnosti průřezových témat je propojení se vzdělávacím obsahem konkrétních vyučovacích předmětů a další činností žáků realizovaných ve škole i mimo ni.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Osobnostní a sociální výchova. Výchova demokratického občana. Výchova k myšlení v evropských a globálních souvislostech. Multikulturní výchova. Environmentální výchova. Mediální výchova</a:t>
            </a:r>
          </a:p>
        </p:txBody>
      </p:sp>
    </p:spTree>
    <p:extLst>
      <p:ext uri="{BB962C8B-B14F-4D97-AF65-F5344CB8AC3E}">
        <p14:creationId xmlns:p14="http://schemas.microsoft.com/office/powerpoint/2010/main" val="3313112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BB01FB5-37B9-4EBD-AF40-DE68D3CA4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FA4BA6D-DE88-47B3-93CB-A42A19B6B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2609850"/>
            <a:ext cx="2454052" cy="3520587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Vzdělávací oblasti </a:t>
            </a:r>
            <a:br>
              <a:rPr lang="cs-CZ" sz="3200" dirty="0">
                <a:solidFill>
                  <a:schemeClr val="bg1"/>
                </a:solidFill>
              </a:rPr>
            </a:br>
            <a:r>
              <a:rPr lang="cs-CZ" sz="3200" dirty="0">
                <a:solidFill>
                  <a:schemeClr val="bg1"/>
                </a:solidFill>
              </a:rPr>
              <a:t>RVP ZV</a:t>
            </a: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06AF6A9A-0638-4916-AD29-9FC8FC07AE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79057B2B-0D8C-47F2-836B-2E7DD4621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E49578AB-8736-471D-808F-3DFB5A93AB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2208508"/>
              </p:ext>
            </p:extLst>
          </p:nvPr>
        </p:nvGraphicFramePr>
        <p:xfrm>
          <a:off x="5135281" y="641551"/>
          <a:ext cx="5987939" cy="5467901"/>
        </p:xfrm>
        <a:graphic>
          <a:graphicData uri="http://schemas.openxmlformats.org/drawingml/2006/table">
            <a:tbl>
              <a:tblPr firstRow="1" bandRow="1"/>
              <a:tblGrid>
                <a:gridCol w="3005246">
                  <a:extLst>
                    <a:ext uri="{9D8B030D-6E8A-4147-A177-3AD203B41FA5}">
                      <a16:colId xmlns:a16="http://schemas.microsoft.com/office/drawing/2014/main" val="702873209"/>
                    </a:ext>
                  </a:extLst>
                </a:gridCol>
                <a:gridCol w="2982693">
                  <a:extLst>
                    <a:ext uri="{9D8B030D-6E8A-4147-A177-3AD203B41FA5}">
                      <a16:colId xmlns:a16="http://schemas.microsoft.com/office/drawing/2014/main" val="2789998418"/>
                    </a:ext>
                  </a:extLst>
                </a:gridCol>
              </a:tblGrid>
              <a:tr h="366141">
                <a:tc gridSpan="2">
                  <a:txBody>
                    <a:bodyPr/>
                    <a:lstStyle/>
                    <a:p>
                      <a:r>
                        <a:rPr lang="cs-CZ" sz="1600"/>
                        <a:t>Vzdělávací obsah základního vzdělávání</a:t>
                      </a:r>
                    </a:p>
                  </a:txBody>
                  <a:tcPr marL="81577" marR="81577" marT="40788" marB="40788" anchor="ctr">
                    <a:solidFill>
                      <a:srgbClr val="F8F9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101792"/>
                  </a:ext>
                </a:extLst>
              </a:tr>
              <a:tr h="366141">
                <a:tc>
                  <a:txBody>
                    <a:bodyPr/>
                    <a:lstStyle/>
                    <a:p>
                      <a:pPr algn="ctr"/>
                      <a:r>
                        <a:rPr lang="cs-CZ" sz="1600" i="1">
                          <a:effectLst/>
                        </a:rPr>
                        <a:t>vzdělávací oblast</a:t>
                      </a:r>
                      <a:endParaRPr lang="cs-CZ" sz="1600">
                        <a:effectLst/>
                      </a:endParaRP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i="1">
                          <a:effectLst/>
                        </a:rPr>
                        <a:t>vzdělávací obory</a:t>
                      </a:r>
                      <a:endParaRPr lang="cs-CZ" sz="1600">
                        <a:effectLst/>
                      </a:endParaRP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956732"/>
                  </a:ext>
                </a:extLst>
              </a:tr>
              <a:tr h="613588"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Jazyk a jazyková komunikace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</a:rPr>
                        <a:t>Český jazyk a literatura, Cizí jazyk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586441"/>
                  </a:ext>
                </a:extLst>
              </a:tr>
              <a:tr h="366141"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Matematika a její aplikace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Matematika a její aplikace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277896"/>
                  </a:ext>
                </a:extLst>
              </a:tr>
              <a:tr h="613588"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Informační a komunikační technologie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Informační a komunikační technologie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398374"/>
                  </a:ext>
                </a:extLst>
              </a:tr>
              <a:tr h="366141"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Člověk a jeho svět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Člověk a jeho svět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653907"/>
                  </a:ext>
                </a:extLst>
              </a:tr>
              <a:tr h="366141"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Člověk a společnost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Dějepis, Výchova k občanství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15477"/>
                  </a:ext>
                </a:extLst>
              </a:tr>
              <a:tr h="613588"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Člověk a příroda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Fyzika, Chemie, Přírodopis, Zeměpis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80634"/>
                  </a:ext>
                </a:extLst>
              </a:tr>
              <a:tr h="613588"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Umění a kultura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Hudební výchova, Výtvarná výchova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341660"/>
                  </a:ext>
                </a:extLst>
              </a:tr>
              <a:tr h="613588"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Člověk a zdraví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Výchova ke zdraví, Tělesná výchova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014682"/>
                  </a:ext>
                </a:extLst>
              </a:tr>
              <a:tr h="366141"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Člověk a svět práce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Člověk a svět práce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235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2850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29AA2-096A-49D1-9433-E5AAEDFA7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2625" y="624110"/>
            <a:ext cx="9551987" cy="1280890"/>
          </a:xfrm>
        </p:spPr>
        <p:txBody>
          <a:bodyPr/>
          <a:lstStyle/>
          <a:p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RVP ZŠS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9E5D40-28EE-4F45-9D13-EBB741966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685925"/>
            <a:ext cx="9345613" cy="5086350"/>
          </a:xfrm>
        </p:spPr>
        <p:txBody>
          <a:bodyPr/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Díl I – Vzdělávání žáků se středně těžkým mentálním postižením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Díl II – Vzdělávání žáků s těžkým mentálním postižením a souběžným postižením více vadami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Obsah výchovně vzdělávacího působení směřuje k rozvoji sebeobsluhy, přiměřených poznatků a pracovních dovedností a k dosažení maximální možné míry samostatnosti a nezávislosti na péči druhé osoby. Děje se tak ve vhodně upravených podmínkách a při odborné speciálně pedagogické péči. Dalším z úkolů ZŠS je vybavit žáky triviem základních vědomostí a dovedností (čtení, psaní, počítání)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KLÍČOVÉ KOMPETENCE ZŠS: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kompetence komunikativní, sociální a personální, pracovní, k učení, k řešení problémů, občanské.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3234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CF3536-19B0-44BF-B39A-D4D6A0B1B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8325" y="624110"/>
            <a:ext cx="9666287" cy="1280890"/>
          </a:xfrm>
        </p:spPr>
        <p:txBody>
          <a:bodyPr/>
          <a:lstStyle/>
          <a:p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RVP ZŠS díl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1DDEC8-E6E4-4A19-A2F0-6ADE468DD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62124"/>
            <a:ext cx="8915400" cy="5095875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Vzdělávací obsah pro Díl I je rozdělen do devíti vzdělávacích oblastí, které jsou tvořeny jedním či více obsahově blízkými vzdělávacími obory.</a:t>
            </a:r>
          </a:p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Jazyková komunikace (Čtení, Psaní, Řečová výchova)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Matematika a její aplikace (Matematika)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a komunikační technologie (Informační a komunikační technologie)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a jeho svět (Člověk a jeho svět)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a společnost (Člověk a společnost)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a příroda (Člověk a příroda)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Umění a kultura (Hudební výchova, Výtvarná výchova)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a zdraví (Výchova ke zdraví, Tělesná výchova)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a svět práce (Člověk a svět práce) </a:t>
            </a:r>
          </a:p>
        </p:txBody>
      </p:sp>
    </p:spTree>
    <p:extLst>
      <p:ext uri="{BB962C8B-B14F-4D97-AF65-F5344CB8AC3E}">
        <p14:creationId xmlns:p14="http://schemas.microsoft.com/office/powerpoint/2010/main" val="1617398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DC54C3-4766-4227-8C05-660585E26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1" y="624110"/>
            <a:ext cx="9752012" cy="1280890"/>
          </a:xfrm>
        </p:spPr>
        <p:txBody>
          <a:bodyPr/>
          <a:lstStyle/>
          <a:p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RVP ZŠS díl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115B5-EFCC-47B6-9003-7C7B38149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009775"/>
            <a:ext cx="8915400" cy="4648200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Vzdělávací obsah pro Díl II je rozdělen do pěti vzdělávacích oblastí, které jsou tvořeny jedním či více obsahově blízkými vzdělávacími obory, které lze spojovat a vyučovat v blocích. </a:t>
            </a: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a komunikace (Rozumová výchova, Řečová výchova)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a jeho svět (Smyslová výchova)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Umění a kultura (Hudební výchova, Výtvarná výchova)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a zdraví (Pohybová výchova, Zdravotní tělesná výchova nebo Rehabilitační tělesná výchova)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a svět práce (Pracovní výchova)</a:t>
            </a:r>
          </a:p>
        </p:txBody>
      </p:sp>
    </p:spTree>
    <p:extLst>
      <p:ext uri="{BB962C8B-B14F-4D97-AF65-F5344CB8AC3E}">
        <p14:creationId xmlns:p14="http://schemas.microsoft.com/office/powerpoint/2010/main" val="428745772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91</TotalTime>
  <Words>1116</Words>
  <Application>Microsoft Office PowerPoint</Application>
  <PresentationFormat>Širokoúhlá obrazovka</PresentationFormat>
  <Paragraphs>80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Stébla</vt:lpstr>
      <vt:lpstr>RÁMCOVÉ VZDĚLÁVACÍ PROGRAMY</vt:lpstr>
      <vt:lpstr>RVP PV</vt:lpstr>
      <vt:lpstr>RVP ZV</vt:lpstr>
      <vt:lpstr>RVP ZV</vt:lpstr>
      <vt:lpstr>Vzdělávací oblasti  RVP ZV</vt:lpstr>
      <vt:lpstr>RVP ZŠS</vt:lpstr>
      <vt:lpstr>RVP ZŠS díl I.</vt:lpstr>
      <vt:lpstr>RVP ZŠS díl II.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Heislerová</dc:creator>
  <cp:lastModifiedBy>Kateřina Heislerová</cp:lastModifiedBy>
  <cp:revision>10</cp:revision>
  <dcterms:created xsi:type="dcterms:W3CDTF">2021-03-19T20:40:11Z</dcterms:created>
  <dcterms:modified xsi:type="dcterms:W3CDTF">2021-03-19T22:11:41Z</dcterms:modified>
</cp:coreProperties>
</file>